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30" r:id="rId5"/>
    <p:sldId id="26214" r:id="rId6"/>
    <p:sldId id="26252" r:id="rId7"/>
    <p:sldId id="26220" r:id="rId8"/>
    <p:sldId id="26253" r:id="rId9"/>
    <p:sldId id="26232" r:id="rId10"/>
    <p:sldId id="26254" r:id="rId11"/>
    <p:sldId id="26231" r:id="rId12"/>
    <p:sldId id="26236" r:id="rId13"/>
    <p:sldId id="26249" r:id="rId14"/>
    <p:sldId id="26233" r:id="rId15"/>
    <p:sldId id="26227" r:id="rId16"/>
    <p:sldId id="26247" r:id="rId17"/>
    <p:sldId id="262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8C24FF-5CED-71FA-8092-81BBEADC58B5}" name="HEAVEY, Cherise" initials="HC" userId="S::Cherise.HEAVEY@EDUCATION.GOV.UK::2f0cc39f-0363-4a3b-a96a-87e5bbcb77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765"/>
    <a:srgbClr val="70AD47"/>
    <a:srgbClr val="A4D55F"/>
    <a:srgbClr val="53875D"/>
    <a:srgbClr val="033C5E"/>
    <a:srgbClr val="8FC063"/>
    <a:srgbClr val="528660"/>
    <a:srgbClr val="9EADD8"/>
    <a:srgbClr val="7C94CD"/>
    <a:srgbClr val="587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7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Lindsey" userId="51d49681-2a1a-45fb-a4c3-6a83833a2b96" providerId="ADAL" clId="{54114FFE-A3C6-40D2-B900-3981AAAC3FE9}"/>
    <pc:docChg chg="undo custSel modSld sldOrd">
      <pc:chgData name="ROBERTS, Lindsey" userId="51d49681-2a1a-45fb-a4c3-6a83833a2b96" providerId="ADAL" clId="{54114FFE-A3C6-40D2-B900-3981AAAC3FE9}" dt="2024-04-26T13:25:03.553" v="187" actId="20577"/>
      <pc:docMkLst>
        <pc:docMk/>
      </pc:docMkLst>
      <pc:sldChg chg="modSp mod">
        <pc:chgData name="ROBERTS, Lindsey" userId="51d49681-2a1a-45fb-a4c3-6a83833a2b96" providerId="ADAL" clId="{54114FFE-A3C6-40D2-B900-3981AAAC3FE9}" dt="2024-04-26T12:47:35.300" v="82" actId="1076"/>
        <pc:sldMkLst>
          <pc:docMk/>
          <pc:sldMk cId="3755965786" sldId="330"/>
        </pc:sldMkLst>
        <pc:spChg chg="mod">
          <ac:chgData name="ROBERTS, Lindsey" userId="51d49681-2a1a-45fb-a4c3-6a83833a2b96" providerId="ADAL" clId="{54114FFE-A3C6-40D2-B900-3981AAAC3FE9}" dt="2024-04-26T12:47:35.300" v="82" actId="1076"/>
          <ac:spMkLst>
            <pc:docMk/>
            <pc:sldMk cId="3755965786" sldId="330"/>
            <ac:spMk id="2" creationId="{065827F6-8898-078D-E48C-EF46C6D9AFC9}"/>
          </ac:spMkLst>
        </pc:spChg>
        <pc:spChg chg="mod">
          <ac:chgData name="ROBERTS, Lindsey" userId="51d49681-2a1a-45fb-a4c3-6a83833a2b96" providerId="ADAL" clId="{54114FFE-A3C6-40D2-B900-3981AAAC3FE9}" dt="2024-04-26T12:46:47.453" v="68" actId="1076"/>
          <ac:spMkLst>
            <pc:docMk/>
            <pc:sldMk cId="3755965786" sldId="330"/>
            <ac:spMk id="3" creationId="{BA075139-010C-4C4B-9AA2-1F8FB7199C1D}"/>
          </ac:spMkLst>
        </pc:spChg>
        <pc:spChg chg="mod">
          <ac:chgData name="ROBERTS, Lindsey" userId="51d49681-2a1a-45fb-a4c3-6a83833a2b96" providerId="ADAL" clId="{54114FFE-A3C6-40D2-B900-3981AAAC3FE9}" dt="2024-04-26T12:46:50.161" v="69" actId="1076"/>
          <ac:spMkLst>
            <pc:docMk/>
            <pc:sldMk cId="3755965786" sldId="330"/>
            <ac:spMk id="4" creationId="{5B77FFA4-4B79-8FDC-FEC2-C0500CB0F9F5}"/>
          </ac:spMkLst>
        </pc:spChg>
      </pc:sldChg>
      <pc:sldChg chg="modSp mod">
        <pc:chgData name="ROBERTS, Lindsey" userId="51d49681-2a1a-45fb-a4c3-6a83833a2b96" providerId="ADAL" clId="{54114FFE-A3C6-40D2-B900-3981AAAC3FE9}" dt="2024-04-26T13:25:03.553" v="187" actId="20577"/>
        <pc:sldMkLst>
          <pc:docMk/>
          <pc:sldMk cId="3133443479" sldId="26214"/>
        </pc:sldMkLst>
        <pc:spChg chg="mod">
          <ac:chgData name="ROBERTS, Lindsey" userId="51d49681-2a1a-45fb-a4c3-6a83833a2b96" providerId="ADAL" clId="{54114FFE-A3C6-40D2-B900-3981AAAC3FE9}" dt="2024-04-26T13:25:03.553" v="187" actId="20577"/>
          <ac:spMkLst>
            <pc:docMk/>
            <pc:sldMk cId="3133443479" sldId="26214"/>
            <ac:spMk id="17" creationId="{1EE9A314-4C98-04B9-5537-406BCAB6500A}"/>
          </ac:spMkLst>
        </pc:spChg>
        <pc:spChg chg="mod">
          <ac:chgData name="ROBERTS, Lindsey" userId="51d49681-2a1a-45fb-a4c3-6a83833a2b96" providerId="ADAL" clId="{54114FFE-A3C6-40D2-B900-3981AAAC3FE9}" dt="2024-04-26T13:23:52.404" v="179" actId="20577"/>
          <ac:spMkLst>
            <pc:docMk/>
            <pc:sldMk cId="3133443479" sldId="26214"/>
            <ac:spMk id="19" creationId="{EF2F5F25-4F37-8798-A3A9-502D7B469F0D}"/>
          </ac:spMkLst>
        </pc:spChg>
      </pc:sldChg>
      <pc:sldChg chg="modSp mod ord">
        <pc:chgData name="ROBERTS, Lindsey" userId="51d49681-2a1a-45fb-a4c3-6a83833a2b96" providerId="ADAL" clId="{54114FFE-A3C6-40D2-B900-3981AAAC3FE9}" dt="2024-04-26T13:06:55.240" v="165" actId="20577"/>
        <pc:sldMkLst>
          <pc:docMk/>
          <pc:sldMk cId="3546741283" sldId="26220"/>
        </pc:sldMkLst>
        <pc:spChg chg="mod">
          <ac:chgData name="ROBERTS, Lindsey" userId="51d49681-2a1a-45fb-a4c3-6a83833a2b96" providerId="ADAL" clId="{54114FFE-A3C6-40D2-B900-3981AAAC3FE9}" dt="2024-04-26T12:59:48.183" v="121" actId="1076"/>
          <ac:spMkLst>
            <pc:docMk/>
            <pc:sldMk cId="3546741283" sldId="26220"/>
            <ac:spMk id="4" creationId="{B8D81652-82CB-29BF-1EB0-0FEC2918A67F}"/>
          </ac:spMkLst>
        </pc:spChg>
        <pc:spChg chg="mod">
          <ac:chgData name="ROBERTS, Lindsey" userId="51d49681-2a1a-45fb-a4c3-6a83833a2b96" providerId="ADAL" clId="{54114FFE-A3C6-40D2-B900-3981AAAC3FE9}" dt="2024-04-26T13:06:55.240" v="165" actId="20577"/>
          <ac:spMkLst>
            <pc:docMk/>
            <pc:sldMk cId="3546741283" sldId="26220"/>
            <ac:spMk id="5" creationId="{2811C311-BF23-9C97-9C75-768778CAF16E}"/>
          </ac:spMkLst>
        </pc:spChg>
        <pc:spChg chg="mod">
          <ac:chgData name="ROBERTS, Lindsey" userId="51d49681-2a1a-45fb-a4c3-6a83833a2b96" providerId="ADAL" clId="{54114FFE-A3C6-40D2-B900-3981AAAC3FE9}" dt="2024-04-26T12:59:48.183" v="121" actId="1076"/>
          <ac:spMkLst>
            <pc:docMk/>
            <pc:sldMk cId="3546741283" sldId="26220"/>
            <ac:spMk id="7" creationId="{2F7C2006-F1DA-0FD2-47D1-BEC00AE1F79D}"/>
          </ac:spMkLst>
        </pc:spChg>
        <pc:spChg chg="mod">
          <ac:chgData name="ROBERTS, Lindsey" userId="51d49681-2a1a-45fb-a4c3-6a83833a2b96" providerId="ADAL" clId="{54114FFE-A3C6-40D2-B900-3981AAAC3FE9}" dt="2024-04-26T12:59:48.183" v="121" actId="1076"/>
          <ac:spMkLst>
            <pc:docMk/>
            <pc:sldMk cId="3546741283" sldId="26220"/>
            <ac:spMk id="8" creationId="{559A515D-068C-8956-B4D8-AF39BCFD5A73}"/>
          </ac:spMkLst>
        </pc:spChg>
        <pc:spChg chg="mod">
          <ac:chgData name="ROBERTS, Lindsey" userId="51d49681-2a1a-45fb-a4c3-6a83833a2b96" providerId="ADAL" clId="{54114FFE-A3C6-40D2-B900-3981AAAC3FE9}" dt="2024-04-26T12:59:48.183" v="121" actId="1076"/>
          <ac:spMkLst>
            <pc:docMk/>
            <pc:sldMk cId="3546741283" sldId="26220"/>
            <ac:spMk id="10" creationId="{CE829F3E-B230-B1FD-844E-3741F94C91D6}"/>
          </ac:spMkLst>
        </pc:spChg>
        <pc:spChg chg="mod">
          <ac:chgData name="ROBERTS, Lindsey" userId="51d49681-2a1a-45fb-a4c3-6a83833a2b96" providerId="ADAL" clId="{54114FFE-A3C6-40D2-B900-3981AAAC3FE9}" dt="2024-04-26T12:59:48.183" v="121" actId="1076"/>
          <ac:spMkLst>
            <pc:docMk/>
            <pc:sldMk cId="3546741283" sldId="26220"/>
            <ac:spMk id="11" creationId="{F3D42071-18CA-AF4E-783A-B7135DA011FF}"/>
          </ac:spMkLst>
        </pc:spChg>
        <pc:spChg chg="mod">
          <ac:chgData name="ROBERTS, Lindsey" userId="51d49681-2a1a-45fb-a4c3-6a83833a2b96" providerId="ADAL" clId="{54114FFE-A3C6-40D2-B900-3981AAAC3FE9}" dt="2024-04-26T12:59:48.183" v="121" actId="1076"/>
          <ac:spMkLst>
            <pc:docMk/>
            <pc:sldMk cId="3546741283" sldId="26220"/>
            <ac:spMk id="12" creationId="{AE34229B-A477-890A-B106-2BBD1012A328}"/>
          </ac:spMkLst>
        </pc:spChg>
      </pc:sldChg>
      <pc:sldChg chg="modSp mod ord">
        <pc:chgData name="ROBERTS, Lindsey" userId="51d49681-2a1a-45fb-a4c3-6a83833a2b96" providerId="ADAL" clId="{54114FFE-A3C6-40D2-B900-3981AAAC3FE9}" dt="2024-04-26T13:10:21.861" v="169" actId="20577"/>
        <pc:sldMkLst>
          <pc:docMk/>
          <pc:sldMk cId="225539696" sldId="26231"/>
        </pc:sldMkLst>
        <pc:spChg chg="mod">
          <ac:chgData name="ROBERTS, Lindsey" userId="51d49681-2a1a-45fb-a4c3-6a83833a2b96" providerId="ADAL" clId="{54114FFE-A3C6-40D2-B900-3981AAAC3FE9}" dt="2024-04-26T13:10:21.861" v="169" actId="20577"/>
          <ac:spMkLst>
            <pc:docMk/>
            <pc:sldMk cId="225539696" sldId="26231"/>
            <ac:spMk id="4" creationId="{80CA4F53-3737-EA12-3713-A58BBCE38B1F}"/>
          </ac:spMkLst>
        </pc:spChg>
      </pc:sldChg>
      <pc:sldChg chg="ord">
        <pc:chgData name="ROBERTS, Lindsey" userId="51d49681-2a1a-45fb-a4c3-6a83833a2b96" providerId="ADAL" clId="{54114FFE-A3C6-40D2-B900-3981AAAC3FE9}" dt="2024-04-26T12:51:44.536" v="94"/>
        <pc:sldMkLst>
          <pc:docMk/>
          <pc:sldMk cId="1299628095" sldId="26236"/>
        </pc:sldMkLst>
      </pc:sldChg>
      <pc:sldChg chg="ord">
        <pc:chgData name="ROBERTS, Lindsey" userId="51d49681-2a1a-45fb-a4c3-6a83833a2b96" providerId="ADAL" clId="{54114FFE-A3C6-40D2-B900-3981AAAC3FE9}" dt="2024-04-26T12:51:40.720" v="90"/>
        <pc:sldMkLst>
          <pc:docMk/>
          <pc:sldMk cId="867288831" sldId="26249"/>
        </pc:sldMkLst>
      </pc:sldChg>
      <pc:sldChg chg="modSp mod ord">
        <pc:chgData name="ROBERTS, Lindsey" userId="51d49681-2a1a-45fb-a4c3-6a83833a2b96" providerId="ADAL" clId="{54114FFE-A3C6-40D2-B900-3981AAAC3FE9}" dt="2024-04-26T13:23:37.487" v="175" actId="20577"/>
        <pc:sldMkLst>
          <pc:docMk/>
          <pc:sldMk cId="2014594899" sldId="26252"/>
        </pc:sldMkLst>
        <pc:spChg chg="mod">
          <ac:chgData name="ROBERTS, Lindsey" userId="51d49681-2a1a-45fb-a4c3-6a83833a2b96" providerId="ADAL" clId="{54114FFE-A3C6-40D2-B900-3981AAAC3FE9}" dt="2024-04-26T12:52:14.304" v="96" actId="20577"/>
          <ac:spMkLst>
            <pc:docMk/>
            <pc:sldMk cId="2014594899" sldId="26252"/>
            <ac:spMk id="2" creationId="{E63173FB-30C6-A0BC-4FD4-C79CF595B5AF}"/>
          </ac:spMkLst>
        </pc:spChg>
        <pc:spChg chg="mod">
          <ac:chgData name="ROBERTS, Lindsey" userId="51d49681-2a1a-45fb-a4c3-6a83833a2b96" providerId="ADAL" clId="{54114FFE-A3C6-40D2-B900-3981AAAC3FE9}" dt="2024-04-26T13:23:24.446" v="171" actId="20577"/>
          <ac:spMkLst>
            <pc:docMk/>
            <pc:sldMk cId="2014594899" sldId="26252"/>
            <ac:spMk id="6" creationId="{E2248F2C-B089-F462-299E-97C4A1489BB3}"/>
          </ac:spMkLst>
        </pc:spChg>
        <pc:spChg chg="mod">
          <ac:chgData name="ROBERTS, Lindsey" userId="51d49681-2a1a-45fb-a4c3-6a83833a2b96" providerId="ADAL" clId="{54114FFE-A3C6-40D2-B900-3981AAAC3FE9}" dt="2024-04-26T13:23:37.487" v="175" actId="20577"/>
          <ac:spMkLst>
            <pc:docMk/>
            <pc:sldMk cId="2014594899" sldId="26252"/>
            <ac:spMk id="7" creationId="{CBB3FE1C-8208-9769-E03D-644BE46CCF00}"/>
          </ac:spMkLst>
        </pc:spChg>
      </pc:sldChg>
      <pc:sldChg chg="addSp delSp modSp mod ord">
        <pc:chgData name="ROBERTS, Lindsey" userId="51d49681-2a1a-45fb-a4c3-6a83833a2b96" providerId="ADAL" clId="{54114FFE-A3C6-40D2-B900-3981AAAC3FE9}" dt="2024-04-26T12:51:22.391" v="88"/>
        <pc:sldMkLst>
          <pc:docMk/>
          <pc:sldMk cId="2305337004" sldId="26253"/>
        </pc:sldMkLst>
        <pc:picChg chg="add mod">
          <ac:chgData name="ROBERTS, Lindsey" userId="51d49681-2a1a-45fb-a4c3-6a83833a2b96" providerId="ADAL" clId="{54114FFE-A3C6-40D2-B900-3981AAAC3FE9}" dt="2024-04-26T12:43:00.922" v="6" actId="1076"/>
          <ac:picMkLst>
            <pc:docMk/>
            <pc:sldMk cId="2305337004" sldId="26253"/>
            <ac:picMk id="6" creationId="{EF07AAEE-D0EA-6530-3ABB-7FC78542E2AA}"/>
          </ac:picMkLst>
        </pc:picChg>
        <pc:picChg chg="add del">
          <ac:chgData name="ROBERTS, Lindsey" userId="51d49681-2a1a-45fb-a4c3-6a83833a2b96" providerId="ADAL" clId="{54114FFE-A3C6-40D2-B900-3981AAAC3FE9}" dt="2024-04-26T12:42:25.722" v="2" actId="478"/>
          <ac:picMkLst>
            <pc:docMk/>
            <pc:sldMk cId="2305337004" sldId="26253"/>
            <ac:picMk id="8" creationId="{EF595111-28F0-478B-CA61-F00CAF2D49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53A92-4BBA-4E17-B682-B84ACDD80A2B}" type="datetimeFigureOut">
              <a:rPr lang="en-GB" smtClean="0"/>
              <a:t>26/04/2024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0684D-90DE-478E-8CCF-48B3F525F10A}" type="slidenum">
              <a:rPr lang="en-GB" smtClean="0"/>
              <a:t>‹#›</a:t>
            </a:fld>
            <a:endParaRPr lang="en-GB"/>
          </a:p>
        </p:txBody>
      </p:sp>
    </p:spTree>
    <p:extLst>
      <p:ext uri="{BB962C8B-B14F-4D97-AF65-F5344CB8AC3E}">
        <p14:creationId xmlns:p14="http://schemas.microsoft.com/office/powerpoint/2010/main" val="125570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E52647-EA2A-4512-878A-C20C5B04007F}" type="slidenum">
              <a:rPr lang="en-GB" smtClean="0"/>
              <a:t>4</a:t>
            </a:fld>
            <a:endParaRPr lang="en-GB"/>
          </a:p>
        </p:txBody>
      </p:sp>
    </p:spTree>
    <p:extLst>
      <p:ext uri="{BB962C8B-B14F-4D97-AF65-F5344CB8AC3E}">
        <p14:creationId xmlns:p14="http://schemas.microsoft.com/office/powerpoint/2010/main" val="383398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C0684D-90DE-478E-8CCF-48B3F525F10A}" type="slidenum">
              <a:rPr lang="en-GB" smtClean="0"/>
              <a:t>9</a:t>
            </a:fld>
            <a:endParaRPr lang="en-GB"/>
          </a:p>
        </p:txBody>
      </p:sp>
    </p:spTree>
    <p:extLst>
      <p:ext uri="{BB962C8B-B14F-4D97-AF65-F5344CB8AC3E}">
        <p14:creationId xmlns:p14="http://schemas.microsoft.com/office/powerpoint/2010/main" val="132212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BC6E-1A7F-43C0-888C-214630771E2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B0BBCEB-27CB-1F0D-E63C-342B11598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71BB4C8-C914-92F7-5B1C-EC2A42E3D574}"/>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5" name="Footer Placeholder 4">
            <a:extLst>
              <a:ext uri="{FF2B5EF4-FFF2-40B4-BE49-F238E27FC236}">
                <a16:creationId xmlns:a16="http://schemas.microsoft.com/office/drawing/2014/main" id="{B11EE831-497F-BF55-B073-2AFF4F4171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EE8333-4404-3AD0-9090-4FDCBA021632}"/>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21952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A8462-EDD7-F6B6-59DD-5B892CE3CF5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C27BB3F-5869-FCE3-5596-A23FDD4D54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5B18066-C609-BD18-0F4D-2E7D699F71E0}"/>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5" name="Footer Placeholder 4">
            <a:extLst>
              <a:ext uri="{FF2B5EF4-FFF2-40B4-BE49-F238E27FC236}">
                <a16:creationId xmlns:a16="http://schemas.microsoft.com/office/drawing/2014/main" id="{1BDC9B18-2B81-6714-DC9F-0FD2B94393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E42B75-75E4-04B0-D7CB-0901D15F65BE}"/>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1330109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E2E16-7770-B80E-A995-C19F7095D38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897C424-F6F0-DD3B-C393-AB5ADF27BF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D7546B0-3839-C73E-45B3-4AE7729CA8A5}"/>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5" name="Footer Placeholder 4">
            <a:extLst>
              <a:ext uri="{FF2B5EF4-FFF2-40B4-BE49-F238E27FC236}">
                <a16:creationId xmlns:a16="http://schemas.microsoft.com/office/drawing/2014/main" id="{77554943-D375-ED35-99C3-60356DD05E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9F7C4-2806-065B-783A-CBA334CE2454}"/>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319466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CDB8D746-A68B-D358-E0CF-A17176C2A24C}"/>
              </a:ext>
              <a:ext uri="{C183D7F6-B498-43B3-948B-1728B52AA6E4}">
                <adec:decorative xmlns:adec="http://schemas.microsoft.com/office/drawing/2017/decorative" val="1"/>
              </a:ext>
            </a:extLst>
          </p:cNvPr>
          <p:cNvSpPr txBox="1">
            <a:spLocks/>
          </p:cNvSpPr>
          <p:nvPr userDrawn="1"/>
        </p:nvSpPr>
        <p:spPr>
          <a:xfrm>
            <a:off x="11732404" y="6387840"/>
            <a:ext cx="750701" cy="3860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GB" smtClean="0"/>
              <a:pPr/>
              <a:t>‹#›</a:t>
            </a:fld>
            <a:endParaRPr lang="en-GB"/>
          </a:p>
        </p:txBody>
      </p:sp>
      <p:sp>
        <p:nvSpPr>
          <p:cNvPr id="15" name="Text Placeholder 14">
            <a:extLst>
              <a:ext uri="{FF2B5EF4-FFF2-40B4-BE49-F238E27FC236}">
                <a16:creationId xmlns:a16="http://schemas.microsoft.com/office/drawing/2014/main" id="{D6C5DE6C-62FA-9618-0636-FD3AB87D1285}"/>
              </a:ext>
            </a:extLst>
          </p:cNvPr>
          <p:cNvSpPr>
            <a:spLocks noGrp="1"/>
          </p:cNvSpPr>
          <p:nvPr>
            <p:ph type="body" sz="quarter" idx="10"/>
          </p:nvPr>
        </p:nvSpPr>
        <p:spPr>
          <a:xfrm>
            <a:off x="552574" y="2414880"/>
            <a:ext cx="8591550" cy="500063"/>
          </a:xfrm>
        </p:spPr>
        <p:txBody>
          <a:bodyPr>
            <a:noAutofit/>
          </a:bodyPr>
          <a:lstStyle>
            <a:lvl1pPr marL="0" indent="0">
              <a:buNone/>
              <a:defRPr sz="4400" b="1">
                <a:solidFill>
                  <a:schemeClr val="bg1"/>
                </a:solidFill>
                <a:latin typeface="Arial (headings)"/>
              </a:defRPr>
            </a:lvl1pPr>
          </a:lstStyle>
          <a:p>
            <a:pPr lvl="0"/>
            <a:r>
              <a:rPr lang="en-US"/>
              <a:t>Click to edit Master text styles</a:t>
            </a:r>
            <a:endParaRPr lang="en-GB"/>
          </a:p>
        </p:txBody>
      </p:sp>
      <p:sp>
        <p:nvSpPr>
          <p:cNvPr id="17" name="Text Placeholder 16">
            <a:extLst>
              <a:ext uri="{FF2B5EF4-FFF2-40B4-BE49-F238E27FC236}">
                <a16:creationId xmlns:a16="http://schemas.microsoft.com/office/drawing/2014/main" id="{5731B78D-A8EC-2D4D-4041-00757C457609}"/>
              </a:ext>
            </a:extLst>
          </p:cNvPr>
          <p:cNvSpPr>
            <a:spLocks noGrp="1"/>
          </p:cNvSpPr>
          <p:nvPr>
            <p:ph type="body" sz="quarter" idx="11" hasCustomPrompt="1"/>
          </p:nvPr>
        </p:nvSpPr>
        <p:spPr>
          <a:xfrm>
            <a:off x="552574" y="3130904"/>
            <a:ext cx="4249738" cy="58614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GB"/>
          </a:p>
        </p:txBody>
      </p:sp>
      <p:sp>
        <p:nvSpPr>
          <p:cNvPr id="19" name="Text Placeholder 18">
            <a:extLst>
              <a:ext uri="{FF2B5EF4-FFF2-40B4-BE49-F238E27FC236}">
                <a16:creationId xmlns:a16="http://schemas.microsoft.com/office/drawing/2014/main" id="{A395B1CF-45BE-317C-B88A-BA1D9B92FD1B}"/>
              </a:ext>
            </a:extLst>
          </p:cNvPr>
          <p:cNvSpPr>
            <a:spLocks noGrp="1"/>
          </p:cNvSpPr>
          <p:nvPr>
            <p:ph type="body" sz="quarter" idx="12" hasCustomPrompt="1"/>
          </p:nvPr>
        </p:nvSpPr>
        <p:spPr>
          <a:xfrm>
            <a:off x="552450" y="4500562"/>
            <a:ext cx="1454150" cy="585787"/>
          </a:xfrm>
        </p:spPr>
        <p:txBody>
          <a:bodyPr>
            <a:normAutofit/>
          </a:bodyPr>
          <a:lstStyle>
            <a:lvl1pPr marL="0" indent="0">
              <a:buNone/>
              <a:defRPr sz="1200">
                <a:solidFill>
                  <a:schemeClr val="bg1"/>
                </a:solidFill>
              </a:defRPr>
            </a:lvl1pPr>
          </a:lstStyle>
          <a:p>
            <a:pPr lvl="0"/>
            <a:r>
              <a:rPr lang="en-GB"/>
              <a:t>MM YY</a:t>
            </a:r>
          </a:p>
        </p:txBody>
      </p:sp>
    </p:spTree>
    <p:extLst>
      <p:ext uri="{BB962C8B-B14F-4D97-AF65-F5344CB8AC3E}">
        <p14:creationId xmlns:p14="http://schemas.microsoft.com/office/powerpoint/2010/main" val="152990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27A48DC-8EAC-0A2F-0557-1112BF3B289C}"/>
              </a:ext>
            </a:extLst>
          </p:cNvPr>
          <p:cNvSpPr>
            <a:spLocks noGrp="1"/>
          </p:cNvSpPr>
          <p:nvPr>
            <p:ph sz="half" idx="1"/>
          </p:nvPr>
        </p:nvSpPr>
        <p:spPr>
          <a:xfrm>
            <a:off x="582473" y="1032408"/>
            <a:ext cx="11027053" cy="4351338"/>
          </a:xfrm>
        </p:spPr>
        <p:txBody>
          <a:bodyPr/>
          <a:lstStyle/>
          <a:p>
            <a:endParaRPr lang="en-GB"/>
          </a:p>
        </p:txBody>
      </p:sp>
      <p:sp>
        <p:nvSpPr>
          <p:cNvPr id="9" name="Slide Number Placeholder 5">
            <a:extLst>
              <a:ext uri="{FF2B5EF4-FFF2-40B4-BE49-F238E27FC236}">
                <a16:creationId xmlns:a16="http://schemas.microsoft.com/office/drawing/2014/main" id="{862FECC3-9FA2-1645-EE1F-69A6B2623922}"/>
              </a:ext>
              <a:ext uri="{C183D7F6-B498-43B3-948B-1728B52AA6E4}">
                <adec:decorative xmlns:adec="http://schemas.microsoft.com/office/drawing/2017/decorative" val="1"/>
              </a:ext>
            </a:extLst>
          </p:cNvPr>
          <p:cNvSpPr txBox="1">
            <a:spLocks/>
          </p:cNvSpPr>
          <p:nvPr userDrawn="1"/>
        </p:nvSpPr>
        <p:spPr>
          <a:xfrm>
            <a:off x="11732404" y="6387840"/>
            <a:ext cx="750701" cy="3860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GB" smtClean="0">
                <a:solidFill>
                  <a:schemeClr val="bg1"/>
                </a:solidFill>
              </a:rPr>
              <a:pPr/>
              <a:t>‹#›</a:t>
            </a:fld>
            <a:endParaRPr lang="en-GB">
              <a:solidFill>
                <a:schemeClr val="bg1"/>
              </a:solidFill>
            </a:endParaRPr>
          </a:p>
        </p:txBody>
      </p:sp>
      <p:sp>
        <p:nvSpPr>
          <p:cNvPr id="2" name="Text Placeholder 2">
            <a:extLst>
              <a:ext uri="{FF2B5EF4-FFF2-40B4-BE49-F238E27FC236}">
                <a16:creationId xmlns:a16="http://schemas.microsoft.com/office/drawing/2014/main" id="{F48910C3-9BD0-9F1C-087B-0CC716494BC3}"/>
              </a:ext>
            </a:extLst>
          </p:cNvPr>
          <p:cNvSpPr>
            <a:spLocks noGrp="1"/>
          </p:cNvSpPr>
          <p:nvPr>
            <p:ph type="body" sz="quarter" idx="10" hasCustomPrompt="1"/>
          </p:nvPr>
        </p:nvSpPr>
        <p:spPr>
          <a:xfrm>
            <a:off x="400403" y="238206"/>
            <a:ext cx="7296150" cy="496887"/>
          </a:xfrm>
          <a:ln>
            <a:noFill/>
          </a:ln>
        </p:spPr>
        <p:txBody>
          <a:bodyPr>
            <a:noAutofit/>
          </a:bodyPr>
          <a:lstStyle>
            <a:lvl1pPr marL="0" indent="0">
              <a:buNone/>
              <a:defRPr sz="3400" b="1">
                <a:solidFill>
                  <a:schemeClr val="bg1"/>
                </a:solidFill>
                <a:latin typeface="Arial (headings)"/>
              </a:defRPr>
            </a:lvl1pPr>
          </a:lstStyle>
          <a:p>
            <a:pPr lvl="0"/>
            <a:r>
              <a:rPr lang="en-US"/>
              <a:t>Title</a:t>
            </a:r>
            <a:endParaRPr lang="en-GB"/>
          </a:p>
        </p:txBody>
      </p:sp>
    </p:spTree>
    <p:extLst>
      <p:ext uri="{BB962C8B-B14F-4D97-AF65-F5344CB8AC3E}">
        <p14:creationId xmlns:p14="http://schemas.microsoft.com/office/powerpoint/2010/main" val="904807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F045097-0A87-0A1B-B33D-3884019C4084}"/>
              </a:ext>
            </a:extLst>
          </p:cNvPr>
          <p:cNvSpPr>
            <a:spLocks noGrp="1"/>
          </p:cNvSpPr>
          <p:nvPr>
            <p:ph sz="half" idx="1"/>
          </p:nvPr>
        </p:nvSpPr>
        <p:spPr>
          <a:xfrm>
            <a:off x="574854" y="1032408"/>
            <a:ext cx="5521146" cy="4351338"/>
          </a:xfrm>
        </p:spPr>
        <p:txBody>
          <a:bodyPr/>
          <a:lstStyle/>
          <a:p>
            <a:endParaRPr lang="en-GB"/>
          </a:p>
        </p:txBody>
      </p:sp>
      <p:sp>
        <p:nvSpPr>
          <p:cNvPr id="9" name="Content Placeholder 3">
            <a:extLst>
              <a:ext uri="{FF2B5EF4-FFF2-40B4-BE49-F238E27FC236}">
                <a16:creationId xmlns:a16="http://schemas.microsoft.com/office/drawing/2014/main" id="{F21FC1BA-7A26-7A34-9DC4-171FE593FCD8}"/>
              </a:ext>
            </a:extLst>
          </p:cNvPr>
          <p:cNvSpPr>
            <a:spLocks noGrp="1"/>
          </p:cNvSpPr>
          <p:nvPr>
            <p:ph sz="half" idx="2"/>
          </p:nvPr>
        </p:nvSpPr>
        <p:spPr>
          <a:xfrm>
            <a:off x="6318504" y="1032408"/>
            <a:ext cx="5298642" cy="4351338"/>
          </a:xfrm>
        </p:spPr>
        <p:txBody>
          <a:bodyPr/>
          <a:lstStyle/>
          <a:p>
            <a:endParaRPr lang="en-GB"/>
          </a:p>
        </p:txBody>
      </p:sp>
      <p:sp>
        <p:nvSpPr>
          <p:cNvPr id="12" name="Slide Number Placeholder 5">
            <a:extLst>
              <a:ext uri="{FF2B5EF4-FFF2-40B4-BE49-F238E27FC236}">
                <a16:creationId xmlns:a16="http://schemas.microsoft.com/office/drawing/2014/main" id="{FE9F599F-9F8E-42F9-F4E6-DA41E391375A}"/>
              </a:ext>
              <a:ext uri="{C183D7F6-B498-43B3-948B-1728B52AA6E4}">
                <adec:decorative xmlns:adec="http://schemas.microsoft.com/office/drawing/2017/decorative" val="1"/>
              </a:ext>
            </a:extLst>
          </p:cNvPr>
          <p:cNvSpPr txBox="1">
            <a:spLocks/>
          </p:cNvSpPr>
          <p:nvPr userDrawn="1"/>
        </p:nvSpPr>
        <p:spPr>
          <a:xfrm>
            <a:off x="11732404" y="6387840"/>
            <a:ext cx="750701" cy="3860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GB" smtClean="0">
                <a:solidFill>
                  <a:schemeClr val="bg1"/>
                </a:solidFill>
              </a:rPr>
              <a:pPr/>
              <a:t>‹#›</a:t>
            </a:fld>
            <a:endParaRPr lang="en-GB">
              <a:solidFill>
                <a:schemeClr val="bg1"/>
              </a:solidFill>
            </a:endParaRPr>
          </a:p>
        </p:txBody>
      </p:sp>
      <p:sp>
        <p:nvSpPr>
          <p:cNvPr id="2" name="Text Placeholder 2">
            <a:extLst>
              <a:ext uri="{FF2B5EF4-FFF2-40B4-BE49-F238E27FC236}">
                <a16:creationId xmlns:a16="http://schemas.microsoft.com/office/drawing/2014/main" id="{F21D57F2-D438-B6B5-A072-B4323C3AE95B}"/>
              </a:ext>
            </a:extLst>
          </p:cNvPr>
          <p:cNvSpPr>
            <a:spLocks noGrp="1"/>
          </p:cNvSpPr>
          <p:nvPr>
            <p:ph type="body" sz="quarter" idx="10" hasCustomPrompt="1"/>
          </p:nvPr>
        </p:nvSpPr>
        <p:spPr>
          <a:xfrm>
            <a:off x="400403" y="238206"/>
            <a:ext cx="7296150" cy="496887"/>
          </a:xfrm>
          <a:ln>
            <a:noFill/>
          </a:ln>
        </p:spPr>
        <p:txBody>
          <a:bodyPr>
            <a:noAutofit/>
          </a:bodyPr>
          <a:lstStyle>
            <a:lvl1pPr marL="0" indent="0">
              <a:buNone/>
              <a:defRPr sz="3400" b="1">
                <a:solidFill>
                  <a:schemeClr val="bg1"/>
                </a:solidFill>
                <a:latin typeface="Arial (headings)"/>
              </a:defRPr>
            </a:lvl1pPr>
          </a:lstStyle>
          <a:p>
            <a:pPr lvl="0"/>
            <a:r>
              <a:rPr lang="en-US"/>
              <a:t>Title</a:t>
            </a:r>
            <a:endParaRPr lang="en-GB"/>
          </a:p>
        </p:txBody>
      </p:sp>
    </p:spTree>
    <p:extLst>
      <p:ext uri="{BB962C8B-B14F-4D97-AF65-F5344CB8AC3E}">
        <p14:creationId xmlns:p14="http://schemas.microsoft.com/office/powerpoint/2010/main" val="809267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F045097-0A87-0A1B-B33D-3884019C4084}"/>
              </a:ext>
            </a:extLst>
          </p:cNvPr>
          <p:cNvSpPr>
            <a:spLocks noGrp="1"/>
          </p:cNvSpPr>
          <p:nvPr>
            <p:ph sz="half" idx="1"/>
          </p:nvPr>
        </p:nvSpPr>
        <p:spPr>
          <a:xfrm>
            <a:off x="574854" y="1032408"/>
            <a:ext cx="5521146" cy="4351338"/>
          </a:xfrm>
        </p:spPr>
        <p:txBody>
          <a:bodyPr/>
          <a:lstStyle/>
          <a:p>
            <a:endParaRPr lang="en-GB"/>
          </a:p>
        </p:txBody>
      </p:sp>
      <p:sp>
        <p:nvSpPr>
          <p:cNvPr id="9" name="Content Placeholder 3">
            <a:extLst>
              <a:ext uri="{FF2B5EF4-FFF2-40B4-BE49-F238E27FC236}">
                <a16:creationId xmlns:a16="http://schemas.microsoft.com/office/drawing/2014/main" id="{F21FC1BA-7A26-7A34-9DC4-171FE593FCD8}"/>
              </a:ext>
            </a:extLst>
          </p:cNvPr>
          <p:cNvSpPr>
            <a:spLocks noGrp="1"/>
          </p:cNvSpPr>
          <p:nvPr>
            <p:ph sz="half" idx="2"/>
          </p:nvPr>
        </p:nvSpPr>
        <p:spPr>
          <a:xfrm>
            <a:off x="6318504" y="1032408"/>
            <a:ext cx="5298642" cy="4351338"/>
          </a:xfrm>
        </p:spPr>
        <p:txBody>
          <a:bodyPr/>
          <a:lstStyle/>
          <a:p>
            <a:endParaRPr lang="en-GB"/>
          </a:p>
        </p:txBody>
      </p:sp>
      <p:sp>
        <p:nvSpPr>
          <p:cNvPr id="12" name="Slide Number Placeholder 5">
            <a:extLst>
              <a:ext uri="{FF2B5EF4-FFF2-40B4-BE49-F238E27FC236}">
                <a16:creationId xmlns:a16="http://schemas.microsoft.com/office/drawing/2014/main" id="{FE9F599F-9F8E-42F9-F4E6-DA41E391375A}"/>
              </a:ext>
              <a:ext uri="{C183D7F6-B498-43B3-948B-1728B52AA6E4}">
                <adec:decorative xmlns:adec="http://schemas.microsoft.com/office/drawing/2017/decorative" val="1"/>
              </a:ext>
            </a:extLst>
          </p:cNvPr>
          <p:cNvSpPr txBox="1">
            <a:spLocks/>
          </p:cNvSpPr>
          <p:nvPr userDrawn="1"/>
        </p:nvSpPr>
        <p:spPr>
          <a:xfrm>
            <a:off x="11732404" y="6387840"/>
            <a:ext cx="750701" cy="3860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GB" smtClean="0">
                <a:solidFill>
                  <a:schemeClr val="bg1"/>
                </a:solidFill>
              </a:rPr>
              <a:pPr/>
              <a:t>‹#›</a:t>
            </a:fld>
            <a:endParaRPr lang="en-GB">
              <a:solidFill>
                <a:schemeClr val="bg1"/>
              </a:solidFill>
            </a:endParaRPr>
          </a:p>
        </p:txBody>
      </p:sp>
      <p:sp>
        <p:nvSpPr>
          <p:cNvPr id="2" name="Text Placeholder 2">
            <a:extLst>
              <a:ext uri="{FF2B5EF4-FFF2-40B4-BE49-F238E27FC236}">
                <a16:creationId xmlns:a16="http://schemas.microsoft.com/office/drawing/2014/main" id="{F21D57F2-D438-B6B5-A072-B4323C3AE95B}"/>
              </a:ext>
            </a:extLst>
          </p:cNvPr>
          <p:cNvSpPr>
            <a:spLocks noGrp="1"/>
          </p:cNvSpPr>
          <p:nvPr>
            <p:ph type="body" sz="quarter" idx="10" hasCustomPrompt="1"/>
          </p:nvPr>
        </p:nvSpPr>
        <p:spPr>
          <a:xfrm>
            <a:off x="400403" y="238206"/>
            <a:ext cx="7296150" cy="496887"/>
          </a:xfrm>
          <a:ln>
            <a:noFill/>
          </a:ln>
        </p:spPr>
        <p:txBody>
          <a:bodyPr>
            <a:noAutofit/>
          </a:bodyPr>
          <a:lstStyle>
            <a:lvl1pPr marL="0" indent="0">
              <a:buNone/>
              <a:defRPr sz="3400" b="1">
                <a:solidFill>
                  <a:schemeClr val="bg1"/>
                </a:solidFill>
                <a:latin typeface="Arial (headings)"/>
              </a:defRPr>
            </a:lvl1pPr>
          </a:lstStyle>
          <a:p>
            <a:pPr lvl="0"/>
            <a:r>
              <a:rPr lang="en-US"/>
              <a:t>Title</a:t>
            </a:r>
            <a:endParaRPr lang="en-GB"/>
          </a:p>
        </p:txBody>
      </p:sp>
    </p:spTree>
    <p:extLst>
      <p:ext uri="{BB962C8B-B14F-4D97-AF65-F5344CB8AC3E}">
        <p14:creationId xmlns:p14="http://schemas.microsoft.com/office/powerpoint/2010/main" val="80926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FD30-D69D-AC97-A92E-7CC3D9A99F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27716D-6F64-31C3-428A-DC79805819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E7E2B60-F4F4-C7C9-2669-9AFDDB3D8E0B}"/>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5" name="Footer Placeholder 4">
            <a:extLst>
              <a:ext uri="{FF2B5EF4-FFF2-40B4-BE49-F238E27FC236}">
                <a16:creationId xmlns:a16="http://schemas.microsoft.com/office/drawing/2014/main" id="{C1F1DE70-48D9-92D3-35F9-D751930864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61A622-EF8C-33AF-A8EB-6605333BF35E}"/>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200501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FF02-7FE7-5DB2-C850-8BE4BF15877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71D2C7C-808D-7DFF-635B-B29938C8E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482CEE5-9D23-1841-C138-A6020E86C854}"/>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5" name="Footer Placeholder 4">
            <a:extLst>
              <a:ext uri="{FF2B5EF4-FFF2-40B4-BE49-F238E27FC236}">
                <a16:creationId xmlns:a16="http://schemas.microsoft.com/office/drawing/2014/main" id="{37C00062-E389-6968-0FB3-16CFF64A26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9C3C29-F3F8-7A28-A1FD-848B89815903}"/>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417120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869E-D556-E62E-0699-4DBDDFBF935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35070F1-DC26-C988-5AB8-B67ECDDB8F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76838A2-2088-1529-0657-D8A258E2454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399B998-0221-7A33-98F8-D3C3F1D37633}"/>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6" name="Footer Placeholder 5">
            <a:extLst>
              <a:ext uri="{FF2B5EF4-FFF2-40B4-BE49-F238E27FC236}">
                <a16:creationId xmlns:a16="http://schemas.microsoft.com/office/drawing/2014/main" id="{E0682F93-47F3-DE43-B3BD-61D35E4137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9D9155-B46B-CDE7-3FF0-C04158B19E09}"/>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384430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85DE-E86B-9E74-58A2-129C2FEC417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E1C0656-8D66-D6FD-1488-625524444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DCEDE06-B3BF-D513-A206-B43A187AEC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E26D925-CC80-92AD-5973-BE1DBCF14A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3B7FCD-79FB-89D5-F105-5596D4164CF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624257E-DB70-D0BD-822A-472B4E72531C}"/>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8" name="Footer Placeholder 7">
            <a:extLst>
              <a:ext uri="{FF2B5EF4-FFF2-40B4-BE49-F238E27FC236}">
                <a16:creationId xmlns:a16="http://schemas.microsoft.com/office/drawing/2014/main" id="{19183A59-1770-B30A-E335-F7715E42AB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6A9863-66F8-E406-DA25-7D76D109C446}"/>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4266674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7930-6421-9771-9CF5-3DE3A44155D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A05C6F4-59A4-CB5B-C3BD-EE5C8348AF38}"/>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4" name="Footer Placeholder 3">
            <a:extLst>
              <a:ext uri="{FF2B5EF4-FFF2-40B4-BE49-F238E27FC236}">
                <a16:creationId xmlns:a16="http://schemas.microsoft.com/office/drawing/2014/main" id="{A33A204F-D614-7229-25E4-A4667ECCCD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78C0D1-654D-0C3D-3421-CA40CE7AFC39}"/>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150825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7A99B5-0C2A-8444-7E4E-86BFA7AD37C9}"/>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3" name="Footer Placeholder 2">
            <a:extLst>
              <a:ext uri="{FF2B5EF4-FFF2-40B4-BE49-F238E27FC236}">
                <a16:creationId xmlns:a16="http://schemas.microsoft.com/office/drawing/2014/main" id="{D28B9D81-6FB1-E7FD-0546-93C05CEFFF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A20505-6CEE-1129-DD69-643A2B5655AF}"/>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139772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7888-9EFF-F97E-DCCC-A37EB3C1A6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3244D84-962E-EB30-2669-ED1F6CC0F6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41B96DD-D57D-365A-9CB5-5D5F3149B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1A1A10-0FF2-F8DD-C540-CC83856F02B9}"/>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6" name="Footer Placeholder 5">
            <a:extLst>
              <a:ext uri="{FF2B5EF4-FFF2-40B4-BE49-F238E27FC236}">
                <a16:creationId xmlns:a16="http://schemas.microsoft.com/office/drawing/2014/main" id="{2E807076-8C21-BECE-474E-D1F820D363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D3BA20-41E2-55AA-77A1-5C0B76136D5A}"/>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163932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9C2C-28FF-6DFE-EF5B-56C716F3D6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0CDC52D-04B4-AF9F-D388-B0FF75EB3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D4A53C-DB07-42B7-39DC-7F11B4FB1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22F7F2-6900-55A7-11E7-ECAFF5850B4E}"/>
              </a:ext>
            </a:extLst>
          </p:cNvPr>
          <p:cNvSpPr>
            <a:spLocks noGrp="1"/>
          </p:cNvSpPr>
          <p:nvPr>
            <p:ph type="dt" sz="half" idx="10"/>
          </p:nvPr>
        </p:nvSpPr>
        <p:spPr/>
        <p:txBody>
          <a:bodyPr/>
          <a:lstStyle/>
          <a:p>
            <a:fld id="{AEEA7BD3-DC18-4022-B626-495FC76ED32B}" type="datetimeFigureOut">
              <a:rPr lang="en-GB" smtClean="0"/>
              <a:t>26/04/2024</a:t>
            </a:fld>
            <a:endParaRPr lang="en-GB"/>
          </a:p>
        </p:txBody>
      </p:sp>
      <p:sp>
        <p:nvSpPr>
          <p:cNvPr id="6" name="Footer Placeholder 5">
            <a:extLst>
              <a:ext uri="{FF2B5EF4-FFF2-40B4-BE49-F238E27FC236}">
                <a16:creationId xmlns:a16="http://schemas.microsoft.com/office/drawing/2014/main" id="{1A40DAE3-E97A-4B54-BCA1-00086089E2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722621-B8BB-DC3E-3F14-860276126613}"/>
              </a:ext>
            </a:extLst>
          </p:cNvPr>
          <p:cNvSpPr>
            <a:spLocks noGrp="1"/>
          </p:cNvSpPr>
          <p:nvPr>
            <p:ph type="sldNum" sz="quarter" idx="12"/>
          </p:nvPr>
        </p:nvSpPr>
        <p:spPr/>
        <p:txBody>
          <a:bodyPr/>
          <a:lstStyle/>
          <a:p>
            <a:fld id="{105A0DFA-6B90-4CE0-A119-355A12BE32CF}" type="slidenum">
              <a:rPr lang="en-GB" smtClean="0"/>
              <a:t>‹#›</a:t>
            </a:fld>
            <a:endParaRPr lang="en-GB"/>
          </a:p>
        </p:txBody>
      </p:sp>
    </p:spTree>
    <p:extLst>
      <p:ext uri="{BB962C8B-B14F-4D97-AF65-F5344CB8AC3E}">
        <p14:creationId xmlns:p14="http://schemas.microsoft.com/office/powerpoint/2010/main" val="27817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0221D1-CCF0-B5CC-641B-06590D069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A3DD281-2567-665F-DD3D-D1B3C2FE68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A98D2C-5365-D3FA-AC0F-FA62709772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A7BD3-DC18-4022-B626-495FC76ED32B}" type="datetimeFigureOut">
              <a:rPr lang="en-GB" smtClean="0"/>
              <a:t>26/04/2024</a:t>
            </a:fld>
            <a:endParaRPr lang="en-GB"/>
          </a:p>
        </p:txBody>
      </p:sp>
      <p:sp>
        <p:nvSpPr>
          <p:cNvPr id="5" name="Footer Placeholder 4">
            <a:extLst>
              <a:ext uri="{FF2B5EF4-FFF2-40B4-BE49-F238E27FC236}">
                <a16:creationId xmlns:a16="http://schemas.microsoft.com/office/drawing/2014/main" id="{355A824D-11E3-643C-8D88-689E30F28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F23449-27A5-8280-0D91-C7F38B644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A0DFA-6B90-4CE0-A119-355A12BE32CF}" type="slidenum">
              <a:rPr lang="en-GB" smtClean="0"/>
              <a:t>‹#›</a:t>
            </a:fld>
            <a:endParaRPr lang="en-GB"/>
          </a:p>
        </p:txBody>
      </p:sp>
    </p:spTree>
    <p:extLst>
      <p:ext uri="{BB962C8B-B14F-4D97-AF65-F5344CB8AC3E}">
        <p14:creationId xmlns:p14="http://schemas.microsoft.com/office/powerpoint/2010/main" val="2021178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 id="2147483671" r:id="rId14"/>
    <p:sldLayoutId id="21474836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s://www.gov.uk/government/collections/schools-financial-health-and-efficiency#getting-the-best-value-from-your-non-staff-spend" TargetMode="External"/><Relationship Id="rId3" Type="http://schemas.openxmlformats.org/officeDocument/2006/relationships/hyperlink" Target="https://www.gov.uk/government/collections/schools-financial-health-and-efficiency#accessing-srm-support" TargetMode="External"/><Relationship Id="rId7" Type="http://schemas.openxmlformats.org/officeDocument/2006/relationships/hyperlink" Target="https://www.gov.uk/government/collections/schools-financial-health-and-efficiency#support-managing-your-workforce" TargetMode="External"/><Relationship Id="rId12" Type="http://schemas.openxmlformats.org/officeDocument/2006/relationships/image" Target="../media/image25.png"/><Relationship Id="rId2" Type="http://schemas.openxmlformats.org/officeDocument/2006/relationships/hyperlink" Target="https://www.gov.uk/government/collections/schools-financial-health-and-efficiency" TargetMode="External"/><Relationship Id="rId1" Type="http://schemas.openxmlformats.org/officeDocument/2006/relationships/slideLayout" Target="../slideLayouts/slideLayout13.xml"/><Relationship Id="rId6" Type="http://schemas.openxmlformats.org/officeDocument/2006/relationships/hyperlink" Target="https://www.schoolresourcemanagement.co.uk/" TargetMode="External"/><Relationship Id="rId11" Type="http://schemas.openxmlformats.org/officeDocument/2006/relationships/hyperlink" Target="https://www.youtube.com/playlist?list=PL6gGtLyXoeq8ByUAbwRX4jmpeLSYp7s0s" TargetMode="External"/><Relationship Id="rId5" Type="http://schemas.openxmlformats.org/officeDocument/2006/relationships/hyperlink" Target="https://www.gov.uk/government/collections/schools-financial-health-and-efficiency#supporting-excellent-school-resource-management" TargetMode="External"/><Relationship Id="rId10" Type="http://schemas.openxmlformats.org/officeDocument/2006/relationships/hyperlink" Target="https://www.gov.uk/government/collections/schools-financial-health-and-efficiency#providing-effective-governance-and-challenge-on-srm-" TargetMode="External"/><Relationship Id="rId4" Type="http://schemas.openxmlformats.org/officeDocument/2006/relationships/hyperlink" Target="https://www.gov.uk/government/collections/schools-financial-health-and-efficiency#understanding-your-data" TargetMode="External"/><Relationship Id="rId9" Type="http://schemas.openxmlformats.org/officeDocument/2006/relationships/hyperlink" Target="https://www.gov.uk/government/collections/schools-financial-health-and-efficiency#getting-the-most-out-of-digital-technolog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choolsrm.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gov.uk/government/publications/the-school-resource-management-advisers-srma-programme" TargetMode="External"/><Relationship Id="rId7" Type="http://schemas.openxmlformats.org/officeDocument/2006/relationships/image" Target="../media/image6.svg"/><Relationship Id="rId2" Type="http://schemas.openxmlformats.org/officeDocument/2006/relationships/hyperlink" Target="https://www.cipfa.org/training/accredited-training/diploma-in-school-financial-and-operational-leadership" TargetMode="Externa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hyperlink" Target="https://www.schoolresourcemanagement.co.uk/"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gov.uk/guidance/asbestos-management-in-schools" TargetMode="External"/><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hyperlink" Target="https://www.gov.uk/guidance/good-estate-management-for-schools" TargetMode="External"/><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hyperlink" Target="https://www.gov.uk/guidance/meeting-digital-and-technology-standards-in-schools-and-colleges/cyber-security-standards-for-schools-and-colleges" TargetMode="External"/><Relationship Id="rId5" Type="http://schemas.openxmlformats.org/officeDocument/2006/relationships/image" Target="../media/image13.svg"/><Relationship Id="rId10" Type="http://schemas.openxmlformats.org/officeDocument/2006/relationships/hyperlink" Target="https://www.gov.uk/guidance/meeting-digital-and-technology-standards-in-schools-and-colleges/broadband-internet-standards-for-schools-and-colleges" TargetMode="External"/><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hyperlink" Target="https://www.gov.uk/guidance/good-estate-management-for-schools/estate-management-competency-framewor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hyperlink" Target="https://viewyourdata.education.gov.uk/" TargetMode="External"/><Relationship Id="rId2" Type="http://schemas.openxmlformats.org/officeDocument/2006/relationships/hyperlink" Target="https://schools-financial-benchmarking.service.gov.uk/"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5827F6-8898-078D-E48C-EF46C6D9AFC9}"/>
              </a:ext>
            </a:extLst>
          </p:cNvPr>
          <p:cNvSpPr>
            <a:spLocks noGrp="1"/>
          </p:cNvSpPr>
          <p:nvPr>
            <p:ph type="body" sz="quarter" idx="10"/>
          </p:nvPr>
        </p:nvSpPr>
        <p:spPr>
          <a:xfrm>
            <a:off x="355848" y="2303060"/>
            <a:ext cx="9385052" cy="1388279"/>
          </a:xfrm>
        </p:spPr>
        <p:txBody>
          <a:bodyPr/>
          <a:lstStyle/>
          <a:p>
            <a:r>
              <a:rPr lang="en-GB" sz="2800" dirty="0"/>
              <a:t>How the ESFA can support school business professionals through the School Resource Management offer</a:t>
            </a:r>
          </a:p>
        </p:txBody>
      </p:sp>
      <p:sp>
        <p:nvSpPr>
          <p:cNvPr id="3" name="Text Placeholder 2">
            <a:extLst>
              <a:ext uri="{FF2B5EF4-FFF2-40B4-BE49-F238E27FC236}">
                <a16:creationId xmlns:a16="http://schemas.microsoft.com/office/drawing/2014/main" id="{BA075139-010C-4C4B-9AA2-1F8FB7199C1D}"/>
              </a:ext>
            </a:extLst>
          </p:cNvPr>
          <p:cNvSpPr>
            <a:spLocks noGrp="1"/>
          </p:cNvSpPr>
          <p:nvPr>
            <p:ph type="body" sz="quarter" idx="11"/>
          </p:nvPr>
        </p:nvSpPr>
        <p:spPr>
          <a:xfrm>
            <a:off x="355848" y="3810000"/>
            <a:ext cx="7207126" cy="586142"/>
          </a:xfrm>
        </p:spPr>
        <p:txBody>
          <a:bodyPr>
            <a:normAutofit fontScale="92500"/>
          </a:bodyPr>
          <a:lstStyle/>
          <a:p>
            <a:r>
              <a:rPr lang="en-GB" dirty="0"/>
              <a:t>Lindsey Roberts– SRM Engagement and Outreach</a:t>
            </a:r>
          </a:p>
        </p:txBody>
      </p:sp>
      <p:sp>
        <p:nvSpPr>
          <p:cNvPr id="4" name="Text Placeholder 3">
            <a:extLst>
              <a:ext uri="{FF2B5EF4-FFF2-40B4-BE49-F238E27FC236}">
                <a16:creationId xmlns:a16="http://schemas.microsoft.com/office/drawing/2014/main" id="{5B77FFA4-4B79-8FDC-FEC2-C0500CB0F9F5}"/>
              </a:ext>
            </a:extLst>
          </p:cNvPr>
          <p:cNvSpPr>
            <a:spLocks noGrp="1"/>
          </p:cNvSpPr>
          <p:nvPr>
            <p:ph type="body" sz="quarter" idx="12"/>
          </p:nvPr>
        </p:nvSpPr>
        <p:spPr>
          <a:xfrm>
            <a:off x="413518" y="4396142"/>
            <a:ext cx="1454150" cy="585787"/>
          </a:xfrm>
        </p:spPr>
        <p:txBody>
          <a:bodyPr>
            <a:normAutofit/>
          </a:bodyPr>
          <a:lstStyle/>
          <a:p>
            <a:r>
              <a:rPr lang="en-GB" sz="1400"/>
              <a:t>May 2024</a:t>
            </a:r>
          </a:p>
        </p:txBody>
      </p:sp>
    </p:spTree>
    <p:extLst>
      <p:ext uri="{BB962C8B-B14F-4D97-AF65-F5344CB8AC3E}">
        <p14:creationId xmlns:p14="http://schemas.microsoft.com/office/powerpoint/2010/main" val="375596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465DA7-84C5-9CEC-E57E-EF11C2E8971A}"/>
              </a:ext>
            </a:extLst>
          </p:cNvPr>
          <p:cNvSpPr>
            <a:spLocks noGrp="1"/>
          </p:cNvSpPr>
          <p:nvPr>
            <p:ph type="body" sz="quarter" idx="10"/>
          </p:nvPr>
        </p:nvSpPr>
        <p:spPr>
          <a:xfrm>
            <a:off x="260452" y="247989"/>
            <a:ext cx="11671096" cy="496887"/>
          </a:xfrm>
        </p:spPr>
        <p:txBody>
          <a:bodyPr/>
          <a:lstStyle/>
          <a:p>
            <a:r>
              <a:rPr lang="en-GB" sz="2400"/>
              <a:t>School Resource Management - What are our users are saying about the offer?</a:t>
            </a:r>
          </a:p>
        </p:txBody>
      </p:sp>
      <p:sp>
        <p:nvSpPr>
          <p:cNvPr id="62" name="Content Placeholder 3">
            <a:extLst>
              <a:ext uri="{FF2B5EF4-FFF2-40B4-BE49-F238E27FC236}">
                <a16:creationId xmlns:a16="http://schemas.microsoft.com/office/drawing/2014/main" id="{53A564EF-F963-4B7F-CB5E-9B5C87754807}"/>
              </a:ext>
            </a:extLst>
          </p:cNvPr>
          <p:cNvSpPr txBox="1">
            <a:spLocks noGrp="1"/>
          </p:cNvSpPr>
          <p:nvPr>
            <p:ph idx="1"/>
          </p:nvPr>
        </p:nvSpPr>
        <p:spPr>
          <a:xfrm>
            <a:off x="1300990" y="1436147"/>
            <a:ext cx="3128301" cy="39857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SRMAs have supported over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1,500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trusts and local authority-maintained schools since the programme began in 2018.</a:t>
            </a: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prstClr val="black"/>
              </a:solidFill>
              <a:ea typeface="Calibri" panose="020F0502020204030204" pitchFamily="34" charset="0"/>
            </a:endParaRPr>
          </a:p>
          <a:p>
            <a:pPr marL="0" indent="0">
              <a:lnSpc>
                <a:spcPct val="100000"/>
              </a:lnSpc>
              <a:spcBef>
                <a:spcPts val="0"/>
              </a:spcBef>
              <a:buNone/>
              <a:defRPr/>
            </a:pPr>
            <a:r>
              <a:rPr lang="en-GB" sz="1200" b="1">
                <a:solidFill>
                  <a:prstClr val="black"/>
                </a:solidFill>
                <a:latin typeface="Arial" panose="020B0604020202020204" pitchFamily="34" charset="0"/>
                <a:ea typeface="Arial" panose="020B0604020202020204" pitchFamily="34" charset="0"/>
              </a:rPr>
              <a:t>92</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of schools and trusts </a:t>
            </a:r>
            <a:r>
              <a:rPr kumimoji="0" lang="en-GB" sz="120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providing feedback about an SRMA visit have rated their </a:t>
            </a:r>
            <a:r>
              <a:rPr kumimoji="0" lang="en-GB" sz="1200" b="0" i="0" u="none" strike="noStrike" kern="1200" cap="none" spc="0" normalizeH="0" baseline="0" noProof="0">
                <a:ln>
                  <a:noFill/>
                </a:ln>
                <a:solidFill>
                  <a:srgbClr val="212529"/>
                </a:solidFill>
                <a:effectLst/>
                <a:uLnTx/>
                <a:uFillTx/>
                <a:latin typeface="Arial" panose="020B0604020202020204" pitchFamily="34" charset="0"/>
                <a:ea typeface="Arial" panose="020B0604020202020204" pitchFamily="34" charset="0"/>
                <a:cs typeface="+mn-cs"/>
              </a:rPr>
              <a:t>experience of working with an SRMA as good or very good. </a:t>
            </a:r>
          </a:p>
          <a:p>
            <a:pPr marL="0" indent="0">
              <a:lnSpc>
                <a:spcPct val="100000"/>
              </a:lnSpc>
              <a:spcBef>
                <a:spcPts val="0"/>
              </a:spcBef>
              <a:buNone/>
              <a:defRPr/>
            </a:pPr>
            <a:endParaRPr lang="en-GB" sz="1600">
              <a:solidFill>
                <a:srgbClr val="212529"/>
              </a:solidFill>
              <a:cs typeface="+mn-cs"/>
            </a:endParaRPr>
          </a:p>
          <a:p>
            <a:pPr marL="0" indent="0">
              <a:lnSpc>
                <a:spcPct val="100000"/>
              </a:lnSpc>
              <a:spcBef>
                <a:spcPts val="0"/>
              </a:spcBef>
              <a:buNone/>
              <a:defRPr/>
            </a:pPr>
            <a:r>
              <a:rPr lang="en-GB" sz="1200" b="1">
                <a:solidFill>
                  <a:prstClr val="black"/>
                </a:solidFill>
                <a:latin typeface="Arial" panose="020B0604020202020204" pitchFamily="34" charset="0"/>
                <a:cs typeface="Arial" panose="020B0604020202020204" pitchFamily="34" charset="0"/>
              </a:rPr>
              <a:t>90</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agreed the SRMA report delivered useful recommendations.</a:t>
            </a:r>
          </a:p>
          <a:p>
            <a:pPr marL="0" indent="0">
              <a:lnSpc>
                <a:spcPct val="100000"/>
              </a:lnSpc>
              <a:spcBef>
                <a:spcPts val="0"/>
              </a:spcBef>
              <a:buNone/>
              <a:defRPr/>
            </a:pPr>
            <a:endParaRPr lang="en-GB" sz="1600">
              <a:solidFill>
                <a:prstClr val="black"/>
              </a:solidFill>
            </a:endParaRPr>
          </a:p>
          <a:p>
            <a:pPr marL="0" indent="0">
              <a:lnSpc>
                <a:spcPct val="100000"/>
              </a:lnSpc>
              <a:spcBef>
                <a:spcPts val="0"/>
              </a:spcBef>
              <a:buNone/>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93%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one-one mentees highlighted an increase in knowledge and confidence in their respective areas of development including ICFP. </a:t>
            </a:r>
          </a:p>
          <a:p>
            <a:pPr marL="0" indent="0">
              <a:lnSpc>
                <a:spcPct val="100000"/>
              </a:lnSpc>
              <a:spcBef>
                <a:spcPts val="0"/>
              </a:spcBef>
              <a:buNone/>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ct val="100000"/>
              </a:lnSpc>
              <a:spcBef>
                <a:spcPts val="0"/>
              </a:spcBef>
              <a:buNone/>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74%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mentees implemented changes in school or trust processes after mentoring.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C94F5F23-CA0F-543C-A610-DA5F03819796}"/>
              </a:ext>
            </a:extLst>
          </p:cNvPr>
          <p:cNvGrpSpPr/>
          <p:nvPr/>
        </p:nvGrpSpPr>
        <p:grpSpPr>
          <a:xfrm>
            <a:off x="561854" y="1472553"/>
            <a:ext cx="667425" cy="594821"/>
            <a:chOff x="108470" y="1512503"/>
            <a:chExt cx="900000" cy="900000"/>
          </a:xfrm>
          <a:gradFill flip="none" rotWithShape="1">
            <a:gsLst>
              <a:gs pos="0">
                <a:srgbClr val="A4D55F">
                  <a:shade val="30000"/>
                  <a:satMod val="115000"/>
                </a:srgbClr>
              </a:gs>
              <a:gs pos="50000">
                <a:srgbClr val="A4D55F">
                  <a:shade val="67500"/>
                  <a:satMod val="115000"/>
                </a:srgbClr>
              </a:gs>
              <a:gs pos="100000">
                <a:srgbClr val="A4D55F">
                  <a:shade val="100000"/>
                  <a:satMod val="115000"/>
                </a:srgbClr>
              </a:gs>
            </a:gsLst>
            <a:path path="circle">
              <a:fillToRect l="50000" t="50000" r="50000" b="50000"/>
            </a:path>
            <a:tileRect/>
          </a:gradFill>
        </p:grpSpPr>
        <p:sp>
          <p:nvSpPr>
            <p:cNvPr id="72" name="Oval 71">
              <a:extLst>
                <a:ext uri="{FF2B5EF4-FFF2-40B4-BE49-F238E27FC236}">
                  <a16:creationId xmlns:a16="http://schemas.microsoft.com/office/drawing/2014/main" id="{66F19FD6-546C-DD4B-DE41-CF6828F041F3}"/>
                </a:ext>
              </a:extLst>
            </p:cNvPr>
            <p:cNvSpPr/>
            <p:nvPr/>
          </p:nvSpPr>
          <p:spPr>
            <a:xfrm>
              <a:off x="108470" y="1512503"/>
              <a:ext cx="900000" cy="900000"/>
            </a:xfrm>
            <a:prstGeom prst="ellipse">
              <a:avLst/>
            </a:prstGeom>
            <a:grpFill/>
            <a:ln>
              <a:solidFill>
                <a:srgbClr val="A4D5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615DE9AB-FAF4-B241-C3D7-5EB39556C3AC}"/>
                </a:ext>
              </a:extLst>
            </p:cNvPr>
            <p:cNvSpPr txBox="1"/>
            <p:nvPr/>
          </p:nvSpPr>
          <p:spPr>
            <a:xfrm>
              <a:off x="154377" y="1745295"/>
              <a:ext cx="803564" cy="38472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1500</a:t>
              </a:r>
            </a:p>
          </p:txBody>
        </p:sp>
      </p:grpSp>
      <p:sp>
        <p:nvSpPr>
          <p:cNvPr id="79" name="TextBox 78">
            <a:extLst>
              <a:ext uri="{FF2B5EF4-FFF2-40B4-BE49-F238E27FC236}">
                <a16:creationId xmlns:a16="http://schemas.microsoft.com/office/drawing/2014/main" id="{13A81275-03BC-1139-997F-D5CA1DD573D0}"/>
              </a:ext>
            </a:extLst>
          </p:cNvPr>
          <p:cNvSpPr txBox="1"/>
          <p:nvPr/>
        </p:nvSpPr>
        <p:spPr>
          <a:xfrm>
            <a:off x="414747" y="4729356"/>
            <a:ext cx="803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93%</a:t>
            </a:r>
          </a:p>
        </p:txBody>
      </p:sp>
      <p:sp>
        <p:nvSpPr>
          <p:cNvPr id="84" name="TextBox 83">
            <a:extLst>
              <a:ext uri="{FF2B5EF4-FFF2-40B4-BE49-F238E27FC236}">
                <a16:creationId xmlns:a16="http://schemas.microsoft.com/office/drawing/2014/main" id="{633CE8FB-0FD4-7868-7845-02146ECE0910}"/>
              </a:ext>
            </a:extLst>
          </p:cNvPr>
          <p:cNvSpPr txBox="1"/>
          <p:nvPr/>
        </p:nvSpPr>
        <p:spPr>
          <a:xfrm>
            <a:off x="432727" y="1011685"/>
            <a:ext cx="39039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SRMAs and One-to-One Mentoring</a:t>
            </a:r>
          </a:p>
        </p:txBody>
      </p:sp>
      <p:grpSp>
        <p:nvGrpSpPr>
          <p:cNvPr id="97" name="Group 96">
            <a:extLst>
              <a:ext uri="{FF2B5EF4-FFF2-40B4-BE49-F238E27FC236}">
                <a16:creationId xmlns:a16="http://schemas.microsoft.com/office/drawing/2014/main" id="{10296193-5F65-D9F4-3BBA-C08219584F38}"/>
              </a:ext>
            </a:extLst>
          </p:cNvPr>
          <p:cNvGrpSpPr/>
          <p:nvPr/>
        </p:nvGrpSpPr>
        <p:grpSpPr>
          <a:xfrm>
            <a:off x="560140" y="2261082"/>
            <a:ext cx="667425" cy="594821"/>
            <a:chOff x="108470" y="1512503"/>
            <a:chExt cx="900000" cy="900000"/>
          </a:xfrm>
        </p:grpSpPr>
        <p:sp>
          <p:nvSpPr>
            <p:cNvPr id="98" name="Oval 97">
              <a:extLst>
                <a:ext uri="{FF2B5EF4-FFF2-40B4-BE49-F238E27FC236}">
                  <a16:creationId xmlns:a16="http://schemas.microsoft.com/office/drawing/2014/main" id="{75AABA68-00BD-1866-BBB9-99E674311BC9}"/>
                </a:ext>
              </a:extLst>
            </p:cNvPr>
            <p:cNvSpPr/>
            <p:nvPr/>
          </p:nvSpPr>
          <p:spPr>
            <a:xfrm>
              <a:off x="108470" y="1512503"/>
              <a:ext cx="900000" cy="900000"/>
            </a:xfrm>
            <a:prstGeom prst="ellipse">
              <a:avLst/>
            </a:prstGeom>
            <a:gradFill flip="none" rotWithShape="1">
              <a:gsLst>
                <a:gs pos="0">
                  <a:srgbClr val="A4D55F">
                    <a:shade val="30000"/>
                    <a:satMod val="115000"/>
                  </a:srgbClr>
                </a:gs>
                <a:gs pos="50000">
                  <a:srgbClr val="A4D55F">
                    <a:shade val="67500"/>
                    <a:satMod val="115000"/>
                  </a:srgbClr>
                </a:gs>
                <a:gs pos="100000">
                  <a:srgbClr val="A4D55F">
                    <a:shade val="100000"/>
                    <a:satMod val="115000"/>
                  </a:srgbClr>
                </a:gs>
              </a:gsLst>
              <a:path path="circle">
                <a:fillToRect l="50000" t="50000" r="50000" b="50000"/>
              </a:path>
              <a:tileRect/>
            </a:gradFill>
            <a:ln>
              <a:solidFill>
                <a:srgbClr val="A4D5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TextBox 98">
              <a:extLst>
                <a:ext uri="{FF2B5EF4-FFF2-40B4-BE49-F238E27FC236}">
                  <a16:creationId xmlns:a16="http://schemas.microsoft.com/office/drawing/2014/main" id="{5CCD88C8-EBF4-B1BE-FC3B-78E056D04DB3}"/>
                </a:ext>
              </a:extLst>
            </p:cNvPr>
            <p:cNvSpPr txBox="1"/>
            <p:nvPr/>
          </p:nvSpPr>
          <p:spPr>
            <a:xfrm>
              <a:off x="154377" y="1745295"/>
              <a:ext cx="803564" cy="465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92%</a:t>
              </a:r>
            </a:p>
          </p:txBody>
        </p:sp>
      </p:grpSp>
      <p:grpSp>
        <p:nvGrpSpPr>
          <p:cNvPr id="100" name="Group 99">
            <a:extLst>
              <a:ext uri="{FF2B5EF4-FFF2-40B4-BE49-F238E27FC236}">
                <a16:creationId xmlns:a16="http://schemas.microsoft.com/office/drawing/2014/main" id="{4A2E449A-35B1-12BC-1A81-971CD173E0A8}"/>
              </a:ext>
            </a:extLst>
          </p:cNvPr>
          <p:cNvGrpSpPr/>
          <p:nvPr/>
        </p:nvGrpSpPr>
        <p:grpSpPr>
          <a:xfrm>
            <a:off x="558426" y="3081983"/>
            <a:ext cx="667425" cy="594821"/>
            <a:chOff x="108470" y="1512503"/>
            <a:chExt cx="900000" cy="900000"/>
          </a:xfrm>
        </p:grpSpPr>
        <p:sp>
          <p:nvSpPr>
            <p:cNvPr id="101" name="Oval 100">
              <a:extLst>
                <a:ext uri="{FF2B5EF4-FFF2-40B4-BE49-F238E27FC236}">
                  <a16:creationId xmlns:a16="http://schemas.microsoft.com/office/drawing/2014/main" id="{120B45C5-7CB9-0AF7-B1EA-F9C05B6AB5BC}"/>
                </a:ext>
              </a:extLst>
            </p:cNvPr>
            <p:cNvSpPr/>
            <p:nvPr/>
          </p:nvSpPr>
          <p:spPr>
            <a:xfrm>
              <a:off x="108470" y="1512503"/>
              <a:ext cx="900000" cy="900000"/>
            </a:xfrm>
            <a:prstGeom prst="ellipse">
              <a:avLst/>
            </a:prstGeom>
            <a:gradFill flip="none" rotWithShape="1">
              <a:gsLst>
                <a:gs pos="0">
                  <a:srgbClr val="A4D55F">
                    <a:shade val="30000"/>
                    <a:satMod val="115000"/>
                  </a:srgbClr>
                </a:gs>
                <a:gs pos="50000">
                  <a:srgbClr val="A4D55F">
                    <a:shade val="67500"/>
                    <a:satMod val="115000"/>
                  </a:srgbClr>
                </a:gs>
                <a:gs pos="100000">
                  <a:srgbClr val="A4D55F">
                    <a:shade val="100000"/>
                    <a:satMod val="115000"/>
                  </a:srgbClr>
                </a:gs>
              </a:gsLst>
              <a:path path="circle">
                <a:fillToRect l="50000" t="50000" r="50000" b="50000"/>
              </a:path>
              <a:tileRect/>
            </a:gradFill>
            <a:ln>
              <a:solidFill>
                <a:srgbClr val="A4D5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2" name="TextBox 101">
              <a:extLst>
                <a:ext uri="{FF2B5EF4-FFF2-40B4-BE49-F238E27FC236}">
                  <a16:creationId xmlns:a16="http://schemas.microsoft.com/office/drawing/2014/main" id="{F423B28A-DE10-F83E-32E9-FD59EBCA6E63}"/>
                </a:ext>
              </a:extLst>
            </p:cNvPr>
            <p:cNvSpPr txBox="1"/>
            <p:nvPr/>
          </p:nvSpPr>
          <p:spPr>
            <a:xfrm>
              <a:off x="154377" y="1745295"/>
              <a:ext cx="803564" cy="465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90%</a:t>
              </a:r>
            </a:p>
          </p:txBody>
        </p:sp>
      </p:grpSp>
      <p:grpSp>
        <p:nvGrpSpPr>
          <p:cNvPr id="103" name="Group 102">
            <a:extLst>
              <a:ext uri="{FF2B5EF4-FFF2-40B4-BE49-F238E27FC236}">
                <a16:creationId xmlns:a16="http://schemas.microsoft.com/office/drawing/2014/main" id="{ABEF4F32-C8D7-930B-A4F3-1FB1C3D73F3D}"/>
              </a:ext>
            </a:extLst>
          </p:cNvPr>
          <p:cNvGrpSpPr/>
          <p:nvPr/>
        </p:nvGrpSpPr>
        <p:grpSpPr>
          <a:xfrm>
            <a:off x="558426" y="3834952"/>
            <a:ext cx="667425" cy="594821"/>
            <a:chOff x="108470" y="1512503"/>
            <a:chExt cx="900000" cy="900000"/>
          </a:xfrm>
        </p:grpSpPr>
        <p:sp>
          <p:nvSpPr>
            <p:cNvPr id="104" name="Oval 103">
              <a:extLst>
                <a:ext uri="{FF2B5EF4-FFF2-40B4-BE49-F238E27FC236}">
                  <a16:creationId xmlns:a16="http://schemas.microsoft.com/office/drawing/2014/main" id="{AA0301FF-BF57-F72C-FE2D-52D5CB1DB760}"/>
                </a:ext>
              </a:extLst>
            </p:cNvPr>
            <p:cNvSpPr/>
            <p:nvPr/>
          </p:nvSpPr>
          <p:spPr>
            <a:xfrm>
              <a:off x="108470" y="1512503"/>
              <a:ext cx="900000" cy="900000"/>
            </a:xfrm>
            <a:prstGeom prst="ellipse">
              <a:avLst/>
            </a:prstGeom>
            <a:gradFill flip="none" rotWithShape="1">
              <a:gsLst>
                <a:gs pos="0">
                  <a:srgbClr val="A4D55F">
                    <a:shade val="30000"/>
                    <a:satMod val="115000"/>
                  </a:srgbClr>
                </a:gs>
                <a:gs pos="50000">
                  <a:srgbClr val="A4D55F">
                    <a:shade val="67500"/>
                    <a:satMod val="115000"/>
                  </a:srgbClr>
                </a:gs>
                <a:gs pos="100000">
                  <a:srgbClr val="A4D55F">
                    <a:shade val="100000"/>
                    <a:satMod val="115000"/>
                  </a:srgbClr>
                </a:gs>
              </a:gsLst>
              <a:path path="circle">
                <a:fillToRect l="50000" t="50000" r="50000" b="50000"/>
              </a:path>
              <a:tileRect/>
            </a:gradFill>
            <a:ln>
              <a:solidFill>
                <a:srgbClr val="A4D5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5" name="TextBox 104">
              <a:extLst>
                <a:ext uri="{FF2B5EF4-FFF2-40B4-BE49-F238E27FC236}">
                  <a16:creationId xmlns:a16="http://schemas.microsoft.com/office/drawing/2014/main" id="{EA97763A-DF79-DAC2-0FA5-4D4B41864E26}"/>
                </a:ext>
              </a:extLst>
            </p:cNvPr>
            <p:cNvSpPr txBox="1"/>
            <p:nvPr/>
          </p:nvSpPr>
          <p:spPr>
            <a:xfrm>
              <a:off x="154377" y="1745295"/>
              <a:ext cx="803564" cy="465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93%</a:t>
              </a:r>
            </a:p>
          </p:txBody>
        </p:sp>
      </p:grpSp>
      <p:grpSp>
        <p:nvGrpSpPr>
          <p:cNvPr id="106" name="Group 105">
            <a:extLst>
              <a:ext uri="{FF2B5EF4-FFF2-40B4-BE49-F238E27FC236}">
                <a16:creationId xmlns:a16="http://schemas.microsoft.com/office/drawing/2014/main" id="{ECD8737C-E2E6-855E-1938-12FCD6472DCA}"/>
              </a:ext>
            </a:extLst>
          </p:cNvPr>
          <p:cNvGrpSpPr/>
          <p:nvPr/>
        </p:nvGrpSpPr>
        <p:grpSpPr>
          <a:xfrm>
            <a:off x="558426" y="4671513"/>
            <a:ext cx="667425" cy="594821"/>
            <a:chOff x="108470" y="1512503"/>
            <a:chExt cx="900000" cy="900000"/>
          </a:xfrm>
        </p:grpSpPr>
        <p:sp>
          <p:nvSpPr>
            <p:cNvPr id="107" name="Oval 106">
              <a:extLst>
                <a:ext uri="{FF2B5EF4-FFF2-40B4-BE49-F238E27FC236}">
                  <a16:creationId xmlns:a16="http://schemas.microsoft.com/office/drawing/2014/main" id="{E3D1149F-8EF1-FA6C-23AB-26379D5E2EA2}"/>
                </a:ext>
              </a:extLst>
            </p:cNvPr>
            <p:cNvSpPr/>
            <p:nvPr/>
          </p:nvSpPr>
          <p:spPr>
            <a:xfrm>
              <a:off x="108470" y="1512503"/>
              <a:ext cx="900000" cy="900000"/>
            </a:xfrm>
            <a:prstGeom prst="ellipse">
              <a:avLst/>
            </a:prstGeom>
            <a:gradFill flip="none" rotWithShape="1">
              <a:gsLst>
                <a:gs pos="0">
                  <a:srgbClr val="A4D55F">
                    <a:shade val="30000"/>
                    <a:satMod val="115000"/>
                  </a:srgbClr>
                </a:gs>
                <a:gs pos="50000">
                  <a:srgbClr val="A4D55F">
                    <a:shade val="67500"/>
                    <a:satMod val="115000"/>
                  </a:srgbClr>
                </a:gs>
                <a:gs pos="100000">
                  <a:srgbClr val="A4D55F">
                    <a:shade val="100000"/>
                    <a:satMod val="115000"/>
                  </a:srgbClr>
                </a:gs>
              </a:gsLst>
              <a:path path="circle">
                <a:fillToRect l="50000" t="50000" r="50000" b="50000"/>
              </a:path>
              <a:tileRect/>
            </a:gradFill>
            <a:ln>
              <a:solidFill>
                <a:srgbClr val="A4D5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 name="TextBox 107">
              <a:extLst>
                <a:ext uri="{FF2B5EF4-FFF2-40B4-BE49-F238E27FC236}">
                  <a16:creationId xmlns:a16="http://schemas.microsoft.com/office/drawing/2014/main" id="{E42F1D94-398B-9B7C-CE0F-52AA459B6944}"/>
                </a:ext>
              </a:extLst>
            </p:cNvPr>
            <p:cNvSpPr txBox="1"/>
            <p:nvPr/>
          </p:nvSpPr>
          <p:spPr>
            <a:xfrm>
              <a:off x="154377" y="1745295"/>
              <a:ext cx="803564" cy="4656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74%</a:t>
              </a:r>
            </a:p>
          </p:txBody>
        </p:sp>
      </p:grpSp>
      <p:cxnSp>
        <p:nvCxnSpPr>
          <p:cNvPr id="110" name="Straight Connector 109">
            <a:extLst>
              <a:ext uri="{FF2B5EF4-FFF2-40B4-BE49-F238E27FC236}">
                <a16:creationId xmlns:a16="http://schemas.microsoft.com/office/drawing/2014/main" id="{FF18257A-F22D-C1CA-D52A-76FF34F13C6F}"/>
              </a:ext>
            </a:extLst>
          </p:cNvPr>
          <p:cNvCxnSpPr>
            <a:cxnSpLocks/>
          </p:cNvCxnSpPr>
          <p:nvPr/>
        </p:nvCxnSpPr>
        <p:spPr>
          <a:xfrm>
            <a:off x="4368131" y="810036"/>
            <a:ext cx="0" cy="4714227"/>
          </a:xfrm>
          <a:prstGeom prst="line">
            <a:avLst/>
          </a:prstGeom>
          <a:ln w="28575">
            <a:solidFill>
              <a:srgbClr val="00376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4CF02F6-5184-820D-2867-EF35A24169D4}"/>
              </a:ext>
            </a:extLst>
          </p:cNvPr>
          <p:cNvCxnSpPr>
            <a:cxnSpLocks/>
          </p:cNvCxnSpPr>
          <p:nvPr/>
        </p:nvCxnSpPr>
        <p:spPr>
          <a:xfrm>
            <a:off x="7990406" y="878724"/>
            <a:ext cx="0" cy="4714227"/>
          </a:xfrm>
          <a:prstGeom prst="line">
            <a:avLst/>
          </a:prstGeom>
          <a:ln w="28575">
            <a:solidFill>
              <a:srgbClr val="003765"/>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DD018F34-4430-FB76-2824-8DD841EE3205}"/>
              </a:ext>
            </a:extLst>
          </p:cNvPr>
          <p:cNvSpPr txBox="1"/>
          <p:nvPr/>
        </p:nvSpPr>
        <p:spPr>
          <a:xfrm>
            <a:off x="4201595" y="995183"/>
            <a:ext cx="39039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SRM Training Webinars</a:t>
            </a:r>
          </a:p>
        </p:txBody>
      </p:sp>
      <p:sp>
        <p:nvSpPr>
          <p:cNvPr id="117" name="Content Placeholder 3">
            <a:extLst>
              <a:ext uri="{FF2B5EF4-FFF2-40B4-BE49-F238E27FC236}">
                <a16:creationId xmlns:a16="http://schemas.microsoft.com/office/drawing/2014/main" id="{5B3A66CB-7B17-1337-399F-C28A1631B005}"/>
              </a:ext>
            </a:extLst>
          </p:cNvPr>
          <p:cNvSpPr txBox="1">
            <a:spLocks/>
          </p:cNvSpPr>
          <p:nvPr/>
        </p:nvSpPr>
        <p:spPr>
          <a:xfrm>
            <a:off x="5163110" y="1435656"/>
            <a:ext cx="2864648" cy="332398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GB" sz="1200" b="1">
                <a:solidFill>
                  <a:prstClr val="black"/>
                </a:solidFill>
                <a:ea typeface="Calibri" panose="020F0502020204030204" pitchFamily="34" charset="0"/>
              </a:rPr>
              <a:t>91% </a:t>
            </a:r>
            <a:r>
              <a:rPr lang="en-GB" sz="1200">
                <a:solidFill>
                  <a:prstClr val="black"/>
                </a:solidFill>
                <a:ea typeface="Calibri" panose="020F0502020204030204" pitchFamily="34" charset="0"/>
              </a:rPr>
              <a:t>felt the training better equipped them in their role and the same proportion that the training would have a positive impact on their school(s) or trust</a:t>
            </a:r>
          </a:p>
          <a:p>
            <a:pPr marL="0" indent="0">
              <a:lnSpc>
                <a:spcPct val="100000"/>
              </a:lnSpc>
              <a:spcBef>
                <a:spcPts val="0"/>
              </a:spcBef>
              <a:buFontTx/>
              <a:buNone/>
              <a:defRPr/>
            </a:pPr>
            <a:endParaRPr lang="en-GB" sz="1200">
              <a:solidFill>
                <a:prstClr val="black"/>
              </a:solidFill>
              <a:ea typeface="Calibri" panose="020F0502020204030204" pitchFamily="34" charset="0"/>
            </a:endParaRPr>
          </a:p>
          <a:p>
            <a:pPr marL="0" indent="0">
              <a:lnSpc>
                <a:spcPct val="100000"/>
              </a:lnSpc>
              <a:spcBef>
                <a:spcPts val="0"/>
              </a:spcBef>
              <a:buFont typeface="Arial" panose="020B0604020202020204" pitchFamily="34" charset="0"/>
              <a:buNone/>
              <a:defRPr/>
            </a:pPr>
            <a:r>
              <a:rPr lang="en-GB" sz="1200" b="1">
                <a:solidFill>
                  <a:prstClr val="black"/>
                </a:solidFill>
                <a:ea typeface="Arial" panose="020B0604020202020204" pitchFamily="34" charset="0"/>
              </a:rPr>
              <a:t>99% </a:t>
            </a:r>
            <a:r>
              <a:rPr lang="en-GB" sz="1200">
                <a:solidFill>
                  <a:prstClr val="black"/>
                </a:solidFill>
                <a:ea typeface="Arial" panose="020B0604020202020204" pitchFamily="34" charset="0"/>
              </a:rPr>
              <a:t>of respondents would recommend the session to others. </a:t>
            </a:r>
          </a:p>
          <a:p>
            <a:pPr marL="0" indent="0">
              <a:lnSpc>
                <a:spcPct val="100000"/>
              </a:lnSpc>
              <a:spcBef>
                <a:spcPts val="0"/>
              </a:spcBef>
              <a:buFont typeface="Arial" panose="020B0604020202020204" pitchFamily="34" charset="0"/>
              <a:buNone/>
              <a:defRPr/>
            </a:pPr>
            <a:endParaRPr lang="en-GB" sz="2000">
              <a:solidFill>
                <a:srgbClr val="212529"/>
              </a:solidFil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67%</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of respondents believe the training will help them consider opportunities for financial savings</a:t>
            </a:r>
          </a:p>
          <a:p>
            <a:pPr marL="0" indent="0">
              <a:lnSpc>
                <a:spcPct val="100000"/>
              </a:lnSpc>
              <a:spcBef>
                <a:spcPts val="0"/>
              </a:spcBef>
              <a:buFont typeface="Arial" panose="020B0604020202020204" pitchFamily="34" charset="0"/>
              <a:buNone/>
              <a:defRPr/>
            </a:pPr>
            <a:endParaRPr lang="en-GB" sz="180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of respondents stated that their knowledge had increased because of the training </a:t>
            </a:r>
          </a:p>
        </p:txBody>
      </p:sp>
      <p:grpSp>
        <p:nvGrpSpPr>
          <p:cNvPr id="118" name="Group 117">
            <a:extLst>
              <a:ext uri="{FF2B5EF4-FFF2-40B4-BE49-F238E27FC236}">
                <a16:creationId xmlns:a16="http://schemas.microsoft.com/office/drawing/2014/main" id="{5971E535-C3B4-B009-7AE1-760EFC911F6B}"/>
              </a:ext>
            </a:extLst>
          </p:cNvPr>
          <p:cNvGrpSpPr/>
          <p:nvPr/>
        </p:nvGrpSpPr>
        <p:grpSpPr>
          <a:xfrm>
            <a:off x="4464202" y="1472152"/>
            <a:ext cx="667425" cy="594821"/>
            <a:chOff x="108470" y="1512503"/>
            <a:chExt cx="900000" cy="900000"/>
          </a:xfrm>
          <a:solidFill>
            <a:srgbClr val="8EC25D"/>
          </a:solidFill>
        </p:grpSpPr>
        <p:sp>
          <p:nvSpPr>
            <p:cNvPr id="119" name="Oval 118">
              <a:extLst>
                <a:ext uri="{FF2B5EF4-FFF2-40B4-BE49-F238E27FC236}">
                  <a16:creationId xmlns:a16="http://schemas.microsoft.com/office/drawing/2014/main" id="{00C4CE52-9F1D-24CC-C083-F23A3B35F3CC}"/>
                </a:ext>
              </a:extLst>
            </p:cNvPr>
            <p:cNvSpPr/>
            <p:nvPr/>
          </p:nvSpPr>
          <p:spPr>
            <a:xfrm>
              <a:off x="108470" y="1512503"/>
              <a:ext cx="900000" cy="900000"/>
            </a:xfrm>
            <a:prstGeom prst="ellipse">
              <a:avLst/>
            </a:prstGeom>
            <a:gradFill flip="none" rotWithShape="1">
              <a:gsLst>
                <a:gs pos="0">
                  <a:srgbClr val="8EC25D">
                    <a:shade val="30000"/>
                    <a:satMod val="115000"/>
                  </a:srgbClr>
                </a:gs>
                <a:gs pos="50000">
                  <a:srgbClr val="8EC25D">
                    <a:shade val="67500"/>
                    <a:satMod val="115000"/>
                  </a:srgbClr>
                </a:gs>
                <a:gs pos="100000">
                  <a:srgbClr val="8EC25D">
                    <a:shade val="100000"/>
                    <a:satMod val="115000"/>
                  </a:srgbClr>
                </a:gs>
              </a:gsLst>
              <a:path path="circle">
                <a:fillToRect l="50000" t="50000" r="50000" b="50000"/>
              </a:path>
              <a:tileRect/>
            </a:gradFill>
            <a:ln>
              <a:solidFill>
                <a:srgbClr val="8EC2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018E635A-283E-84F4-AAED-8277A38A9624}"/>
                </a:ext>
              </a:extLst>
            </p:cNvPr>
            <p:cNvSpPr txBox="1"/>
            <p:nvPr/>
          </p:nvSpPr>
          <p:spPr>
            <a:xfrm>
              <a:off x="154377" y="1745295"/>
              <a:ext cx="803564" cy="4656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91%</a:t>
              </a:r>
            </a:p>
          </p:txBody>
        </p:sp>
      </p:grpSp>
      <p:grpSp>
        <p:nvGrpSpPr>
          <p:cNvPr id="133" name="Group 132">
            <a:extLst>
              <a:ext uri="{FF2B5EF4-FFF2-40B4-BE49-F238E27FC236}">
                <a16:creationId xmlns:a16="http://schemas.microsoft.com/office/drawing/2014/main" id="{93C744E4-DEC1-0631-092A-64E610F5C6EC}"/>
              </a:ext>
            </a:extLst>
          </p:cNvPr>
          <p:cNvGrpSpPr/>
          <p:nvPr/>
        </p:nvGrpSpPr>
        <p:grpSpPr>
          <a:xfrm>
            <a:off x="4462488" y="2425303"/>
            <a:ext cx="667425" cy="594821"/>
            <a:chOff x="108470" y="1512503"/>
            <a:chExt cx="900000" cy="900000"/>
          </a:xfrm>
        </p:grpSpPr>
        <p:sp>
          <p:nvSpPr>
            <p:cNvPr id="134" name="Oval 133">
              <a:extLst>
                <a:ext uri="{FF2B5EF4-FFF2-40B4-BE49-F238E27FC236}">
                  <a16:creationId xmlns:a16="http://schemas.microsoft.com/office/drawing/2014/main" id="{90956966-EAE6-858D-12E7-B461A9D11F05}"/>
                </a:ext>
              </a:extLst>
            </p:cNvPr>
            <p:cNvSpPr/>
            <p:nvPr/>
          </p:nvSpPr>
          <p:spPr>
            <a:xfrm>
              <a:off x="108470" y="1512503"/>
              <a:ext cx="900000" cy="900000"/>
            </a:xfrm>
            <a:prstGeom prst="ellipse">
              <a:avLst/>
            </a:prstGeom>
            <a:gradFill flip="none" rotWithShape="1">
              <a:gsLst>
                <a:gs pos="0">
                  <a:srgbClr val="8EC25D">
                    <a:shade val="30000"/>
                    <a:satMod val="115000"/>
                  </a:srgbClr>
                </a:gs>
                <a:gs pos="50000">
                  <a:srgbClr val="8EC25D">
                    <a:shade val="67500"/>
                    <a:satMod val="115000"/>
                  </a:srgbClr>
                </a:gs>
                <a:gs pos="100000">
                  <a:srgbClr val="8EC25D">
                    <a:shade val="100000"/>
                    <a:satMod val="115000"/>
                  </a:srgbClr>
                </a:gs>
              </a:gsLst>
              <a:path path="circle">
                <a:fillToRect l="50000" t="50000" r="50000" b="50000"/>
              </a:path>
              <a:tileRect/>
            </a:gradFill>
            <a:ln>
              <a:solidFill>
                <a:srgbClr val="8EC2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 name="TextBox 134">
              <a:extLst>
                <a:ext uri="{FF2B5EF4-FFF2-40B4-BE49-F238E27FC236}">
                  <a16:creationId xmlns:a16="http://schemas.microsoft.com/office/drawing/2014/main" id="{E4187D2D-00EE-38E1-A161-9001D28A7F28}"/>
                </a:ext>
              </a:extLst>
            </p:cNvPr>
            <p:cNvSpPr txBox="1"/>
            <p:nvPr/>
          </p:nvSpPr>
          <p:spPr>
            <a:xfrm>
              <a:off x="154377" y="1745295"/>
              <a:ext cx="803564" cy="4656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99%</a:t>
              </a:r>
            </a:p>
          </p:txBody>
        </p:sp>
      </p:grpSp>
      <p:grpSp>
        <p:nvGrpSpPr>
          <p:cNvPr id="138" name="Group 137">
            <a:extLst>
              <a:ext uri="{FF2B5EF4-FFF2-40B4-BE49-F238E27FC236}">
                <a16:creationId xmlns:a16="http://schemas.microsoft.com/office/drawing/2014/main" id="{0C793CD4-6345-9F2B-6F9B-E0A243EE0BD6}"/>
              </a:ext>
            </a:extLst>
          </p:cNvPr>
          <p:cNvGrpSpPr/>
          <p:nvPr/>
        </p:nvGrpSpPr>
        <p:grpSpPr>
          <a:xfrm>
            <a:off x="4476941" y="3153972"/>
            <a:ext cx="667425" cy="594821"/>
            <a:chOff x="108470" y="1512503"/>
            <a:chExt cx="900000" cy="900000"/>
          </a:xfrm>
        </p:grpSpPr>
        <p:sp>
          <p:nvSpPr>
            <p:cNvPr id="139" name="Oval 138">
              <a:extLst>
                <a:ext uri="{FF2B5EF4-FFF2-40B4-BE49-F238E27FC236}">
                  <a16:creationId xmlns:a16="http://schemas.microsoft.com/office/drawing/2014/main" id="{7B87D8A5-EFE9-6004-41B7-B1D3FA72DEC5}"/>
                </a:ext>
              </a:extLst>
            </p:cNvPr>
            <p:cNvSpPr/>
            <p:nvPr/>
          </p:nvSpPr>
          <p:spPr>
            <a:xfrm>
              <a:off x="108470" y="1512503"/>
              <a:ext cx="900000" cy="900000"/>
            </a:xfrm>
            <a:prstGeom prst="ellipse">
              <a:avLst/>
            </a:prstGeom>
            <a:gradFill flip="none" rotWithShape="1">
              <a:gsLst>
                <a:gs pos="0">
                  <a:srgbClr val="8EC25D">
                    <a:shade val="30000"/>
                    <a:satMod val="115000"/>
                  </a:srgbClr>
                </a:gs>
                <a:gs pos="50000">
                  <a:srgbClr val="8EC25D">
                    <a:shade val="67500"/>
                    <a:satMod val="115000"/>
                  </a:srgbClr>
                </a:gs>
                <a:gs pos="100000">
                  <a:srgbClr val="8EC25D">
                    <a:shade val="100000"/>
                    <a:satMod val="115000"/>
                  </a:srgbClr>
                </a:gs>
              </a:gsLst>
              <a:path path="circle">
                <a:fillToRect l="50000" t="50000" r="50000" b="50000"/>
              </a:path>
              <a:tileRect/>
            </a:gradFill>
            <a:ln>
              <a:solidFill>
                <a:srgbClr val="8EC2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A7EAD59D-3F86-1DE8-DFFF-CD1259EADBF8}"/>
                </a:ext>
              </a:extLst>
            </p:cNvPr>
            <p:cNvSpPr txBox="1"/>
            <p:nvPr/>
          </p:nvSpPr>
          <p:spPr>
            <a:xfrm>
              <a:off x="154377" y="1745295"/>
              <a:ext cx="803564" cy="4656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white"/>
                  </a:solidFill>
                  <a:latin typeface="Arial" panose="020B0604020202020204" pitchFamily="34" charset="0"/>
                  <a:cs typeface="Arial" panose="020B0604020202020204" pitchFamily="34" charset="0"/>
                </a:rPr>
                <a:t>67</a:t>
              </a: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grpSp>
      <p:grpSp>
        <p:nvGrpSpPr>
          <p:cNvPr id="141" name="Group 140">
            <a:extLst>
              <a:ext uri="{FF2B5EF4-FFF2-40B4-BE49-F238E27FC236}">
                <a16:creationId xmlns:a16="http://schemas.microsoft.com/office/drawing/2014/main" id="{6E83550C-301B-D5AC-8D37-01BFE1CCA250}"/>
              </a:ext>
            </a:extLst>
          </p:cNvPr>
          <p:cNvGrpSpPr/>
          <p:nvPr/>
        </p:nvGrpSpPr>
        <p:grpSpPr>
          <a:xfrm>
            <a:off x="4475227" y="3976109"/>
            <a:ext cx="667425" cy="594821"/>
            <a:chOff x="108470" y="1512503"/>
            <a:chExt cx="900000" cy="900000"/>
          </a:xfrm>
        </p:grpSpPr>
        <p:sp>
          <p:nvSpPr>
            <p:cNvPr id="142" name="Oval 141">
              <a:extLst>
                <a:ext uri="{FF2B5EF4-FFF2-40B4-BE49-F238E27FC236}">
                  <a16:creationId xmlns:a16="http://schemas.microsoft.com/office/drawing/2014/main" id="{63C62FD7-EC39-F7DF-7A41-8B259B2B8B22}"/>
                </a:ext>
              </a:extLst>
            </p:cNvPr>
            <p:cNvSpPr/>
            <p:nvPr/>
          </p:nvSpPr>
          <p:spPr>
            <a:xfrm>
              <a:off x="108470" y="1512503"/>
              <a:ext cx="900000" cy="900000"/>
            </a:xfrm>
            <a:prstGeom prst="ellipse">
              <a:avLst/>
            </a:prstGeom>
            <a:gradFill flip="none" rotWithShape="1">
              <a:gsLst>
                <a:gs pos="0">
                  <a:srgbClr val="8EC25D">
                    <a:shade val="30000"/>
                    <a:satMod val="115000"/>
                  </a:srgbClr>
                </a:gs>
                <a:gs pos="50000">
                  <a:srgbClr val="8EC25D">
                    <a:shade val="67500"/>
                    <a:satMod val="115000"/>
                  </a:srgbClr>
                </a:gs>
                <a:gs pos="100000">
                  <a:srgbClr val="8EC25D">
                    <a:shade val="100000"/>
                    <a:satMod val="115000"/>
                  </a:srgbClr>
                </a:gs>
              </a:gsLst>
              <a:path path="circle">
                <a:fillToRect l="50000" t="50000" r="50000" b="50000"/>
              </a:path>
              <a:tileRect/>
            </a:gradFill>
            <a:ln>
              <a:solidFill>
                <a:srgbClr val="8EC2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 name="TextBox 142">
              <a:extLst>
                <a:ext uri="{FF2B5EF4-FFF2-40B4-BE49-F238E27FC236}">
                  <a16:creationId xmlns:a16="http://schemas.microsoft.com/office/drawing/2014/main" id="{48CABA8C-D39D-73D2-84FB-EF98D8268A7B}"/>
                </a:ext>
              </a:extLst>
            </p:cNvPr>
            <p:cNvSpPr txBox="1"/>
            <p:nvPr/>
          </p:nvSpPr>
          <p:spPr>
            <a:xfrm>
              <a:off x="154377" y="1745295"/>
              <a:ext cx="803564" cy="4656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white"/>
                  </a:solidFill>
                  <a:latin typeface="Arial" panose="020B0604020202020204" pitchFamily="34" charset="0"/>
                  <a:cs typeface="Arial" panose="020B0604020202020204" pitchFamily="34" charset="0"/>
                </a:rPr>
                <a:t>94</a:t>
              </a: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grpSp>
      <p:sp>
        <p:nvSpPr>
          <p:cNvPr id="144" name="TextBox 143">
            <a:extLst>
              <a:ext uri="{FF2B5EF4-FFF2-40B4-BE49-F238E27FC236}">
                <a16:creationId xmlns:a16="http://schemas.microsoft.com/office/drawing/2014/main" id="{DD3CA74C-2364-5BBB-24F0-4BA7D7A7EB5A}"/>
              </a:ext>
            </a:extLst>
          </p:cNvPr>
          <p:cNvSpPr txBox="1"/>
          <p:nvPr/>
        </p:nvSpPr>
        <p:spPr>
          <a:xfrm>
            <a:off x="4495870" y="4698632"/>
            <a:ext cx="3379426" cy="707886"/>
          </a:xfrm>
          <a:prstGeom prst="rect">
            <a:avLst/>
          </a:prstGeom>
          <a:noFill/>
          <a:ln w="38100">
            <a:solidFill>
              <a:srgbClr val="8EC25D"/>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 a saving but I wanted to acknowledge how the training has altered my mindset so that my approach to work is more strategic. This is now driving processes and systems more efficiently and effectively."</a:t>
            </a:r>
          </a:p>
        </p:txBody>
      </p:sp>
      <p:sp>
        <p:nvSpPr>
          <p:cNvPr id="145" name="TextBox 144">
            <a:extLst>
              <a:ext uri="{FF2B5EF4-FFF2-40B4-BE49-F238E27FC236}">
                <a16:creationId xmlns:a16="http://schemas.microsoft.com/office/drawing/2014/main" id="{2A80F589-7741-8807-EB76-FBD61AF26690}"/>
              </a:ext>
            </a:extLst>
          </p:cNvPr>
          <p:cNvSpPr txBox="1"/>
          <p:nvPr/>
        </p:nvSpPr>
        <p:spPr>
          <a:xfrm>
            <a:off x="7936456" y="988097"/>
            <a:ext cx="39039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u="sng">
                <a:solidFill>
                  <a:prstClr val="black"/>
                </a:solidFill>
                <a:latin typeface="Arial" panose="020B0604020202020204" pitchFamily="34" charset="0"/>
                <a:ea typeface="Calibri" panose="020F0502020204030204" pitchFamily="34" charset="0"/>
                <a:cs typeface="Arial" panose="020B0604020202020204" pitchFamily="34" charset="0"/>
              </a:rPr>
              <a:t>Savings</a:t>
            </a:r>
            <a:endParaRPr kumimoji="0" lang="en-GB" sz="1600" b="1"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6" name="Content Placeholder 3">
            <a:extLst>
              <a:ext uri="{FF2B5EF4-FFF2-40B4-BE49-F238E27FC236}">
                <a16:creationId xmlns:a16="http://schemas.microsoft.com/office/drawing/2014/main" id="{022E9E7A-C775-3323-6C35-395253F41ECA}"/>
              </a:ext>
            </a:extLst>
          </p:cNvPr>
          <p:cNvSpPr txBox="1">
            <a:spLocks/>
          </p:cNvSpPr>
          <p:nvPr/>
        </p:nvSpPr>
        <p:spPr>
          <a:xfrm>
            <a:off x="9137103" y="1576958"/>
            <a:ext cx="2670528" cy="3508653"/>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RPA has saved an estimated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£118.1m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academy trust members in FY 2022/23</a:t>
            </a:r>
          </a:p>
          <a:p>
            <a:pPr marL="0" indent="0">
              <a:lnSpc>
                <a:spcPct val="100000"/>
              </a:lnSpc>
              <a:spcBef>
                <a:spcPts val="0"/>
              </a:spcBef>
              <a:buFontTx/>
              <a:buNone/>
              <a:defRPr/>
            </a:pPr>
            <a:endParaRPr lang="en-GB" sz="1400">
              <a:solidFill>
                <a:prstClr val="black"/>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RPA has saved an estimated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£17.3m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local authority-maintained school members in FY 2022/23</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indent="0">
              <a:lnSpc>
                <a:spcPct val="100000"/>
              </a:lnSpc>
              <a:spcBef>
                <a:spcPts val="0"/>
              </a:spcBef>
              <a:buFont typeface="Arial" panose="020B0604020202020204" pitchFamily="34" charset="0"/>
              <a:buNone/>
              <a:defRPr/>
            </a:pPr>
            <a:endParaRPr lang="en-GB" sz="1400">
              <a:solidFill>
                <a:srgbClr val="212529"/>
              </a:solidFil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Get Help Buying for Schools has saved schools and trusts an estimated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£6.7m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FY 22/23.</a:t>
            </a:r>
            <a:endParaRPr lang="en-GB" sz="120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Based on feedback from schools, we estimate that Teaching Vacancies has saved state funded schools in England between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£26.4m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£34.5m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(September 20 - August 23).</a:t>
            </a:r>
          </a:p>
        </p:txBody>
      </p:sp>
      <p:grpSp>
        <p:nvGrpSpPr>
          <p:cNvPr id="147" name="Group 146">
            <a:extLst>
              <a:ext uri="{FF2B5EF4-FFF2-40B4-BE49-F238E27FC236}">
                <a16:creationId xmlns:a16="http://schemas.microsoft.com/office/drawing/2014/main" id="{F190899C-47B6-D27E-5BA6-4D8521A0B941}"/>
              </a:ext>
            </a:extLst>
          </p:cNvPr>
          <p:cNvGrpSpPr/>
          <p:nvPr/>
        </p:nvGrpSpPr>
        <p:grpSpPr>
          <a:xfrm>
            <a:off x="8106734" y="1593614"/>
            <a:ext cx="987070" cy="594821"/>
            <a:chOff x="108470" y="1512503"/>
            <a:chExt cx="900000" cy="900000"/>
          </a:xfrm>
          <a:solidFill>
            <a:srgbClr val="4A8162"/>
          </a:solidFill>
        </p:grpSpPr>
        <p:sp>
          <p:nvSpPr>
            <p:cNvPr id="148" name="Oval 147">
              <a:extLst>
                <a:ext uri="{FF2B5EF4-FFF2-40B4-BE49-F238E27FC236}">
                  <a16:creationId xmlns:a16="http://schemas.microsoft.com/office/drawing/2014/main" id="{D6169EE3-C3B3-B4AB-E3C4-3A0DB9DCC3AD}"/>
                </a:ext>
              </a:extLst>
            </p:cNvPr>
            <p:cNvSpPr/>
            <p:nvPr/>
          </p:nvSpPr>
          <p:spPr>
            <a:xfrm>
              <a:off x="108470" y="1512503"/>
              <a:ext cx="900000" cy="900000"/>
            </a:xfrm>
            <a:prstGeom prst="ellipse">
              <a:avLst/>
            </a:prstGeom>
            <a:grpFill/>
            <a:ln>
              <a:solidFill>
                <a:srgbClr val="528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TextBox 148">
              <a:extLst>
                <a:ext uri="{FF2B5EF4-FFF2-40B4-BE49-F238E27FC236}">
                  <a16:creationId xmlns:a16="http://schemas.microsoft.com/office/drawing/2014/main" id="{44DA8CC7-4B19-FDDB-BB4D-7A497D22372C}"/>
                </a:ext>
              </a:extLst>
            </p:cNvPr>
            <p:cNvSpPr txBox="1"/>
            <p:nvPr/>
          </p:nvSpPr>
          <p:spPr>
            <a:xfrm>
              <a:off x="154377" y="1745295"/>
              <a:ext cx="803564" cy="43576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£118m</a:t>
              </a:r>
            </a:p>
          </p:txBody>
        </p:sp>
      </p:grpSp>
      <p:grpSp>
        <p:nvGrpSpPr>
          <p:cNvPr id="150" name="Group 149">
            <a:extLst>
              <a:ext uri="{FF2B5EF4-FFF2-40B4-BE49-F238E27FC236}">
                <a16:creationId xmlns:a16="http://schemas.microsoft.com/office/drawing/2014/main" id="{98EB29A7-FC60-551E-6975-EBB321CC376B}"/>
              </a:ext>
            </a:extLst>
          </p:cNvPr>
          <p:cNvGrpSpPr/>
          <p:nvPr/>
        </p:nvGrpSpPr>
        <p:grpSpPr>
          <a:xfrm>
            <a:off x="8097855" y="2376386"/>
            <a:ext cx="987071" cy="594821"/>
            <a:chOff x="108470" y="1512503"/>
            <a:chExt cx="900000" cy="900000"/>
          </a:xfrm>
          <a:gradFill flip="none" rotWithShape="1">
            <a:gsLst>
              <a:gs pos="0">
                <a:srgbClr val="528660">
                  <a:shade val="30000"/>
                  <a:satMod val="115000"/>
                </a:srgbClr>
              </a:gs>
              <a:gs pos="50000">
                <a:srgbClr val="528660">
                  <a:shade val="67500"/>
                  <a:satMod val="115000"/>
                </a:srgbClr>
              </a:gs>
              <a:gs pos="100000">
                <a:srgbClr val="528660">
                  <a:shade val="100000"/>
                  <a:satMod val="115000"/>
                </a:srgbClr>
              </a:gs>
            </a:gsLst>
            <a:path path="circle">
              <a:fillToRect l="50000" t="50000" r="50000" b="50000"/>
            </a:path>
            <a:tileRect/>
          </a:gradFill>
        </p:grpSpPr>
        <p:sp>
          <p:nvSpPr>
            <p:cNvPr id="151" name="Oval 150">
              <a:extLst>
                <a:ext uri="{FF2B5EF4-FFF2-40B4-BE49-F238E27FC236}">
                  <a16:creationId xmlns:a16="http://schemas.microsoft.com/office/drawing/2014/main" id="{9F1CCE13-EDD8-E764-17BC-A16B725E2BE1}"/>
                </a:ext>
              </a:extLst>
            </p:cNvPr>
            <p:cNvSpPr/>
            <p:nvPr/>
          </p:nvSpPr>
          <p:spPr>
            <a:xfrm>
              <a:off x="108470" y="1512503"/>
              <a:ext cx="900000" cy="900000"/>
            </a:xfrm>
            <a:prstGeom prst="ellipse">
              <a:avLst/>
            </a:prstGeom>
            <a:solidFill>
              <a:srgbClr val="528660"/>
            </a:solidFill>
            <a:ln>
              <a:solidFill>
                <a:srgbClr val="528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 name="TextBox 151">
              <a:extLst>
                <a:ext uri="{FF2B5EF4-FFF2-40B4-BE49-F238E27FC236}">
                  <a16:creationId xmlns:a16="http://schemas.microsoft.com/office/drawing/2014/main" id="{40E6E989-6762-8BD8-2E31-D0974370C106}"/>
                </a:ext>
              </a:extLst>
            </p:cNvPr>
            <p:cNvSpPr txBox="1"/>
            <p:nvPr/>
          </p:nvSpPr>
          <p:spPr>
            <a:xfrm>
              <a:off x="154377" y="1745295"/>
              <a:ext cx="803564" cy="4656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£17m</a:t>
              </a:r>
            </a:p>
          </p:txBody>
        </p:sp>
      </p:grpSp>
      <p:grpSp>
        <p:nvGrpSpPr>
          <p:cNvPr id="153" name="Group 152">
            <a:extLst>
              <a:ext uri="{FF2B5EF4-FFF2-40B4-BE49-F238E27FC236}">
                <a16:creationId xmlns:a16="http://schemas.microsoft.com/office/drawing/2014/main" id="{C23091CC-137F-B72E-E077-670E0B3C649F}"/>
              </a:ext>
            </a:extLst>
          </p:cNvPr>
          <p:cNvGrpSpPr/>
          <p:nvPr/>
        </p:nvGrpSpPr>
        <p:grpSpPr>
          <a:xfrm>
            <a:off x="8122554" y="3284107"/>
            <a:ext cx="965955" cy="594821"/>
            <a:chOff x="108470" y="1512503"/>
            <a:chExt cx="900000" cy="900000"/>
          </a:xfrm>
          <a:gradFill flip="none" rotWithShape="1">
            <a:gsLst>
              <a:gs pos="0">
                <a:srgbClr val="528660">
                  <a:shade val="30000"/>
                  <a:satMod val="115000"/>
                </a:srgbClr>
              </a:gs>
              <a:gs pos="50000">
                <a:srgbClr val="528660">
                  <a:shade val="67500"/>
                  <a:satMod val="115000"/>
                </a:srgbClr>
              </a:gs>
              <a:gs pos="100000">
                <a:srgbClr val="528660">
                  <a:shade val="100000"/>
                  <a:satMod val="115000"/>
                </a:srgbClr>
              </a:gs>
            </a:gsLst>
            <a:path path="circle">
              <a:fillToRect l="50000" t="50000" r="50000" b="50000"/>
            </a:path>
            <a:tileRect/>
          </a:gradFill>
        </p:grpSpPr>
        <p:sp>
          <p:nvSpPr>
            <p:cNvPr id="154" name="Oval 153">
              <a:extLst>
                <a:ext uri="{FF2B5EF4-FFF2-40B4-BE49-F238E27FC236}">
                  <a16:creationId xmlns:a16="http://schemas.microsoft.com/office/drawing/2014/main" id="{0C0F46E1-6CF1-7476-7610-A100A22C7C06}"/>
                </a:ext>
              </a:extLst>
            </p:cNvPr>
            <p:cNvSpPr/>
            <p:nvPr/>
          </p:nvSpPr>
          <p:spPr>
            <a:xfrm>
              <a:off x="108470" y="1512503"/>
              <a:ext cx="900000" cy="900000"/>
            </a:xfrm>
            <a:prstGeom prst="ellipse">
              <a:avLst/>
            </a:prstGeom>
            <a:solidFill>
              <a:srgbClr val="528660"/>
            </a:solidFill>
            <a:ln>
              <a:solidFill>
                <a:srgbClr val="528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 name="TextBox 154">
              <a:extLst>
                <a:ext uri="{FF2B5EF4-FFF2-40B4-BE49-F238E27FC236}">
                  <a16:creationId xmlns:a16="http://schemas.microsoft.com/office/drawing/2014/main" id="{1E501CD8-1545-CEE5-83F9-ECB3FF1F5669}"/>
                </a:ext>
              </a:extLst>
            </p:cNvPr>
            <p:cNvSpPr txBox="1"/>
            <p:nvPr/>
          </p:nvSpPr>
          <p:spPr>
            <a:xfrm>
              <a:off x="154377" y="1745295"/>
              <a:ext cx="803564" cy="4656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£6.7m</a:t>
              </a:r>
            </a:p>
          </p:txBody>
        </p:sp>
      </p:grpSp>
      <p:grpSp>
        <p:nvGrpSpPr>
          <p:cNvPr id="2" name="Group 1">
            <a:extLst>
              <a:ext uri="{FF2B5EF4-FFF2-40B4-BE49-F238E27FC236}">
                <a16:creationId xmlns:a16="http://schemas.microsoft.com/office/drawing/2014/main" id="{1CFCBD5B-B3A6-CAA0-DFD6-2D4D8468A898}"/>
              </a:ext>
            </a:extLst>
          </p:cNvPr>
          <p:cNvGrpSpPr/>
          <p:nvPr/>
        </p:nvGrpSpPr>
        <p:grpSpPr>
          <a:xfrm>
            <a:off x="8147168" y="4187540"/>
            <a:ext cx="938258" cy="677075"/>
            <a:chOff x="108470" y="1512503"/>
            <a:chExt cx="900000" cy="1024455"/>
          </a:xfrm>
          <a:gradFill flip="none" rotWithShape="1">
            <a:gsLst>
              <a:gs pos="0">
                <a:srgbClr val="528660">
                  <a:shade val="30000"/>
                  <a:satMod val="115000"/>
                </a:srgbClr>
              </a:gs>
              <a:gs pos="50000">
                <a:srgbClr val="528660">
                  <a:shade val="67500"/>
                  <a:satMod val="115000"/>
                </a:srgbClr>
              </a:gs>
              <a:gs pos="100000">
                <a:srgbClr val="528660">
                  <a:shade val="100000"/>
                  <a:satMod val="115000"/>
                </a:srgbClr>
              </a:gs>
            </a:gsLst>
            <a:path path="circle">
              <a:fillToRect l="50000" t="50000" r="50000" b="50000"/>
            </a:path>
            <a:tileRect/>
          </a:gradFill>
        </p:grpSpPr>
        <p:sp>
          <p:nvSpPr>
            <p:cNvPr id="4" name="Oval 3">
              <a:extLst>
                <a:ext uri="{FF2B5EF4-FFF2-40B4-BE49-F238E27FC236}">
                  <a16:creationId xmlns:a16="http://schemas.microsoft.com/office/drawing/2014/main" id="{BFEB5ABE-DFD0-0189-FEB9-4C6B374D69C5}"/>
                </a:ext>
              </a:extLst>
            </p:cNvPr>
            <p:cNvSpPr/>
            <p:nvPr/>
          </p:nvSpPr>
          <p:spPr>
            <a:xfrm>
              <a:off x="108470" y="1512503"/>
              <a:ext cx="900000" cy="900000"/>
            </a:xfrm>
            <a:prstGeom prst="ellipse">
              <a:avLst/>
            </a:prstGeom>
            <a:solidFill>
              <a:srgbClr val="528660"/>
            </a:solidFill>
            <a:ln>
              <a:solidFill>
                <a:srgbClr val="528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A049272-5E1E-1800-6F10-5B7F38C4C6F0}"/>
                </a:ext>
              </a:extLst>
            </p:cNvPr>
            <p:cNvSpPr txBox="1"/>
            <p:nvPr/>
          </p:nvSpPr>
          <p:spPr>
            <a:xfrm>
              <a:off x="154377" y="1745295"/>
              <a:ext cx="803564" cy="791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£26.4m </a:t>
              </a:r>
            </a:p>
          </p:txBody>
        </p:sp>
      </p:grpSp>
    </p:spTree>
    <p:extLst>
      <p:ext uri="{BB962C8B-B14F-4D97-AF65-F5344CB8AC3E}">
        <p14:creationId xmlns:p14="http://schemas.microsoft.com/office/powerpoint/2010/main" val="86728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25487E-EC1B-06A8-119D-5BFA609A4C9F}"/>
              </a:ext>
            </a:extLst>
          </p:cNvPr>
          <p:cNvSpPr>
            <a:spLocks noGrp="1"/>
          </p:cNvSpPr>
          <p:nvPr>
            <p:ph type="body" sz="quarter" idx="10"/>
          </p:nvPr>
        </p:nvSpPr>
        <p:spPr/>
        <p:txBody>
          <a:bodyPr/>
          <a:lstStyle/>
          <a:p>
            <a:r>
              <a:rPr lang="en-GB"/>
              <a:t>How to access the SRM offer</a:t>
            </a:r>
          </a:p>
        </p:txBody>
      </p:sp>
      <p:pic>
        <p:nvPicPr>
          <p:cNvPr id="42" name="Picture 41" descr="A computer screen with a computer screen&#10;&#10;Description automatically generated">
            <a:extLst>
              <a:ext uri="{FF2B5EF4-FFF2-40B4-BE49-F238E27FC236}">
                <a16:creationId xmlns:a16="http://schemas.microsoft.com/office/drawing/2014/main" id="{6462ECC7-ECC6-0FE7-3D2D-8426AA1BA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34" y="996290"/>
            <a:ext cx="7861612" cy="4422157"/>
          </a:xfrm>
          <a:prstGeom prst="rect">
            <a:avLst/>
          </a:prstGeom>
        </p:spPr>
      </p:pic>
      <p:cxnSp>
        <p:nvCxnSpPr>
          <p:cNvPr id="45" name="Connector: Curved 44">
            <a:extLst>
              <a:ext uri="{FF2B5EF4-FFF2-40B4-BE49-F238E27FC236}">
                <a16:creationId xmlns:a16="http://schemas.microsoft.com/office/drawing/2014/main" id="{3DB81B95-B1EA-D883-5375-94B5F24F44A7}"/>
              </a:ext>
            </a:extLst>
          </p:cNvPr>
          <p:cNvCxnSpPr>
            <a:cxnSpLocks/>
          </p:cNvCxnSpPr>
          <p:nvPr/>
        </p:nvCxnSpPr>
        <p:spPr>
          <a:xfrm>
            <a:off x="585439" y="1505415"/>
            <a:ext cx="3155795" cy="1701953"/>
          </a:xfrm>
          <a:prstGeom prst="curvedConnector3">
            <a:avLst>
              <a:gd name="adj1" fmla="val 50000"/>
            </a:avLst>
          </a:prstGeom>
          <a:ln w="38100">
            <a:solidFill>
              <a:srgbClr val="52866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0241840-37C4-D1C5-30A8-EF4725CE7757}"/>
              </a:ext>
            </a:extLst>
          </p:cNvPr>
          <p:cNvSpPr txBox="1"/>
          <p:nvPr/>
        </p:nvSpPr>
        <p:spPr>
          <a:xfrm>
            <a:off x="585439" y="1338235"/>
            <a:ext cx="2492298" cy="1138773"/>
          </a:xfrm>
          <a:prstGeom prst="rect">
            <a:avLst/>
          </a:prstGeom>
          <a:solidFill>
            <a:schemeClr val="bg1"/>
          </a:solidFill>
        </p:spPr>
        <p:txBody>
          <a:bodyPr wrap="square">
            <a:spAutoFit/>
          </a:bodyPr>
          <a:lstStyle/>
          <a:p>
            <a:r>
              <a:rPr lang="en-GB" sz="1700"/>
              <a:t>You can access the full collection of SRM tools, guidance and support at the on our gov.uk page</a:t>
            </a:r>
            <a:endParaRPr lang="en-GB" sz="1700" b="1"/>
          </a:p>
        </p:txBody>
      </p:sp>
      <p:cxnSp>
        <p:nvCxnSpPr>
          <p:cNvPr id="51" name="Connector: Curved 50">
            <a:extLst>
              <a:ext uri="{FF2B5EF4-FFF2-40B4-BE49-F238E27FC236}">
                <a16:creationId xmlns:a16="http://schemas.microsoft.com/office/drawing/2014/main" id="{C5A25C83-1F94-C17E-6122-EC1969E4F633}"/>
              </a:ext>
            </a:extLst>
          </p:cNvPr>
          <p:cNvCxnSpPr>
            <a:cxnSpLocks/>
          </p:cNvCxnSpPr>
          <p:nvPr/>
        </p:nvCxnSpPr>
        <p:spPr>
          <a:xfrm rot="10800000">
            <a:off x="8112515" y="3270606"/>
            <a:ext cx="2492295" cy="1217316"/>
          </a:xfrm>
          <a:prstGeom prst="curvedConnector3">
            <a:avLst>
              <a:gd name="adj1" fmla="val 50000"/>
            </a:avLst>
          </a:prstGeom>
          <a:ln w="38100">
            <a:solidFill>
              <a:srgbClr val="52866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FA441B4-B423-1391-6C42-E24D3D506844}"/>
              </a:ext>
            </a:extLst>
          </p:cNvPr>
          <p:cNvSpPr txBox="1"/>
          <p:nvPr/>
        </p:nvSpPr>
        <p:spPr>
          <a:xfrm>
            <a:off x="9065943" y="3704152"/>
            <a:ext cx="2492298" cy="877163"/>
          </a:xfrm>
          <a:prstGeom prst="rect">
            <a:avLst/>
          </a:prstGeom>
          <a:solidFill>
            <a:schemeClr val="bg1"/>
          </a:solidFill>
        </p:spPr>
        <p:txBody>
          <a:bodyPr wrap="square">
            <a:spAutoFit/>
          </a:bodyPr>
          <a:lstStyle/>
          <a:p>
            <a:r>
              <a:rPr lang="en-GB" sz="1700"/>
              <a:t>Or to learn more about the SRM offer, check out our SRM YouTube playlist</a:t>
            </a:r>
            <a:endParaRPr lang="en-GB" sz="1700" b="1"/>
          </a:p>
        </p:txBody>
      </p:sp>
    </p:spTree>
    <p:extLst>
      <p:ext uri="{BB962C8B-B14F-4D97-AF65-F5344CB8AC3E}">
        <p14:creationId xmlns:p14="http://schemas.microsoft.com/office/powerpoint/2010/main" val="410566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D2E6C7-19A6-B7AF-DE83-9B7311B9D397}"/>
              </a:ext>
            </a:extLst>
          </p:cNvPr>
          <p:cNvSpPr>
            <a:spLocks noGrp="1"/>
          </p:cNvSpPr>
          <p:nvPr>
            <p:ph sz="half" idx="1"/>
          </p:nvPr>
        </p:nvSpPr>
        <p:spPr>
          <a:xfrm>
            <a:off x="582473" y="1032408"/>
            <a:ext cx="11027053" cy="720192"/>
          </a:xfrm>
        </p:spPr>
        <p:txBody>
          <a:bodyPr>
            <a:normAutofit/>
          </a:bodyPr>
          <a:lstStyle/>
          <a:p>
            <a:pPr marL="0" indent="0">
              <a:buNone/>
            </a:pPr>
            <a:r>
              <a:rPr lang="en-GB" sz="1600"/>
              <a:t>You can access all of the SRM tools and support mentioned today via the </a:t>
            </a:r>
            <a:r>
              <a:rPr lang="en-GB" sz="1600">
                <a:hlinkClick r:id="rId2"/>
              </a:rPr>
              <a:t>School Resource Management (SRM) Collection page</a:t>
            </a:r>
            <a:r>
              <a:rPr lang="en-GB" sz="1600"/>
              <a:t> as shown on the previous slide, or you can access each of the tools directly using the links below. </a:t>
            </a:r>
          </a:p>
          <a:p>
            <a:pPr marL="0" indent="0">
              <a:buNone/>
            </a:pPr>
            <a:endParaRPr lang="en-GB" sz="1600"/>
          </a:p>
          <a:p>
            <a:pPr marL="0" indent="0">
              <a:buNone/>
            </a:pPr>
            <a:endParaRPr lang="en-GB" sz="1600"/>
          </a:p>
        </p:txBody>
      </p:sp>
      <p:sp>
        <p:nvSpPr>
          <p:cNvPr id="4" name="Title 1">
            <a:extLst>
              <a:ext uri="{FF2B5EF4-FFF2-40B4-BE49-F238E27FC236}">
                <a16:creationId xmlns:a16="http://schemas.microsoft.com/office/drawing/2014/main" id="{B7B21271-0313-93B0-F9DF-F11AA4C8CE4E}"/>
              </a:ext>
            </a:extLst>
          </p:cNvPr>
          <p:cNvSpPr txBox="1">
            <a:spLocks/>
          </p:cNvSpPr>
          <p:nvPr/>
        </p:nvSpPr>
        <p:spPr>
          <a:xfrm>
            <a:off x="328905" y="250384"/>
            <a:ext cx="9144000" cy="535029"/>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a:solidFill>
                  <a:schemeClr val="bg1"/>
                </a:solidFill>
              </a:rPr>
              <a:t>Useful Links</a:t>
            </a:r>
          </a:p>
        </p:txBody>
      </p:sp>
      <p:sp>
        <p:nvSpPr>
          <p:cNvPr id="5" name="Content Placeholder 1">
            <a:extLst>
              <a:ext uri="{FF2B5EF4-FFF2-40B4-BE49-F238E27FC236}">
                <a16:creationId xmlns:a16="http://schemas.microsoft.com/office/drawing/2014/main" id="{94979716-0B83-A28B-FC41-C0AE0090B76C}"/>
              </a:ext>
            </a:extLst>
          </p:cNvPr>
          <p:cNvSpPr txBox="1">
            <a:spLocks/>
          </p:cNvSpPr>
          <p:nvPr/>
        </p:nvSpPr>
        <p:spPr>
          <a:xfrm>
            <a:off x="3221469" y="1811421"/>
            <a:ext cx="3586427" cy="2095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hlinkClick r:id="rId3"/>
              </a:rPr>
              <a:t>Accessing SRM support</a:t>
            </a:r>
            <a:endParaRPr lang="en-GB" sz="1600"/>
          </a:p>
          <a:p>
            <a:r>
              <a:rPr lang="en-GB" sz="1600">
                <a:hlinkClick r:id="rId4"/>
              </a:rPr>
              <a:t>Understanding your data</a:t>
            </a:r>
            <a:endParaRPr lang="en-GB" sz="1600"/>
          </a:p>
          <a:p>
            <a:r>
              <a:rPr lang="en-GB" sz="1600">
                <a:hlinkClick r:id="rId5"/>
              </a:rPr>
              <a:t>Managing your school estate</a:t>
            </a:r>
            <a:endParaRPr lang="en-GB" sz="1600"/>
          </a:p>
          <a:p>
            <a:r>
              <a:rPr lang="en-GB" sz="1600">
                <a:hlinkClick r:id="rId5"/>
              </a:rPr>
              <a:t>Supporting excellent school resource management </a:t>
            </a:r>
            <a:endParaRPr lang="en-GB" sz="1600"/>
          </a:p>
          <a:p>
            <a:r>
              <a:rPr lang="en-GB" sz="1600">
                <a:hlinkClick r:id="rId6"/>
              </a:rPr>
              <a:t>SRM training webinars</a:t>
            </a:r>
            <a:endParaRPr lang="en-GB" sz="1600"/>
          </a:p>
          <a:p>
            <a:pPr marL="0" indent="0">
              <a:buFont typeface="Arial" panose="020B0604020202020204" pitchFamily="34" charset="0"/>
              <a:buNone/>
            </a:pPr>
            <a:endParaRPr lang="en-GB" sz="1600"/>
          </a:p>
          <a:p>
            <a:pPr marL="0" indent="0">
              <a:buFont typeface="Arial" panose="020B0604020202020204" pitchFamily="34" charset="0"/>
              <a:buNone/>
            </a:pPr>
            <a:endParaRPr lang="en-GB" sz="1600"/>
          </a:p>
        </p:txBody>
      </p:sp>
      <p:sp>
        <p:nvSpPr>
          <p:cNvPr id="6" name="Content Placeholder 1">
            <a:extLst>
              <a:ext uri="{FF2B5EF4-FFF2-40B4-BE49-F238E27FC236}">
                <a16:creationId xmlns:a16="http://schemas.microsoft.com/office/drawing/2014/main" id="{C3B81987-87FC-6106-F058-A0368A459439}"/>
              </a:ext>
            </a:extLst>
          </p:cNvPr>
          <p:cNvSpPr txBox="1">
            <a:spLocks/>
          </p:cNvSpPr>
          <p:nvPr/>
        </p:nvSpPr>
        <p:spPr>
          <a:xfrm>
            <a:off x="6369485" y="1803171"/>
            <a:ext cx="5104356" cy="20955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hlinkClick r:id="rId7"/>
              </a:rPr>
              <a:t>Support managing your workforce</a:t>
            </a:r>
            <a:endParaRPr lang="en-GB" sz="1600"/>
          </a:p>
          <a:p>
            <a:r>
              <a:rPr lang="en-GB" sz="1600">
                <a:hlinkClick r:id="rId8"/>
              </a:rPr>
              <a:t>Getting the best value from your non-staff spend</a:t>
            </a:r>
            <a:endParaRPr lang="en-GB" sz="1600"/>
          </a:p>
          <a:p>
            <a:r>
              <a:rPr lang="en-GB" sz="1600">
                <a:hlinkClick r:id="rId9"/>
              </a:rPr>
              <a:t>Getting the most out of digital technology</a:t>
            </a:r>
            <a:endParaRPr lang="en-GB" sz="1600"/>
          </a:p>
          <a:p>
            <a:r>
              <a:rPr lang="en-GB" sz="1600">
                <a:hlinkClick r:id="rId10"/>
              </a:rPr>
              <a:t>Providing effective governance and challenge on SRM</a:t>
            </a:r>
            <a:endParaRPr lang="en-GB" sz="1600"/>
          </a:p>
          <a:p>
            <a:r>
              <a:rPr lang="en-GB" sz="1600">
                <a:hlinkClick r:id="rId11"/>
              </a:rPr>
              <a:t>School Resource Management (SRM) </a:t>
            </a:r>
            <a:r>
              <a:rPr lang="en-GB" sz="1600" err="1">
                <a:hlinkClick r:id="rId11"/>
              </a:rPr>
              <a:t>Youtube</a:t>
            </a:r>
            <a:r>
              <a:rPr lang="en-GB" sz="1600">
                <a:hlinkClick r:id="rId11"/>
              </a:rPr>
              <a:t> playlist </a:t>
            </a:r>
            <a:endParaRPr lang="en-GB" sz="1600"/>
          </a:p>
          <a:p>
            <a:pPr marL="0" indent="0">
              <a:buFont typeface="Arial" panose="020B0604020202020204" pitchFamily="34" charset="0"/>
              <a:buNone/>
            </a:pPr>
            <a:endParaRPr lang="en-GB" sz="1600"/>
          </a:p>
          <a:p>
            <a:pPr marL="0" indent="0">
              <a:buFont typeface="Arial" panose="020B0604020202020204" pitchFamily="34" charset="0"/>
              <a:buNone/>
            </a:pPr>
            <a:endParaRPr lang="en-GB" sz="1600"/>
          </a:p>
        </p:txBody>
      </p:sp>
      <p:sp>
        <p:nvSpPr>
          <p:cNvPr id="9" name="Speech Bubble: Rectangle with Corners Rounded 8">
            <a:extLst>
              <a:ext uri="{FF2B5EF4-FFF2-40B4-BE49-F238E27FC236}">
                <a16:creationId xmlns:a16="http://schemas.microsoft.com/office/drawing/2014/main" id="{32FB8473-C899-9F5E-CF8E-BB7119B153BB}"/>
              </a:ext>
            </a:extLst>
          </p:cNvPr>
          <p:cNvSpPr/>
          <p:nvPr/>
        </p:nvSpPr>
        <p:spPr>
          <a:xfrm>
            <a:off x="895350" y="4085694"/>
            <a:ext cx="10401300" cy="1188000"/>
          </a:xfrm>
          <a:prstGeom prst="wedgeRoundRectCallout">
            <a:avLst>
              <a:gd name="adj1" fmla="val -43910"/>
              <a:gd name="adj2" fmla="val -68568"/>
              <a:gd name="adj3" fmla="val 16667"/>
            </a:avLst>
          </a:prstGeom>
          <a:solidFill>
            <a:srgbClr val="003765"/>
          </a:solidFill>
          <a:ln w="38100">
            <a:solidFill>
              <a:srgbClr val="8FC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1">
            <a:extLst>
              <a:ext uri="{FF2B5EF4-FFF2-40B4-BE49-F238E27FC236}">
                <a16:creationId xmlns:a16="http://schemas.microsoft.com/office/drawing/2014/main" id="{59650112-8AC2-085F-37C8-56A988167DA9}"/>
              </a:ext>
            </a:extLst>
          </p:cNvPr>
          <p:cNvSpPr txBox="1">
            <a:spLocks/>
          </p:cNvSpPr>
          <p:nvPr/>
        </p:nvSpPr>
        <p:spPr>
          <a:xfrm>
            <a:off x="703364" y="4256217"/>
            <a:ext cx="10682186" cy="13081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a:solidFill>
                  <a:schemeClr val="bg1"/>
                </a:solidFill>
              </a:rPr>
              <a:t>‘So, one of the great things about the programme is, it costs the school nothing, and we get some really valuable advice for that, that you know if we were trying to source that on our own, would cost us quite a bit of money.’</a:t>
            </a:r>
          </a:p>
          <a:p>
            <a:pPr marL="0" indent="0" algn="ctr">
              <a:buFont typeface="Arial" panose="020B0604020202020204" pitchFamily="34" charset="0"/>
              <a:buNone/>
            </a:pPr>
            <a:r>
              <a:rPr lang="en-GB" sz="1600">
                <a:solidFill>
                  <a:schemeClr val="bg1"/>
                </a:solidFill>
              </a:rPr>
              <a:t>- Andrew Taylor, Headteacher at St. Gabriel's in Rugby</a:t>
            </a:r>
          </a:p>
          <a:p>
            <a:pPr marL="0" indent="0" algn="ctr">
              <a:buFont typeface="Arial" panose="020B0604020202020204" pitchFamily="34" charset="0"/>
              <a:buNone/>
            </a:pPr>
            <a:endParaRPr lang="en-GB" sz="1600">
              <a:solidFill>
                <a:schemeClr val="bg1"/>
              </a:solidFill>
            </a:endParaRPr>
          </a:p>
        </p:txBody>
      </p:sp>
      <p:pic>
        <p:nvPicPr>
          <p:cNvPr id="11" name="Picture 10">
            <a:extLst>
              <a:ext uri="{FF2B5EF4-FFF2-40B4-BE49-F238E27FC236}">
                <a16:creationId xmlns:a16="http://schemas.microsoft.com/office/drawing/2014/main" id="{30A7A9AB-9160-2B8E-0463-97AB4A365B66}"/>
              </a:ext>
            </a:extLst>
          </p:cNvPr>
          <p:cNvPicPr>
            <a:picLocks noChangeAspect="1"/>
          </p:cNvPicPr>
          <p:nvPr/>
        </p:nvPicPr>
        <p:blipFill>
          <a:blip r:embed="rId12"/>
          <a:stretch>
            <a:fillRect/>
          </a:stretch>
        </p:blipFill>
        <p:spPr>
          <a:xfrm>
            <a:off x="523101" y="1803615"/>
            <a:ext cx="2478876" cy="1767570"/>
          </a:xfrm>
          <a:prstGeom prst="rect">
            <a:avLst/>
          </a:prstGeom>
        </p:spPr>
      </p:pic>
    </p:spTree>
    <p:extLst>
      <p:ext uri="{BB962C8B-B14F-4D97-AF65-F5344CB8AC3E}">
        <p14:creationId xmlns:p14="http://schemas.microsoft.com/office/powerpoint/2010/main" val="3701321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5CDCF0-1FEF-CA53-9396-70E40CF1FD3E}"/>
              </a:ext>
            </a:extLst>
          </p:cNvPr>
          <p:cNvSpPr>
            <a:spLocks noGrp="1"/>
          </p:cNvSpPr>
          <p:nvPr>
            <p:ph sz="half" idx="1"/>
          </p:nvPr>
        </p:nvSpPr>
        <p:spPr>
          <a:xfrm>
            <a:off x="582473" y="1346548"/>
            <a:ext cx="3569905" cy="4037198"/>
          </a:xfrm>
        </p:spPr>
        <p:txBody>
          <a:bodyPr>
            <a:normAutofit/>
          </a:bodyPr>
          <a:lstStyle/>
          <a:p>
            <a:r>
              <a:rPr lang="en-GB" sz="2400"/>
              <a:t>School Resource Management (SRM) Summit 2024, is being held at the QEII Centre, Westminster on the 5</a:t>
            </a:r>
            <a:r>
              <a:rPr lang="en-GB" sz="2400" baseline="30000"/>
              <a:t>th</a:t>
            </a:r>
            <a:r>
              <a:rPr lang="en-GB" sz="2400"/>
              <a:t> June.</a:t>
            </a:r>
          </a:p>
          <a:p>
            <a:endParaRPr lang="en-GB" sz="2400"/>
          </a:p>
          <a:p>
            <a:r>
              <a:rPr lang="en-GB" sz="2400"/>
              <a:t>You can sign up now at: </a:t>
            </a:r>
            <a:br>
              <a:rPr lang="en-GB" sz="2400"/>
            </a:br>
            <a:r>
              <a:rPr lang="en-GB" sz="2400">
                <a:hlinkClick r:id="rId2"/>
              </a:rPr>
              <a:t>https://schoolsrm.com/</a:t>
            </a:r>
            <a:r>
              <a:rPr lang="en-GB" sz="2400"/>
              <a:t> </a:t>
            </a:r>
          </a:p>
        </p:txBody>
      </p:sp>
      <p:sp>
        <p:nvSpPr>
          <p:cNvPr id="3" name="Text Placeholder 2">
            <a:extLst>
              <a:ext uri="{FF2B5EF4-FFF2-40B4-BE49-F238E27FC236}">
                <a16:creationId xmlns:a16="http://schemas.microsoft.com/office/drawing/2014/main" id="{D8F56535-6471-04F7-72C8-3E65CE2B99F6}"/>
              </a:ext>
            </a:extLst>
          </p:cNvPr>
          <p:cNvSpPr>
            <a:spLocks noGrp="1"/>
          </p:cNvSpPr>
          <p:nvPr>
            <p:ph type="body" sz="quarter" idx="10"/>
          </p:nvPr>
        </p:nvSpPr>
        <p:spPr/>
        <p:txBody>
          <a:bodyPr/>
          <a:lstStyle/>
          <a:p>
            <a:r>
              <a:rPr lang="en-GB"/>
              <a:t>SRM Summit 2024</a:t>
            </a:r>
          </a:p>
        </p:txBody>
      </p:sp>
      <p:pic>
        <p:nvPicPr>
          <p:cNvPr id="5" name="Picture 4">
            <a:extLst>
              <a:ext uri="{FF2B5EF4-FFF2-40B4-BE49-F238E27FC236}">
                <a16:creationId xmlns:a16="http://schemas.microsoft.com/office/drawing/2014/main" id="{0818AE5F-E9D5-268F-FFC7-9CC543ED50CB}"/>
              </a:ext>
            </a:extLst>
          </p:cNvPr>
          <p:cNvPicPr>
            <a:picLocks noChangeAspect="1"/>
          </p:cNvPicPr>
          <p:nvPr/>
        </p:nvPicPr>
        <p:blipFill>
          <a:blip r:embed="rId3"/>
          <a:stretch>
            <a:fillRect/>
          </a:stretch>
        </p:blipFill>
        <p:spPr>
          <a:xfrm>
            <a:off x="4343516" y="1076249"/>
            <a:ext cx="7266011" cy="4222260"/>
          </a:xfrm>
          <a:prstGeom prst="rect">
            <a:avLst/>
          </a:prstGeom>
          <a:ln w="28575">
            <a:solidFill>
              <a:srgbClr val="70AD47"/>
            </a:solidFill>
          </a:ln>
        </p:spPr>
      </p:pic>
    </p:spTree>
    <p:extLst>
      <p:ext uri="{BB962C8B-B14F-4D97-AF65-F5344CB8AC3E}">
        <p14:creationId xmlns:p14="http://schemas.microsoft.com/office/powerpoint/2010/main" val="326422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qr code&#10;&#10;Description automatically generated with medium confidence">
            <a:extLst>
              <a:ext uri="{FF2B5EF4-FFF2-40B4-BE49-F238E27FC236}">
                <a16:creationId xmlns:a16="http://schemas.microsoft.com/office/drawing/2014/main" id="{70FA1EDF-70F4-E59B-ED95-706456405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622CA11-5DF6-D449-82DD-F26B4BC9C110}"/>
              </a:ext>
            </a:extLst>
          </p:cNvPr>
          <p:cNvSpPr/>
          <p:nvPr/>
        </p:nvSpPr>
        <p:spPr>
          <a:xfrm>
            <a:off x="3930805" y="133815"/>
            <a:ext cx="3980985" cy="1198756"/>
          </a:xfrm>
          <a:prstGeom prst="rect">
            <a:avLst/>
          </a:prstGeom>
          <a:solidFill>
            <a:srgbClr val="003765"/>
          </a:solidFill>
          <a:ln>
            <a:solidFill>
              <a:srgbClr val="0037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7894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6AE202-6451-C63A-D0C5-6C7AC8A148CC}"/>
              </a:ext>
            </a:extLst>
          </p:cNvPr>
          <p:cNvSpPr>
            <a:spLocks noGrp="1"/>
          </p:cNvSpPr>
          <p:nvPr>
            <p:ph type="body" sz="quarter" idx="10"/>
          </p:nvPr>
        </p:nvSpPr>
        <p:spPr>
          <a:xfrm>
            <a:off x="372954" y="252824"/>
            <a:ext cx="11382763" cy="725472"/>
          </a:xfrm>
        </p:spPr>
        <p:txBody>
          <a:bodyPr/>
          <a:lstStyle/>
          <a:p>
            <a:r>
              <a:rPr lang="en-GB" sz="2400"/>
              <a:t>What is the School Resource Management (SRM) offer?</a:t>
            </a:r>
            <a:endParaRPr lang="en-GB" sz="2000" b="0" i="1"/>
          </a:p>
        </p:txBody>
      </p:sp>
      <p:sp>
        <p:nvSpPr>
          <p:cNvPr id="14" name="TextBox 13">
            <a:extLst>
              <a:ext uri="{FF2B5EF4-FFF2-40B4-BE49-F238E27FC236}">
                <a16:creationId xmlns:a16="http://schemas.microsoft.com/office/drawing/2014/main" id="{333B4634-8030-77A9-DFE8-99E37EDC67DE}"/>
              </a:ext>
            </a:extLst>
          </p:cNvPr>
          <p:cNvSpPr txBox="1"/>
          <p:nvPr/>
        </p:nvSpPr>
        <p:spPr>
          <a:xfrm>
            <a:off x="530146" y="1951676"/>
            <a:ext cx="1377141" cy="615553"/>
          </a:xfrm>
          <a:prstGeom prst="rect">
            <a:avLst/>
          </a:prstGeom>
          <a:noFill/>
        </p:spPr>
        <p:txBody>
          <a:bodyPr wrap="square" rtlCol="0">
            <a:spAutoFit/>
          </a:bodyPr>
          <a:lstStyle/>
          <a:p>
            <a:r>
              <a:rPr lang="en-GB" sz="1700" b="1"/>
              <a:t>Aims of the programme</a:t>
            </a:r>
          </a:p>
        </p:txBody>
      </p:sp>
      <p:sp>
        <p:nvSpPr>
          <p:cNvPr id="17" name="TextBox 16">
            <a:extLst>
              <a:ext uri="{FF2B5EF4-FFF2-40B4-BE49-F238E27FC236}">
                <a16:creationId xmlns:a16="http://schemas.microsoft.com/office/drawing/2014/main" id="{1EE9A314-4C98-04B9-5537-406BCAB6500A}"/>
              </a:ext>
            </a:extLst>
          </p:cNvPr>
          <p:cNvSpPr txBox="1"/>
          <p:nvPr/>
        </p:nvSpPr>
        <p:spPr>
          <a:xfrm>
            <a:off x="1910466" y="2955803"/>
            <a:ext cx="3352285" cy="127727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Ø"/>
            </a:pPr>
            <a:r>
              <a:rPr lang="en-GB" sz="1300" dirty="0"/>
              <a:t>Free SRM training webinars</a:t>
            </a:r>
          </a:p>
          <a:p>
            <a:pPr marL="285750" indent="-285750">
              <a:buFont typeface="Wingdings" panose="05000000000000000000" pitchFamily="2" charset="2"/>
              <a:buChar char="Ø"/>
            </a:pPr>
            <a:r>
              <a:rPr lang="en-GB" sz="1300" dirty="0"/>
              <a:t>One-to-one mentoring</a:t>
            </a:r>
          </a:p>
          <a:p>
            <a:pPr marL="285750" indent="-285750">
              <a:buFont typeface="Wingdings" panose="05000000000000000000" pitchFamily="2" charset="2"/>
              <a:buChar char="Ø"/>
            </a:pPr>
            <a:r>
              <a:rPr lang="en-GB" sz="1300" dirty="0"/>
              <a:t>Qualification bursaries </a:t>
            </a:r>
          </a:p>
          <a:p>
            <a:pPr marL="285750" indent="-285750">
              <a:buFont typeface="Wingdings" panose="05000000000000000000" pitchFamily="2" charset="2"/>
              <a:buChar char="Ø"/>
            </a:pPr>
            <a:r>
              <a:rPr lang="en-GB" sz="1300" dirty="0"/>
              <a:t>Local support offer</a:t>
            </a:r>
          </a:p>
          <a:p>
            <a:pPr marL="285750" indent="-285750">
              <a:buFont typeface="Wingdings" panose="05000000000000000000" pitchFamily="2" charset="2"/>
              <a:buChar char="Ø"/>
            </a:pPr>
            <a:r>
              <a:rPr lang="en-GB" sz="1200" dirty="0"/>
              <a:t>Good Estate Management for Schools (GEMS) </a:t>
            </a:r>
          </a:p>
          <a:p>
            <a:pPr marL="285750" indent="-285750">
              <a:buFont typeface="Wingdings" panose="05000000000000000000" pitchFamily="2" charset="2"/>
              <a:buChar char="Ø"/>
            </a:pPr>
            <a:r>
              <a:rPr lang="en-GB" sz="1300" dirty="0"/>
              <a:t>Digital standards</a:t>
            </a:r>
          </a:p>
        </p:txBody>
      </p:sp>
      <p:sp>
        <p:nvSpPr>
          <p:cNvPr id="18" name="TextBox 17">
            <a:extLst>
              <a:ext uri="{FF2B5EF4-FFF2-40B4-BE49-F238E27FC236}">
                <a16:creationId xmlns:a16="http://schemas.microsoft.com/office/drawing/2014/main" id="{9F440368-6254-F840-949F-0430839EADDC}"/>
              </a:ext>
            </a:extLst>
          </p:cNvPr>
          <p:cNvSpPr txBox="1"/>
          <p:nvPr/>
        </p:nvSpPr>
        <p:spPr>
          <a:xfrm>
            <a:off x="5391828" y="2955803"/>
            <a:ext cx="2848767" cy="1292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Ø"/>
            </a:pPr>
            <a:r>
              <a:rPr lang="en-GB" sz="1300" dirty="0"/>
              <a:t>Integrated Curriculum Financial Planning (ICFP) tools and guidance</a:t>
            </a:r>
          </a:p>
          <a:p>
            <a:pPr marL="285750" indent="-285750">
              <a:buFont typeface="Wingdings" panose="05000000000000000000" pitchFamily="2" charset="2"/>
              <a:buChar char="Ø"/>
            </a:pPr>
            <a:r>
              <a:rPr lang="en-GB" sz="1300" dirty="0"/>
              <a:t>Agency Supply Framework</a:t>
            </a:r>
          </a:p>
          <a:p>
            <a:pPr marL="285750" indent="-285750">
              <a:buFont typeface="Wingdings" panose="05000000000000000000" pitchFamily="2" charset="2"/>
              <a:buChar char="Ø"/>
            </a:pPr>
            <a:r>
              <a:rPr lang="en-GB" sz="1300" dirty="0"/>
              <a:t>School Workforce Planning guidance</a:t>
            </a:r>
          </a:p>
          <a:p>
            <a:pPr marL="285750" indent="-285750">
              <a:buFont typeface="Wingdings" panose="05000000000000000000" pitchFamily="2" charset="2"/>
              <a:buChar char="Ø"/>
            </a:pPr>
            <a:endParaRPr lang="en-GB" sz="1300" dirty="0"/>
          </a:p>
        </p:txBody>
      </p:sp>
      <p:sp>
        <p:nvSpPr>
          <p:cNvPr id="19" name="TextBox 18">
            <a:extLst>
              <a:ext uri="{FF2B5EF4-FFF2-40B4-BE49-F238E27FC236}">
                <a16:creationId xmlns:a16="http://schemas.microsoft.com/office/drawing/2014/main" id="{EF2F5F25-4F37-8798-A3A9-502D7B469F0D}"/>
              </a:ext>
            </a:extLst>
          </p:cNvPr>
          <p:cNvSpPr txBox="1"/>
          <p:nvPr/>
        </p:nvSpPr>
        <p:spPr>
          <a:xfrm>
            <a:off x="8918383" y="2955803"/>
            <a:ext cx="2652438" cy="1292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285750" indent="-285750">
              <a:buFont typeface="Wingdings" panose="05000000000000000000" pitchFamily="2" charset="2"/>
              <a:buChar char="Ø"/>
            </a:pPr>
            <a:r>
              <a:rPr lang="en-GB" sz="1300" dirty="0"/>
              <a:t>Get Help Buying for Schools</a:t>
            </a:r>
            <a:endParaRPr lang="en-GB" sz="1300" dirty="0">
              <a:cs typeface="Calibri"/>
            </a:endParaRPr>
          </a:p>
          <a:p>
            <a:pPr marL="285750" indent="-285750">
              <a:buFont typeface="Wingdings" panose="05000000000000000000" pitchFamily="2" charset="2"/>
              <a:buChar char="Ø"/>
            </a:pPr>
            <a:r>
              <a:rPr lang="en-GB" sz="1300" dirty="0"/>
              <a:t>Risk Protection Arrangement </a:t>
            </a:r>
            <a:endParaRPr lang="en-GB" sz="1300" dirty="0">
              <a:cs typeface="Calibri"/>
            </a:endParaRPr>
          </a:p>
          <a:p>
            <a:pPr marL="285750" indent="-285750">
              <a:buFont typeface="Wingdings" panose="05000000000000000000" pitchFamily="2" charset="2"/>
              <a:buChar char="Ø"/>
            </a:pPr>
            <a:r>
              <a:rPr lang="en-GB" sz="1300" dirty="0"/>
              <a:t>DfE approved frameworks</a:t>
            </a:r>
            <a:endParaRPr lang="en-GB" sz="1300" dirty="0">
              <a:cs typeface="Calibri"/>
            </a:endParaRPr>
          </a:p>
          <a:p>
            <a:pPr marL="285750" indent="-285750">
              <a:buFont typeface="Wingdings" panose="05000000000000000000" pitchFamily="2" charset="2"/>
              <a:buChar char="Ø"/>
            </a:pPr>
            <a:r>
              <a:rPr lang="en-GB" sz="1300" dirty="0"/>
              <a:t>Teaching Vacancies service</a:t>
            </a:r>
            <a:endParaRPr lang="en-GB" sz="1300" dirty="0">
              <a:cs typeface="Calibri"/>
            </a:endParaRPr>
          </a:p>
          <a:p>
            <a:pPr marL="285750" indent="-285750">
              <a:buFont typeface="Wingdings" panose="05000000000000000000" pitchFamily="2" charset="2"/>
              <a:buChar char="Ø"/>
            </a:pPr>
            <a:endParaRPr lang="en-GB" sz="1300" dirty="0"/>
          </a:p>
          <a:p>
            <a:pPr marL="285750" indent="-285750">
              <a:buFont typeface="Wingdings" panose="05000000000000000000" pitchFamily="2" charset="2"/>
              <a:buChar char="Ø"/>
            </a:pPr>
            <a:endParaRPr lang="en-GB" sz="1300" dirty="0"/>
          </a:p>
        </p:txBody>
      </p:sp>
      <p:sp>
        <p:nvSpPr>
          <p:cNvPr id="7" name="Oval 6">
            <a:extLst>
              <a:ext uri="{FF2B5EF4-FFF2-40B4-BE49-F238E27FC236}">
                <a16:creationId xmlns:a16="http://schemas.microsoft.com/office/drawing/2014/main" id="{92BDFE3B-02C6-C1DF-70F0-3501627BBF00}"/>
              </a:ext>
            </a:extLst>
          </p:cNvPr>
          <p:cNvSpPr/>
          <p:nvPr/>
        </p:nvSpPr>
        <p:spPr>
          <a:xfrm>
            <a:off x="1784467" y="1753492"/>
            <a:ext cx="3013200" cy="1044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ysClr val="windowText" lastClr="000000"/>
                </a:solidFill>
              </a:rPr>
              <a:t>SBPs to have skills, knowledge and capacity to achieve excellent SRM.</a:t>
            </a:r>
          </a:p>
        </p:txBody>
      </p:sp>
      <p:sp>
        <p:nvSpPr>
          <p:cNvPr id="10" name="Oval 9">
            <a:extLst>
              <a:ext uri="{FF2B5EF4-FFF2-40B4-BE49-F238E27FC236}">
                <a16:creationId xmlns:a16="http://schemas.microsoft.com/office/drawing/2014/main" id="{57975E5B-53C8-3752-3838-F6DDF5BA694D}"/>
              </a:ext>
            </a:extLst>
          </p:cNvPr>
          <p:cNvSpPr/>
          <p:nvPr/>
        </p:nvSpPr>
        <p:spPr>
          <a:xfrm>
            <a:off x="5064467" y="1753492"/>
            <a:ext cx="3222000" cy="1044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ysClr val="windowText" lastClr="000000"/>
              </a:solidFill>
            </a:endParaRPr>
          </a:p>
          <a:p>
            <a:pPr algn="ctr"/>
            <a:r>
              <a:rPr lang="en-GB" sz="1400">
                <a:solidFill>
                  <a:sysClr val="windowText" lastClr="000000"/>
                </a:solidFill>
              </a:rPr>
              <a:t>Supporting the delivery of financially affordable curriculum and the deployment of staff.</a:t>
            </a:r>
            <a:endParaRPr lang="en-US">
              <a:solidFill>
                <a:sysClr val="windowText" lastClr="000000"/>
              </a:solidFill>
              <a:cs typeface="Calibri"/>
            </a:endParaRPr>
          </a:p>
          <a:p>
            <a:pPr algn="ctr"/>
            <a:endParaRPr lang="en-GB" sz="1400">
              <a:solidFill>
                <a:sysClr val="windowText" lastClr="000000"/>
              </a:solidFill>
              <a:cs typeface="Calibri"/>
            </a:endParaRPr>
          </a:p>
        </p:txBody>
      </p:sp>
      <p:sp>
        <p:nvSpPr>
          <p:cNvPr id="11" name="Oval 10">
            <a:extLst>
              <a:ext uri="{FF2B5EF4-FFF2-40B4-BE49-F238E27FC236}">
                <a16:creationId xmlns:a16="http://schemas.microsoft.com/office/drawing/2014/main" id="{DB56BFE9-67D5-A469-6BD5-0FBFD5CDD802}"/>
              </a:ext>
            </a:extLst>
          </p:cNvPr>
          <p:cNvSpPr/>
          <p:nvPr/>
        </p:nvSpPr>
        <p:spPr>
          <a:xfrm>
            <a:off x="8553267" y="1753492"/>
            <a:ext cx="3014374" cy="10427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ysClr val="windowText" lastClr="000000"/>
                </a:solidFill>
              </a:rPr>
              <a:t>Help schools and trusts get the best impact from non-staff spend.</a:t>
            </a:r>
          </a:p>
        </p:txBody>
      </p:sp>
      <p:sp>
        <p:nvSpPr>
          <p:cNvPr id="20" name="Oval 19">
            <a:extLst>
              <a:ext uri="{FF2B5EF4-FFF2-40B4-BE49-F238E27FC236}">
                <a16:creationId xmlns:a16="http://schemas.microsoft.com/office/drawing/2014/main" id="{1FBEC79D-DF49-9A71-DF5A-116076F6909D}"/>
              </a:ext>
            </a:extLst>
          </p:cNvPr>
          <p:cNvSpPr/>
          <p:nvPr/>
        </p:nvSpPr>
        <p:spPr>
          <a:xfrm>
            <a:off x="1692998" y="4483403"/>
            <a:ext cx="3797260" cy="781206"/>
          </a:xfrm>
          <a:prstGeom prst="ellipse">
            <a:avLst/>
          </a:prstGeom>
          <a:solidFill>
            <a:srgbClr val="003765"/>
          </a:solidFill>
          <a:ln w="38100">
            <a:solidFill>
              <a:srgbClr val="A4D5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21" name="TextBox 20">
            <a:extLst>
              <a:ext uri="{FF2B5EF4-FFF2-40B4-BE49-F238E27FC236}">
                <a16:creationId xmlns:a16="http://schemas.microsoft.com/office/drawing/2014/main" id="{48450733-EC72-6194-DB61-84FEFF988B69}"/>
              </a:ext>
            </a:extLst>
          </p:cNvPr>
          <p:cNvSpPr txBox="1"/>
          <p:nvPr/>
        </p:nvSpPr>
        <p:spPr>
          <a:xfrm>
            <a:off x="5640053" y="4527757"/>
            <a:ext cx="6178993" cy="6924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Ø"/>
            </a:pPr>
            <a:r>
              <a:rPr lang="en-GB" sz="1300"/>
              <a:t>School Resource Management Adviser (SRMA) programme</a:t>
            </a:r>
          </a:p>
          <a:p>
            <a:pPr marL="285750" indent="-285750">
              <a:buFont typeface="Wingdings" panose="05000000000000000000" pitchFamily="2" charset="2"/>
              <a:buChar char="Ø"/>
            </a:pPr>
            <a:r>
              <a:rPr lang="en-GB" sz="1300"/>
              <a:t>Financial Benchmarking Service and View My Financial Insights (VMFI)</a:t>
            </a:r>
          </a:p>
          <a:p>
            <a:pPr marL="285750" indent="-285750">
              <a:buFont typeface="Wingdings" panose="05000000000000000000" pitchFamily="2" charset="2"/>
              <a:buChar char="Ø"/>
            </a:pPr>
            <a:r>
              <a:rPr lang="en-GB" sz="1300"/>
              <a:t>Chart of Accounts</a:t>
            </a:r>
          </a:p>
        </p:txBody>
      </p:sp>
      <p:sp>
        <p:nvSpPr>
          <p:cNvPr id="12" name="TextBox 11">
            <a:extLst>
              <a:ext uri="{FF2B5EF4-FFF2-40B4-BE49-F238E27FC236}">
                <a16:creationId xmlns:a16="http://schemas.microsoft.com/office/drawing/2014/main" id="{A255A27A-E2CB-5908-75AB-DC0014426498}"/>
              </a:ext>
            </a:extLst>
          </p:cNvPr>
          <p:cNvSpPr txBox="1"/>
          <p:nvPr/>
        </p:nvSpPr>
        <p:spPr>
          <a:xfrm>
            <a:off x="533326" y="2955803"/>
            <a:ext cx="1377141" cy="877163"/>
          </a:xfrm>
          <a:prstGeom prst="rect">
            <a:avLst/>
          </a:prstGeom>
          <a:noFill/>
        </p:spPr>
        <p:txBody>
          <a:bodyPr wrap="square" rtlCol="0">
            <a:spAutoFit/>
          </a:bodyPr>
          <a:lstStyle/>
          <a:p>
            <a:r>
              <a:rPr lang="en-GB" sz="1700" b="1"/>
              <a:t>Support and services on offer</a:t>
            </a:r>
          </a:p>
        </p:txBody>
      </p:sp>
      <p:sp>
        <p:nvSpPr>
          <p:cNvPr id="4" name="TextBox 3">
            <a:extLst>
              <a:ext uri="{FF2B5EF4-FFF2-40B4-BE49-F238E27FC236}">
                <a16:creationId xmlns:a16="http://schemas.microsoft.com/office/drawing/2014/main" id="{9DCEF21E-53E6-6155-FAB7-2CAD424F778D}"/>
              </a:ext>
            </a:extLst>
          </p:cNvPr>
          <p:cNvSpPr txBox="1"/>
          <p:nvPr/>
        </p:nvSpPr>
        <p:spPr>
          <a:xfrm>
            <a:off x="467948" y="978296"/>
            <a:ext cx="11351098" cy="569387"/>
          </a:xfrm>
          <a:prstGeom prst="rect">
            <a:avLst/>
          </a:prstGeom>
          <a:noFill/>
        </p:spPr>
        <p:txBody>
          <a:bodyPr wrap="square">
            <a:spAutoFit/>
          </a:bodyPr>
          <a:lstStyle/>
          <a:p>
            <a:r>
              <a:rPr lang="en-GB" sz="1550"/>
              <a:t>The department’s SRM offer is a</a:t>
            </a:r>
            <a:r>
              <a:rPr lang="en-GB" sz="1550" b="0"/>
              <a:t> collection of </a:t>
            </a:r>
            <a:r>
              <a:rPr lang="en-GB" sz="1550"/>
              <a:t>free</a:t>
            </a:r>
            <a:r>
              <a:rPr lang="en-GB" sz="1550" b="0"/>
              <a:t> tools, guidance and support, designed in partnership with the sector, to help schools and trusts get the most out of their resources to maximise </a:t>
            </a:r>
            <a:r>
              <a:rPr lang="en-GB" sz="1550"/>
              <a:t>learners’ outcomes. The offer is </a:t>
            </a:r>
            <a:r>
              <a:rPr lang="en-GB" sz="1550" b="0"/>
              <a:t>available to all state-funded settings in England. </a:t>
            </a:r>
            <a:endParaRPr lang="en-GB" sz="1550"/>
          </a:p>
        </p:txBody>
      </p:sp>
      <p:sp>
        <p:nvSpPr>
          <p:cNvPr id="6" name="TextBox 5">
            <a:extLst>
              <a:ext uri="{FF2B5EF4-FFF2-40B4-BE49-F238E27FC236}">
                <a16:creationId xmlns:a16="http://schemas.microsoft.com/office/drawing/2014/main" id="{0B0E5053-5628-41A2-F328-90F3A363F3CC}"/>
              </a:ext>
            </a:extLst>
          </p:cNvPr>
          <p:cNvSpPr txBox="1"/>
          <p:nvPr/>
        </p:nvSpPr>
        <p:spPr>
          <a:xfrm>
            <a:off x="1919759" y="4621903"/>
            <a:ext cx="3352285" cy="523220"/>
          </a:xfrm>
          <a:prstGeom prst="rect">
            <a:avLst/>
          </a:prstGeom>
          <a:noFill/>
        </p:spPr>
        <p:txBody>
          <a:bodyPr wrap="square">
            <a:spAutoFit/>
          </a:bodyPr>
          <a:lstStyle/>
          <a:p>
            <a:pPr algn="ctr"/>
            <a:r>
              <a:rPr lang="en-GB" sz="1400">
                <a:solidFill>
                  <a:schemeClr val="bg1"/>
                </a:solidFill>
              </a:rPr>
              <a:t>Using your data and free, expert support to enable you to achieve excellent SRM </a:t>
            </a:r>
          </a:p>
        </p:txBody>
      </p:sp>
    </p:spTree>
    <p:extLst>
      <p:ext uri="{BB962C8B-B14F-4D97-AF65-F5344CB8AC3E}">
        <p14:creationId xmlns:p14="http://schemas.microsoft.com/office/powerpoint/2010/main" val="313344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30B5-646E-75E4-AC02-84326712F17B}"/>
            </a:ext>
          </a:extLst>
        </p:cNvPr>
        <p:cNvGrpSpPr/>
        <p:nvPr/>
      </p:nvGrpSpPr>
      <p:grpSpPr>
        <a:xfrm>
          <a:off x="0" y="0"/>
          <a:ext cx="0" cy="0"/>
          <a:chOff x="0" y="0"/>
          <a:chExt cx="0" cy="0"/>
        </a:xfrm>
      </p:grpSpPr>
      <p:sp>
        <p:nvSpPr>
          <p:cNvPr id="8" name="Content Placeholder 3">
            <a:extLst>
              <a:ext uri="{FF2B5EF4-FFF2-40B4-BE49-F238E27FC236}">
                <a16:creationId xmlns:a16="http://schemas.microsoft.com/office/drawing/2014/main" id="{7472DD76-BA64-0DF7-CEBE-1784FDFDB1E5}"/>
              </a:ext>
            </a:extLst>
          </p:cNvPr>
          <p:cNvSpPr txBox="1">
            <a:spLocks/>
          </p:cNvSpPr>
          <p:nvPr/>
        </p:nvSpPr>
        <p:spPr>
          <a:xfrm>
            <a:off x="471950" y="1013382"/>
            <a:ext cx="11224319" cy="945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We are committed to ensuring school and trust business professionals have the skills, knowledge and capacity needed to achieve excellent school resource management and offer a variety of training and support. Including: </a:t>
            </a:r>
          </a:p>
        </p:txBody>
      </p:sp>
      <p:sp>
        <p:nvSpPr>
          <p:cNvPr id="2" name="Rectangle 1">
            <a:extLst>
              <a:ext uri="{FF2B5EF4-FFF2-40B4-BE49-F238E27FC236}">
                <a16:creationId xmlns:a16="http://schemas.microsoft.com/office/drawing/2014/main" id="{E63173FB-30C6-A0BC-4FD4-C79CF595B5AF}"/>
              </a:ext>
            </a:extLst>
          </p:cNvPr>
          <p:cNvSpPr/>
          <p:nvPr/>
        </p:nvSpPr>
        <p:spPr>
          <a:xfrm>
            <a:off x="8363132" y="2193084"/>
            <a:ext cx="3333137" cy="3032268"/>
          </a:xfrm>
          <a:prstGeom prst="rect">
            <a:avLst/>
          </a:prstGeom>
          <a:noFill/>
          <a:ln>
            <a:solidFill>
              <a:srgbClr val="033C5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u="sng" dirty="0">
                <a:solidFill>
                  <a:schemeClr val="tx1"/>
                </a:solidFill>
                <a:latin typeface="Arial" panose="020B0604020202020204" pitchFamily="34" charset="0"/>
                <a:cs typeface="Arial" panose="020B0604020202020204" pitchFamily="34" charset="0"/>
              </a:rPr>
              <a:t>New local support offer</a:t>
            </a:r>
          </a:p>
          <a:p>
            <a:pPr algn="ctr"/>
            <a:endParaRPr lang="en-GB" sz="700" u="sng"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In 2024-25 we will be funding in-person training delivery, in response to feedback from the SRM Webinar series that people need more support on topics like ICFP.</a:t>
            </a:r>
          </a:p>
          <a:p>
            <a:endParaRPr lang="en-GB" sz="14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We expect 80 events by August 2025 and 1,600 professionals trained.</a:t>
            </a:r>
          </a:p>
        </p:txBody>
      </p:sp>
      <p:sp>
        <p:nvSpPr>
          <p:cNvPr id="6" name="Rectangle 5">
            <a:extLst>
              <a:ext uri="{FF2B5EF4-FFF2-40B4-BE49-F238E27FC236}">
                <a16:creationId xmlns:a16="http://schemas.microsoft.com/office/drawing/2014/main" id="{E2248F2C-B089-F462-299E-97C4A1489BB3}"/>
              </a:ext>
            </a:extLst>
          </p:cNvPr>
          <p:cNvSpPr/>
          <p:nvPr/>
        </p:nvSpPr>
        <p:spPr>
          <a:xfrm>
            <a:off x="573716" y="2193084"/>
            <a:ext cx="3333137" cy="3032268"/>
          </a:xfrm>
          <a:prstGeom prst="rect">
            <a:avLst/>
          </a:prstGeom>
          <a:noFill/>
          <a:ln>
            <a:solidFill>
              <a:srgbClr val="033C5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u="sng" dirty="0">
                <a:solidFill>
                  <a:schemeClr val="tx1"/>
                </a:solidFill>
                <a:latin typeface="Arial" panose="020B0604020202020204" pitchFamily="34" charset="0"/>
                <a:cs typeface="Arial" panose="020B0604020202020204" pitchFamily="34" charset="0"/>
              </a:rPr>
              <a:t>Qualification bursaries</a:t>
            </a:r>
          </a:p>
          <a:p>
            <a:pPr algn="ctr"/>
            <a:endParaRPr lang="en-GB" sz="700" u="sng"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We are supporting new and aspiring CFOs through targeted bursaries where there is evidence of need (e.g. being new to role, financial issues, skill gaps) and promoting / signposting to opportunities for where the bursary option will not be available.</a:t>
            </a:r>
          </a:p>
          <a:p>
            <a:endParaRPr lang="en-GB" sz="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Level 7 Diploma in School </a:t>
            </a:r>
            <a:br>
              <a:rPr lang="en-GB" sz="1400" dirty="0">
                <a:solidFill>
                  <a:schemeClr val="tx1"/>
                </a:solidFill>
                <a:latin typeface="Arial" panose="020B0604020202020204" pitchFamily="34" charset="0"/>
                <a:cs typeface="Arial" panose="020B0604020202020204" pitchFamily="34" charset="0"/>
              </a:rPr>
            </a:br>
            <a:r>
              <a:rPr lang="en-GB" sz="1400" dirty="0">
                <a:solidFill>
                  <a:schemeClr val="tx1"/>
                </a:solidFill>
                <a:latin typeface="Arial" panose="020B0604020202020204" pitchFamily="34" charset="0"/>
                <a:cs typeface="Arial" panose="020B0604020202020204" pitchFamily="34" charset="0"/>
              </a:rPr>
              <a:t>Financial and Operational Leadership </a:t>
            </a:r>
            <a:br>
              <a:rPr lang="en-GB" sz="1400" dirty="0">
                <a:solidFill>
                  <a:schemeClr val="tx1"/>
                </a:solidFill>
                <a:latin typeface="Arial" panose="020B0604020202020204" pitchFamily="34" charset="0"/>
                <a:cs typeface="Arial" panose="020B0604020202020204" pitchFamily="34" charset="0"/>
              </a:rPr>
            </a:br>
            <a:r>
              <a:rPr lang="en-GB" sz="1400" dirty="0">
                <a:solidFill>
                  <a:schemeClr val="tx1"/>
                </a:solidFill>
                <a:latin typeface="Arial" panose="020B0604020202020204" pitchFamily="34" charset="0"/>
                <a:cs typeface="Arial" panose="020B0604020202020204" pitchFamily="34" charset="0"/>
              </a:rPr>
              <a:t>– </a:t>
            </a:r>
            <a:r>
              <a:rPr lang="en-GB" sz="1400" dirty="0">
                <a:solidFill>
                  <a:schemeClr val="tx1"/>
                </a:solidFill>
                <a:latin typeface="Arial" panose="020B0604020202020204" pitchFamily="34" charset="0"/>
                <a:cs typeface="Arial" panose="020B0604020202020204" pitchFamily="34" charset="0"/>
                <a:hlinkClick r:id="rId2"/>
              </a:rPr>
              <a:t>CIPFA</a:t>
            </a:r>
            <a:endParaRPr lang="en-GB" sz="1400" dirty="0">
              <a:solidFill>
                <a:schemeClr val="tx1"/>
              </a:solidFill>
              <a:latin typeface="Arial" panose="020B0604020202020204" pitchFamily="34" charset="0"/>
              <a:cs typeface="Arial" panose="020B0604020202020204" pitchFamily="34" charset="0"/>
            </a:endParaRPr>
          </a:p>
          <a:p>
            <a:endParaRPr lang="en-GB" sz="1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CBB3FE1C-8208-9769-E03D-644BE46CCF00}"/>
              </a:ext>
            </a:extLst>
          </p:cNvPr>
          <p:cNvSpPr/>
          <p:nvPr/>
        </p:nvSpPr>
        <p:spPr>
          <a:xfrm>
            <a:off x="3994968" y="2193084"/>
            <a:ext cx="4274881" cy="3032268"/>
          </a:xfrm>
          <a:prstGeom prst="rect">
            <a:avLst/>
          </a:prstGeom>
          <a:noFill/>
          <a:ln>
            <a:solidFill>
              <a:srgbClr val="033C5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u="sng" dirty="0">
                <a:solidFill>
                  <a:schemeClr val="tx1"/>
                </a:solidFill>
                <a:latin typeface="Arial" panose="020B0604020202020204" pitchFamily="34" charset="0"/>
                <a:cs typeface="Arial" panose="020B0604020202020204" pitchFamily="34" charset="0"/>
              </a:rPr>
              <a:t>One-to-one mentoring</a:t>
            </a:r>
          </a:p>
          <a:p>
            <a:pPr algn="ctr"/>
            <a:endParaRPr lang="en-GB" sz="700" u="sng"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Last year, the ESFA ran a pilot mentoring programme, pairing school business leaders with new or less experienced academy trust CFOs. </a:t>
            </a:r>
          </a:p>
          <a:p>
            <a:endParaRPr lang="en-GB" sz="6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The impact data from the pilot was overwhelmingly positive; 93% of mentees highlighted an increase in knowledge and confidence and 74% implemented changes following the mentoring. </a:t>
            </a:r>
          </a:p>
          <a:p>
            <a:endParaRPr lang="en-GB" sz="6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The one-to-one mentoring offer is now </a:t>
            </a:r>
            <a:br>
              <a:rPr lang="en-GB" sz="1400" dirty="0">
                <a:solidFill>
                  <a:schemeClr val="tx1"/>
                </a:solidFill>
                <a:latin typeface="Arial" panose="020B0604020202020204" pitchFamily="34" charset="0"/>
                <a:cs typeface="Arial" panose="020B0604020202020204" pitchFamily="34" charset="0"/>
              </a:rPr>
            </a:br>
            <a:r>
              <a:rPr lang="en-GB" sz="1400" dirty="0">
                <a:solidFill>
                  <a:schemeClr val="tx1"/>
                </a:solidFill>
                <a:latin typeface="Arial" panose="020B0604020202020204" pitchFamily="34" charset="0"/>
                <a:cs typeface="Arial" panose="020B0604020202020204" pitchFamily="34" charset="0"/>
              </a:rPr>
              <a:t>part of the wider </a:t>
            </a:r>
            <a:r>
              <a:rPr lang="en-GB" sz="1400" dirty="0">
                <a:solidFill>
                  <a:schemeClr val="tx1"/>
                </a:solidFill>
                <a:latin typeface="Arial" panose="020B0604020202020204" pitchFamily="34" charset="0"/>
                <a:cs typeface="Arial" panose="020B0604020202020204" pitchFamily="34" charset="0"/>
                <a:hlinkClick r:id="rId3"/>
              </a:rPr>
              <a:t>School Resource </a:t>
            </a:r>
            <a:br>
              <a:rPr lang="en-GB" sz="1400" dirty="0">
                <a:solidFill>
                  <a:schemeClr val="tx1"/>
                </a:solidFill>
                <a:latin typeface="Arial" panose="020B0604020202020204" pitchFamily="34" charset="0"/>
                <a:cs typeface="Arial" panose="020B0604020202020204" pitchFamily="34" charset="0"/>
                <a:hlinkClick r:id="rId3"/>
              </a:rPr>
            </a:br>
            <a:r>
              <a:rPr lang="en-GB" sz="1400" dirty="0">
                <a:solidFill>
                  <a:schemeClr val="tx1"/>
                </a:solidFill>
                <a:latin typeface="Arial" panose="020B0604020202020204" pitchFamily="34" charset="0"/>
                <a:cs typeface="Arial" panose="020B0604020202020204" pitchFamily="34" charset="0"/>
                <a:hlinkClick r:id="rId3"/>
              </a:rPr>
              <a:t>Management Adviser (SRMA) </a:t>
            </a:r>
            <a:br>
              <a:rPr lang="en-GB" sz="1400" dirty="0">
                <a:solidFill>
                  <a:schemeClr val="tx1"/>
                </a:solidFill>
                <a:latin typeface="Arial" panose="020B0604020202020204" pitchFamily="34" charset="0"/>
                <a:cs typeface="Arial" panose="020B0604020202020204" pitchFamily="34" charset="0"/>
                <a:hlinkClick r:id="rId3"/>
              </a:rPr>
            </a:br>
            <a:r>
              <a:rPr lang="en-GB" sz="1400" dirty="0">
                <a:solidFill>
                  <a:schemeClr val="tx1"/>
                </a:solidFill>
                <a:latin typeface="Arial" panose="020B0604020202020204" pitchFamily="34" charset="0"/>
                <a:cs typeface="Arial" panose="020B0604020202020204" pitchFamily="34" charset="0"/>
                <a:hlinkClick r:id="rId3"/>
              </a:rPr>
              <a:t>programme</a:t>
            </a:r>
            <a:r>
              <a:rPr lang="en-GB" sz="1400" dirty="0">
                <a:solidFill>
                  <a:schemeClr val="tx1"/>
                </a:solidFill>
                <a:latin typeface="Arial" panose="020B0604020202020204" pitchFamily="34" charset="0"/>
                <a:cs typeface="Arial" panose="020B0604020202020204" pitchFamily="34" charset="0"/>
              </a:rPr>
              <a:t>. </a:t>
            </a:r>
          </a:p>
          <a:p>
            <a:endParaRPr lang="en-GB" sz="16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 </a:t>
            </a:r>
          </a:p>
        </p:txBody>
      </p:sp>
      <p:pic>
        <p:nvPicPr>
          <p:cNvPr id="11" name="Graphic 10" descr="Teacher with solid fill">
            <a:extLst>
              <a:ext uri="{FF2B5EF4-FFF2-40B4-BE49-F238E27FC236}">
                <a16:creationId xmlns:a16="http://schemas.microsoft.com/office/drawing/2014/main" id="{CCE6111C-09CB-7A98-21C2-02C51931C1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2116" y="4204764"/>
            <a:ext cx="1262460" cy="1262460"/>
          </a:xfrm>
          <a:prstGeom prst="rect">
            <a:avLst/>
          </a:prstGeom>
        </p:spPr>
      </p:pic>
      <p:sp>
        <p:nvSpPr>
          <p:cNvPr id="10" name="Text Placeholder 2">
            <a:extLst>
              <a:ext uri="{FF2B5EF4-FFF2-40B4-BE49-F238E27FC236}">
                <a16:creationId xmlns:a16="http://schemas.microsoft.com/office/drawing/2014/main" id="{81C60748-1788-0E9B-1B25-E064D9A58C46}"/>
              </a:ext>
            </a:extLst>
          </p:cNvPr>
          <p:cNvSpPr>
            <a:spLocks noGrp="1"/>
          </p:cNvSpPr>
          <p:nvPr>
            <p:ph type="body" sz="quarter" idx="10"/>
          </p:nvPr>
        </p:nvSpPr>
        <p:spPr>
          <a:xfrm>
            <a:off x="400402" y="238206"/>
            <a:ext cx="12053135" cy="496887"/>
          </a:xfrm>
        </p:spPr>
        <p:txBody>
          <a:bodyPr/>
          <a:lstStyle/>
          <a:p>
            <a:r>
              <a:rPr lang="en-GB" sz="2800"/>
              <a:t>What support is available to me as a school business professional?</a:t>
            </a:r>
          </a:p>
        </p:txBody>
      </p:sp>
      <p:pic>
        <p:nvPicPr>
          <p:cNvPr id="13" name="Graphic 12" descr="CheckList with solid fill">
            <a:extLst>
              <a:ext uri="{FF2B5EF4-FFF2-40B4-BE49-F238E27FC236}">
                <a16:creationId xmlns:a16="http://schemas.microsoft.com/office/drawing/2014/main" id="{4C461808-22F0-9497-C0EB-63B68B0FCA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0241" y="4204764"/>
            <a:ext cx="1020588" cy="1020588"/>
          </a:xfrm>
          <a:prstGeom prst="rect">
            <a:avLst/>
          </a:prstGeom>
        </p:spPr>
      </p:pic>
      <p:pic>
        <p:nvPicPr>
          <p:cNvPr id="15" name="Graphic 14" descr="Boardroom with solid fill">
            <a:extLst>
              <a:ext uri="{FF2B5EF4-FFF2-40B4-BE49-F238E27FC236}">
                <a16:creationId xmlns:a16="http://schemas.microsoft.com/office/drawing/2014/main" id="{AA4B1939-D51E-569F-4C88-05F4B464A8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39325" y="4199542"/>
            <a:ext cx="1160021" cy="1160021"/>
          </a:xfrm>
          <a:prstGeom prst="rect">
            <a:avLst/>
          </a:prstGeom>
        </p:spPr>
      </p:pic>
    </p:spTree>
    <p:extLst>
      <p:ext uri="{BB962C8B-B14F-4D97-AF65-F5344CB8AC3E}">
        <p14:creationId xmlns:p14="http://schemas.microsoft.com/office/powerpoint/2010/main" val="201459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11C311-BF23-9C97-9C75-768778CAF16E}"/>
              </a:ext>
            </a:extLst>
          </p:cNvPr>
          <p:cNvSpPr txBox="1"/>
          <p:nvPr/>
        </p:nvSpPr>
        <p:spPr>
          <a:xfrm>
            <a:off x="540834" y="959093"/>
            <a:ext cx="11157587" cy="4493538"/>
          </a:xfrm>
          <a:prstGeom prst="rect">
            <a:avLst/>
          </a:prstGeom>
          <a:noFill/>
        </p:spPr>
        <p:txBody>
          <a:bodyPr wrap="square">
            <a:spAutoFit/>
          </a:bodyPr>
          <a:lstStyle/>
          <a:p>
            <a:r>
              <a:rPr lang="en-GB" sz="1700" dirty="0"/>
              <a:t>We run </a:t>
            </a:r>
            <a:r>
              <a:rPr lang="en-GB" sz="1700" b="1" dirty="0"/>
              <a:t>free</a:t>
            </a:r>
            <a:r>
              <a:rPr lang="en-GB" sz="1700" dirty="0"/>
              <a:t>, </a:t>
            </a:r>
            <a:r>
              <a:rPr lang="en-GB" sz="1700" b="1" dirty="0"/>
              <a:t>live</a:t>
            </a:r>
            <a:r>
              <a:rPr lang="en-GB" sz="1700" dirty="0"/>
              <a:t> </a:t>
            </a:r>
            <a:r>
              <a:rPr lang="en-GB" sz="1700" b="1" dirty="0"/>
              <a:t>and interactive SRM training webinars</a:t>
            </a:r>
            <a:r>
              <a:rPr lang="en-GB" sz="1700" dirty="0"/>
              <a:t>. These are open to school business professionals, headteachers, senior leadership teams, curriculum leads, governors and trustees, estates staff, HR and IT staff at both maintained schools, academy trusts and local authorities.</a:t>
            </a:r>
          </a:p>
          <a:p>
            <a:endParaRPr lang="en-GB" sz="1000" dirty="0"/>
          </a:p>
          <a:p>
            <a:r>
              <a:rPr lang="en-GB" sz="1700" dirty="0"/>
              <a:t>The next round of webinars is due to begin in autumn. They will cover a range of areas within SRM, all designed to help you plan and use your resources even more effectively, including: </a:t>
            </a:r>
          </a:p>
          <a:p>
            <a:endParaRPr lang="en-GB" sz="300" dirty="0"/>
          </a:p>
          <a:p>
            <a:endParaRPr lang="en-GB" sz="600" dirty="0"/>
          </a:p>
          <a:p>
            <a:pPr marL="742950" lvl="1" indent="-285750">
              <a:buFont typeface="Arial" panose="020B0604020202020204" pitchFamily="34" charset="0"/>
              <a:buChar char="•"/>
            </a:pPr>
            <a:r>
              <a:rPr lang="en-GB" sz="1700" b="0" i="0" dirty="0">
                <a:effectLst/>
              </a:rPr>
              <a:t>Sustainable </a:t>
            </a:r>
            <a:r>
              <a:rPr lang="en-GB" sz="1700" dirty="0"/>
              <a:t>e</a:t>
            </a:r>
            <a:r>
              <a:rPr lang="en-GB" sz="1700" b="0" i="0" dirty="0">
                <a:effectLst/>
              </a:rPr>
              <a:t>state and climate </a:t>
            </a:r>
            <a:r>
              <a:rPr lang="en-GB" sz="1700" dirty="0"/>
              <a:t>a</a:t>
            </a:r>
            <a:r>
              <a:rPr lang="en-GB" sz="1700" b="0" i="0" dirty="0">
                <a:effectLst/>
              </a:rPr>
              <a:t>ction </a:t>
            </a:r>
            <a:r>
              <a:rPr lang="en-GB" sz="1700" dirty="0"/>
              <a:t>p</a:t>
            </a:r>
            <a:r>
              <a:rPr lang="en-GB" sz="1700" b="0" i="0" dirty="0">
                <a:effectLst/>
              </a:rPr>
              <a:t>lans</a:t>
            </a:r>
          </a:p>
          <a:p>
            <a:pPr marL="742950" lvl="1" indent="-285750">
              <a:buFont typeface="Arial" panose="020B0604020202020204" pitchFamily="34" charset="0"/>
              <a:buChar char="•"/>
            </a:pPr>
            <a:r>
              <a:rPr lang="en-GB" sz="1700" b="0" i="0" dirty="0">
                <a:effectLst/>
              </a:rPr>
              <a:t>Becoming an academy</a:t>
            </a:r>
          </a:p>
          <a:p>
            <a:pPr marL="742950" lvl="1" indent="-285750">
              <a:buFont typeface="Arial" panose="020B0604020202020204" pitchFamily="34" charset="0"/>
              <a:buChar char="•"/>
            </a:pPr>
            <a:r>
              <a:rPr lang="en-GB" sz="1700" b="0" i="0" dirty="0">
                <a:effectLst/>
              </a:rPr>
              <a:t>Academies Annual Return (split introduction/practical guidance)</a:t>
            </a:r>
          </a:p>
          <a:p>
            <a:pPr marL="742950" lvl="1" indent="-285750">
              <a:buFont typeface="Arial" panose="020B0604020202020204" pitchFamily="34" charset="0"/>
              <a:buChar char="•"/>
            </a:pPr>
            <a:r>
              <a:rPr lang="en-GB" sz="1700" dirty="0"/>
              <a:t>U</a:t>
            </a:r>
            <a:r>
              <a:rPr lang="en-GB" sz="1700" b="0" i="0" dirty="0">
                <a:effectLst/>
              </a:rPr>
              <a:t>se of school/trust assets and facilities</a:t>
            </a:r>
          </a:p>
          <a:p>
            <a:pPr marL="742950" lvl="1" indent="-285750">
              <a:buFont typeface="Arial" panose="020B0604020202020204" pitchFamily="34" charset="0"/>
              <a:buChar char="•"/>
            </a:pPr>
            <a:r>
              <a:rPr lang="en-GB" sz="1700" b="0" i="0" dirty="0">
                <a:effectLst/>
              </a:rPr>
              <a:t>Digital standards and AI </a:t>
            </a:r>
          </a:p>
          <a:p>
            <a:pPr marL="742950" lvl="1" indent="-285750">
              <a:buFont typeface="Arial" panose="020B0604020202020204" pitchFamily="34" charset="0"/>
              <a:buChar char="•"/>
            </a:pPr>
            <a:r>
              <a:rPr lang="en-GB" sz="1700" b="0" i="0" dirty="0">
                <a:effectLst/>
              </a:rPr>
              <a:t>Procurement </a:t>
            </a:r>
          </a:p>
          <a:p>
            <a:pPr marL="742950" lvl="1" indent="-285750">
              <a:buFont typeface="Arial" panose="020B0604020202020204" pitchFamily="34" charset="0"/>
              <a:buChar char="•"/>
            </a:pPr>
            <a:r>
              <a:rPr lang="en-GB" sz="1700" b="0" i="0" dirty="0">
                <a:effectLst/>
              </a:rPr>
              <a:t>HR</a:t>
            </a:r>
          </a:p>
          <a:p>
            <a:pPr marL="742950" lvl="1" indent="-285750">
              <a:buFont typeface="Arial" panose="020B0604020202020204" pitchFamily="34" charset="0"/>
              <a:buChar char="•"/>
            </a:pPr>
            <a:r>
              <a:rPr lang="en-GB" sz="1700" b="0" i="0" dirty="0">
                <a:effectLst/>
              </a:rPr>
              <a:t>ICFP practical examples (possible split primary/secondary)</a:t>
            </a:r>
          </a:p>
          <a:p>
            <a:pPr marL="742950" lvl="1" indent="-285750">
              <a:buFont typeface="Arial" panose="020B0604020202020204" pitchFamily="34" charset="0"/>
              <a:buChar char="•"/>
            </a:pPr>
            <a:r>
              <a:rPr lang="en-GB" sz="1700" b="0" i="0" dirty="0">
                <a:effectLst/>
              </a:rPr>
              <a:t>Strategic estate management</a:t>
            </a:r>
            <a:r>
              <a:rPr lang="en-GB" sz="1700" dirty="0"/>
              <a:t> and s</a:t>
            </a:r>
            <a:r>
              <a:rPr lang="en-GB" sz="1700" b="0" i="0" dirty="0">
                <a:effectLst/>
              </a:rPr>
              <a:t>trategic financial planning </a:t>
            </a:r>
          </a:p>
          <a:p>
            <a:pPr lvl="1"/>
            <a:endParaRPr lang="en-GB" sz="1400" b="0" i="0" dirty="0">
              <a:effectLst/>
            </a:endParaRPr>
          </a:p>
          <a:p>
            <a:r>
              <a:rPr lang="en-GB" sz="1700" b="1" dirty="0"/>
              <a:t>You can access the latest round of webinar recordings at: </a:t>
            </a:r>
            <a:r>
              <a:rPr lang="en-GB" sz="1700" b="1" dirty="0">
                <a:hlinkClick r:id="rId3">
                  <a:extLst>
                    <a:ext uri="{A12FA001-AC4F-418D-AE19-62706E023703}">
                      <ahyp:hlinkClr xmlns:ahyp="http://schemas.microsoft.com/office/drawing/2018/hyperlinkcolor" val="tx"/>
                    </a:ext>
                  </a:extLst>
                </a:hlinkClick>
              </a:rPr>
              <a:t>https://www.schoolresourcemanagement.co.uk/</a:t>
            </a:r>
            <a:r>
              <a:rPr lang="en-GB" sz="1700" b="1" dirty="0"/>
              <a:t> </a:t>
            </a:r>
          </a:p>
        </p:txBody>
      </p:sp>
      <p:sp>
        <p:nvSpPr>
          <p:cNvPr id="12" name="Rectangle 11">
            <a:extLst>
              <a:ext uri="{FF2B5EF4-FFF2-40B4-BE49-F238E27FC236}">
                <a16:creationId xmlns:a16="http://schemas.microsoft.com/office/drawing/2014/main" id="{AE34229B-A477-890A-B106-2BBD1012A328}"/>
              </a:ext>
            </a:extLst>
          </p:cNvPr>
          <p:cNvSpPr/>
          <p:nvPr/>
        </p:nvSpPr>
        <p:spPr>
          <a:xfrm>
            <a:off x="9603016" y="2659559"/>
            <a:ext cx="2075544" cy="1825356"/>
          </a:xfrm>
          <a:prstGeom prst="rect">
            <a:avLst/>
          </a:prstGeom>
          <a:solidFill>
            <a:srgbClr val="7EB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43E4B00-10F4-6061-6B8D-9F3F17281895}"/>
              </a:ext>
            </a:extLst>
          </p:cNvPr>
          <p:cNvSpPr>
            <a:spLocks noGrp="1"/>
          </p:cNvSpPr>
          <p:nvPr>
            <p:ph type="body" sz="quarter" idx="10"/>
          </p:nvPr>
        </p:nvSpPr>
        <p:spPr>
          <a:xfrm>
            <a:off x="430221" y="228267"/>
            <a:ext cx="11887632" cy="496887"/>
          </a:xfrm>
        </p:spPr>
        <p:txBody>
          <a:bodyPr/>
          <a:lstStyle/>
          <a:p>
            <a:r>
              <a:rPr lang="en-GB" sz="3200"/>
              <a:t>SRM Training Webinars</a:t>
            </a:r>
          </a:p>
        </p:txBody>
      </p:sp>
      <p:sp>
        <p:nvSpPr>
          <p:cNvPr id="4" name="Rectangle 3">
            <a:extLst>
              <a:ext uri="{FF2B5EF4-FFF2-40B4-BE49-F238E27FC236}">
                <a16:creationId xmlns:a16="http://schemas.microsoft.com/office/drawing/2014/main" id="{B8D81652-82CB-29BF-1EB0-0FEC2918A67F}"/>
              </a:ext>
            </a:extLst>
          </p:cNvPr>
          <p:cNvSpPr/>
          <p:nvPr/>
        </p:nvSpPr>
        <p:spPr>
          <a:xfrm>
            <a:off x="7140274" y="2659559"/>
            <a:ext cx="2075544" cy="1825356"/>
          </a:xfrm>
          <a:prstGeom prst="rect">
            <a:avLst/>
          </a:prstGeom>
          <a:solidFill>
            <a:srgbClr val="7EB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F7C2006-F1DA-0FD2-47D1-BEC00AE1F79D}"/>
              </a:ext>
            </a:extLst>
          </p:cNvPr>
          <p:cNvSpPr txBox="1"/>
          <p:nvPr/>
        </p:nvSpPr>
        <p:spPr>
          <a:xfrm>
            <a:off x="7566992" y="2659558"/>
            <a:ext cx="1458684" cy="769441"/>
          </a:xfrm>
          <a:prstGeom prst="rect">
            <a:avLst/>
          </a:prstGeom>
          <a:noFill/>
        </p:spPr>
        <p:txBody>
          <a:bodyPr wrap="square" rtlCol="0">
            <a:spAutoFit/>
          </a:bodyPr>
          <a:lstStyle/>
          <a:p>
            <a:r>
              <a:rPr lang="en-GB" sz="4400" b="1">
                <a:latin typeface="Arial" panose="020B0604020202020204" pitchFamily="34" charset="0"/>
                <a:cs typeface="Arial" panose="020B0604020202020204" pitchFamily="34" charset="0"/>
              </a:rPr>
              <a:t>99%</a:t>
            </a:r>
          </a:p>
        </p:txBody>
      </p:sp>
      <p:sp>
        <p:nvSpPr>
          <p:cNvPr id="8" name="TextBox 7">
            <a:extLst>
              <a:ext uri="{FF2B5EF4-FFF2-40B4-BE49-F238E27FC236}">
                <a16:creationId xmlns:a16="http://schemas.microsoft.com/office/drawing/2014/main" id="{559A515D-068C-8956-B4D8-AF39BCFD5A73}"/>
              </a:ext>
            </a:extLst>
          </p:cNvPr>
          <p:cNvSpPr txBox="1"/>
          <p:nvPr/>
        </p:nvSpPr>
        <p:spPr>
          <a:xfrm>
            <a:off x="7279973" y="3355201"/>
            <a:ext cx="1796145" cy="1077218"/>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of respondents would recommend the session to others</a:t>
            </a:r>
            <a:r>
              <a:rPr lang="en-GB" sz="1600">
                <a:solidFill>
                  <a:schemeClr val="bg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CE829F3E-B230-B1FD-844E-3741F94C91D6}"/>
              </a:ext>
            </a:extLst>
          </p:cNvPr>
          <p:cNvSpPr txBox="1"/>
          <p:nvPr/>
        </p:nvSpPr>
        <p:spPr>
          <a:xfrm>
            <a:off x="10100001" y="2659559"/>
            <a:ext cx="1458684" cy="769441"/>
          </a:xfrm>
          <a:prstGeom prst="rect">
            <a:avLst/>
          </a:prstGeom>
          <a:noFill/>
        </p:spPr>
        <p:txBody>
          <a:bodyPr wrap="square" rtlCol="0">
            <a:spAutoFit/>
          </a:bodyPr>
          <a:lstStyle/>
          <a:p>
            <a:r>
              <a:rPr lang="en-GB" sz="4400" b="1" dirty="0">
                <a:latin typeface="Arial" panose="020B0604020202020204" pitchFamily="34" charset="0"/>
                <a:cs typeface="Arial" panose="020B0604020202020204" pitchFamily="34" charset="0"/>
              </a:rPr>
              <a:t>94%</a:t>
            </a:r>
          </a:p>
        </p:txBody>
      </p:sp>
      <p:sp>
        <p:nvSpPr>
          <p:cNvPr id="11" name="TextBox 10">
            <a:extLst>
              <a:ext uri="{FF2B5EF4-FFF2-40B4-BE49-F238E27FC236}">
                <a16:creationId xmlns:a16="http://schemas.microsoft.com/office/drawing/2014/main" id="{F3D42071-18CA-AF4E-783A-B7135DA011FF}"/>
              </a:ext>
            </a:extLst>
          </p:cNvPr>
          <p:cNvSpPr txBox="1"/>
          <p:nvPr/>
        </p:nvSpPr>
        <p:spPr>
          <a:xfrm>
            <a:off x="9441544" y="3326051"/>
            <a:ext cx="2398488" cy="1077218"/>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of respondents said their knowledge had increased because of the training</a:t>
            </a:r>
          </a:p>
        </p:txBody>
      </p:sp>
    </p:spTree>
    <p:extLst>
      <p:ext uri="{BB962C8B-B14F-4D97-AF65-F5344CB8AC3E}">
        <p14:creationId xmlns:p14="http://schemas.microsoft.com/office/powerpoint/2010/main" val="354674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3E4B00-10F4-6061-6B8D-9F3F17281895}"/>
              </a:ext>
            </a:extLst>
          </p:cNvPr>
          <p:cNvSpPr>
            <a:spLocks noGrp="1"/>
          </p:cNvSpPr>
          <p:nvPr>
            <p:ph type="body" sz="quarter" idx="10"/>
          </p:nvPr>
        </p:nvSpPr>
        <p:spPr>
          <a:xfrm>
            <a:off x="748786" y="1607489"/>
            <a:ext cx="11928034" cy="496887"/>
          </a:xfrm>
        </p:spPr>
        <p:txBody>
          <a:bodyPr/>
          <a:lstStyle/>
          <a:p>
            <a:r>
              <a:rPr lang="en-GB" sz="2800"/>
              <a:t>The School Resource Management Adviser (SRMA) programme</a:t>
            </a:r>
          </a:p>
        </p:txBody>
      </p:sp>
      <p:sp>
        <p:nvSpPr>
          <p:cNvPr id="2" name="TextBox 1">
            <a:extLst>
              <a:ext uri="{FF2B5EF4-FFF2-40B4-BE49-F238E27FC236}">
                <a16:creationId xmlns:a16="http://schemas.microsoft.com/office/drawing/2014/main" id="{A00B3904-4BB2-FB1F-5EA7-FFD541869346}"/>
              </a:ext>
            </a:extLst>
          </p:cNvPr>
          <p:cNvSpPr txBox="1"/>
          <p:nvPr/>
        </p:nvSpPr>
        <p:spPr>
          <a:xfrm>
            <a:off x="430220" y="1040640"/>
            <a:ext cx="7008805" cy="4247317"/>
          </a:xfrm>
          <a:prstGeom prst="rect">
            <a:avLst/>
          </a:prstGeom>
          <a:noFill/>
        </p:spPr>
        <p:txBody>
          <a:bodyPr wrap="square" rtlCol="0">
            <a:spAutoFit/>
          </a:bodyPr>
          <a:lstStyle/>
          <a:p>
            <a:pPr marL="285750" indent="-285750">
              <a:buFont typeface="Arial" panose="020B0604020202020204" pitchFamily="34" charset="0"/>
              <a:buChar char="•"/>
            </a:pPr>
            <a:r>
              <a:rPr lang="en-GB" i="0">
                <a:solidFill>
                  <a:srgbClr val="0B0C0C"/>
                </a:solidFill>
                <a:effectLst/>
                <a:latin typeface="Arial" panose="020B0604020202020204" pitchFamily="34" charset="0"/>
                <a:cs typeface="Arial" panose="020B0604020202020204" pitchFamily="34" charset="0"/>
              </a:rPr>
              <a:t>The SRMA programme provides free, independent and bespoke advice and peer-to-peer support from experts in this field. </a:t>
            </a:r>
            <a:br>
              <a:rPr lang="en-GB" i="0">
                <a:solidFill>
                  <a:srgbClr val="0B0C0C"/>
                </a:solidFill>
                <a:effectLst/>
                <a:latin typeface="Arial" panose="020B0604020202020204" pitchFamily="34" charset="0"/>
                <a:cs typeface="Arial" panose="020B0604020202020204" pitchFamily="34" charset="0"/>
              </a:rPr>
            </a:br>
            <a:endParaRPr lang="en-GB">
              <a:solidFill>
                <a:srgbClr val="0B0C0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i="0">
                <a:solidFill>
                  <a:srgbClr val="0B0C0C"/>
                </a:solidFill>
                <a:effectLst/>
                <a:latin typeface="Arial" panose="020B0604020202020204" pitchFamily="34" charset="0"/>
                <a:cs typeface="Arial" panose="020B0604020202020204" pitchFamily="34" charset="0"/>
              </a:rPr>
              <a:t>The SRMA’s skills and experience will be matched to your specific context and SRMAs work across all types of educational settings.</a:t>
            </a:r>
            <a:br>
              <a:rPr lang="en-GB" i="0">
                <a:solidFill>
                  <a:srgbClr val="0B0C0C"/>
                </a:solidFill>
                <a:effectLst/>
                <a:latin typeface="Arial" panose="020B0604020202020204" pitchFamily="34" charset="0"/>
                <a:cs typeface="Arial" panose="020B0604020202020204" pitchFamily="34" charset="0"/>
              </a:rPr>
            </a:br>
            <a:endParaRPr lang="en-GB">
              <a:solidFill>
                <a:srgbClr val="0B0C0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i="0">
                <a:solidFill>
                  <a:srgbClr val="0B0C0C"/>
                </a:solidFill>
                <a:effectLst/>
                <a:latin typeface="Arial" panose="020B0604020202020204" pitchFamily="34" charset="0"/>
                <a:cs typeface="Arial" panose="020B0604020202020204" pitchFamily="34" charset="0"/>
              </a:rPr>
              <a:t>The SRMA programme can be tailored your needs; you can </a:t>
            </a:r>
            <a:r>
              <a:rPr lang="en-GB" b="0" i="0">
                <a:solidFill>
                  <a:srgbClr val="000000"/>
                </a:solidFill>
                <a:effectLst/>
                <a:latin typeface="Arial" panose="020B0604020202020204" pitchFamily="34" charset="0"/>
                <a:cs typeface="Arial" panose="020B0604020202020204" pitchFamily="34" charset="0"/>
              </a:rPr>
              <a:t>choose from either a comprehensive review or more focused support.</a:t>
            </a:r>
            <a:br>
              <a:rPr lang="en-GB" b="0" i="0">
                <a:solidFill>
                  <a:srgbClr val="000000"/>
                </a:solidFill>
                <a:effectLst/>
                <a:latin typeface="Arial" panose="020B0604020202020204" pitchFamily="34" charset="0"/>
                <a:cs typeface="Arial" panose="020B0604020202020204" pitchFamily="34" charset="0"/>
              </a:rPr>
            </a:br>
            <a:endParaRPr lang="en-GB" b="0"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solidFill>
                  <a:srgbClr val="000000"/>
                </a:solidFill>
                <a:latin typeface="Arial" panose="020B0604020202020204" pitchFamily="34" charset="0"/>
                <a:cs typeface="Arial" panose="020B0604020202020204" pitchFamily="34" charset="0"/>
              </a:rPr>
              <a:t>Feedback on the programme has been positive with </a:t>
            </a:r>
            <a:r>
              <a:rPr lang="en-GB" b="1">
                <a:solidFill>
                  <a:srgbClr val="000000"/>
                </a:solidFill>
                <a:latin typeface="Arial" panose="020B0604020202020204" pitchFamily="34" charset="0"/>
                <a:cs typeface="Arial" panose="020B0604020202020204" pitchFamily="34" charset="0"/>
              </a:rPr>
              <a:t>92%</a:t>
            </a:r>
            <a:r>
              <a:rPr lang="en-GB">
                <a:solidFill>
                  <a:srgbClr val="000000"/>
                </a:solidFill>
                <a:latin typeface="Arial" panose="020B0604020202020204" pitchFamily="34" charset="0"/>
                <a:cs typeface="Arial" panose="020B0604020202020204" pitchFamily="34" charset="0"/>
              </a:rPr>
              <a:t> of respondents reporting their experience of an SRMA visit as good or very good and </a:t>
            </a:r>
            <a:r>
              <a:rPr lang="en-GB" b="1">
                <a:solidFill>
                  <a:srgbClr val="000000"/>
                </a:solidFill>
                <a:latin typeface="Arial" panose="020B0604020202020204" pitchFamily="34" charset="0"/>
                <a:cs typeface="Arial" panose="020B0604020202020204" pitchFamily="34" charset="0"/>
              </a:rPr>
              <a:t>89%</a:t>
            </a:r>
            <a:r>
              <a:rPr lang="en-GB">
                <a:solidFill>
                  <a:srgbClr val="000000"/>
                </a:solidFill>
                <a:latin typeface="Arial" panose="020B0604020202020204" pitchFamily="34" charset="0"/>
                <a:cs typeface="Arial" panose="020B0604020202020204" pitchFamily="34" charset="0"/>
              </a:rPr>
              <a:t> advising that they found the recommendations useful. *</a:t>
            </a:r>
            <a:endParaRPr lang="en-GB">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0EE54C-E685-CA5C-E2E5-9AC25881145D}"/>
              </a:ext>
            </a:extLst>
          </p:cNvPr>
          <p:cNvSpPr txBox="1"/>
          <p:nvPr/>
        </p:nvSpPr>
        <p:spPr>
          <a:xfrm>
            <a:off x="8648022" y="5128429"/>
            <a:ext cx="3139126" cy="338554"/>
          </a:xfrm>
          <a:prstGeom prst="rect">
            <a:avLst/>
          </a:prstGeom>
          <a:noFill/>
        </p:spPr>
        <p:txBody>
          <a:bodyPr wrap="square">
            <a:spAutoFit/>
          </a:bodyPr>
          <a:lstStyle/>
          <a:p>
            <a:pPr algn="r"/>
            <a:r>
              <a:rPr lang="en-GB" sz="1600" i="1"/>
              <a:t>*Figures from our 2022-23 survey</a:t>
            </a:r>
            <a:endParaRPr lang="en-GB" sz="1600" b="1" i="1"/>
          </a:p>
        </p:txBody>
      </p:sp>
      <p:sp>
        <p:nvSpPr>
          <p:cNvPr id="5" name="Text Placeholder 2">
            <a:extLst>
              <a:ext uri="{FF2B5EF4-FFF2-40B4-BE49-F238E27FC236}">
                <a16:creationId xmlns:a16="http://schemas.microsoft.com/office/drawing/2014/main" id="{2133C3D7-CDC6-A40E-4A04-D427B40AAB71}"/>
              </a:ext>
            </a:extLst>
          </p:cNvPr>
          <p:cNvSpPr txBox="1">
            <a:spLocks/>
          </p:cNvSpPr>
          <p:nvPr/>
        </p:nvSpPr>
        <p:spPr>
          <a:xfrm>
            <a:off x="430221" y="228267"/>
            <a:ext cx="11887632" cy="496887"/>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400" b="1" kern="1200">
                <a:solidFill>
                  <a:schemeClr val="bg1"/>
                </a:solidFill>
                <a:latin typeface="Arial (heading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t>The School Resource Management Advisers (SRMA) programme</a:t>
            </a:r>
          </a:p>
        </p:txBody>
      </p:sp>
      <p:pic>
        <p:nvPicPr>
          <p:cNvPr id="6" name="Picture 5">
            <a:extLst>
              <a:ext uri="{FF2B5EF4-FFF2-40B4-BE49-F238E27FC236}">
                <a16:creationId xmlns:a16="http://schemas.microsoft.com/office/drawing/2014/main" id="{EF07AAEE-D0EA-6530-3ABB-7FC78542E2AA}"/>
              </a:ext>
            </a:extLst>
          </p:cNvPr>
          <p:cNvPicPr>
            <a:picLocks noChangeAspect="1"/>
          </p:cNvPicPr>
          <p:nvPr/>
        </p:nvPicPr>
        <p:blipFill>
          <a:blip r:embed="rId2"/>
          <a:stretch>
            <a:fillRect/>
          </a:stretch>
        </p:blipFill>
        <p:spPr>
          <a:xfrm>
            <a:off x="7557725" y="1099814"/>
            <a:ext cx="4072244" cy="3653811"/>
          </a:xfrm>
          <a:prstGeom prst="rect">
            <a:avLst/>
          </a:prstGeom>
        </p:spPr>
      </p:pic>
    </p:spTree>
    <p:extLst>
      <p:ext uri="{BB962C8B-B14F-4D97-AF65-F5344CB8AC3E}">
        <p14:creationId xmlns:p14="http://schemas.microsoft.com/office/powerpoint/2010/main" val="230533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0696-C3EB-FF7A-E017-1AA8B8C889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2918F1-EB56-AA62-7DC7-F1FC250201A1}"/>
              </a:ext>
            </a:extLst>
          </p:cNvPr>
          <p:cNvSpPr>
            <a:spLocks noGrp="1"/>
          </p:cNvSpPr>
          <p:nvPr>
            <p:ph type="body" sz="quarter" idx="10"/>
          </p:nvPr>
        </p:nvSpPr>
        <p:spPr/>
        <p:txBody>
          <a:bodyPr/>
          <a:lstStyle/>
          <a:p>
            <a:r>
              <a:rPr lang="en-GB" sz="3600" b="0"/>
              <a:t>Guidance and Advice</a:t>
            </a:r>
            <a:endParaRPr lang="en-GB"/>
          </a:p>
        </p:txBody>
      </p:sp>
      <p:sp>
        <p:nvSpPr>
          <p:cNvPr id="29" name="Rectangle 28">
            <a:extLst>
              <a:ext uri="{FF2B5EF4-FFF2-40B4-BE49-F238E27FC236}">
                <a16:creationId xmlns:a16="http://schemas.microsoft.com/office/drawing/2014/main" id="{E8B4A5AB-4DD8-F57C-A9AD-A859D91F9211}"/>
              </a:ext>
            </a:extLst>
          </p:cNvPr>
          <p:cNvSpPr/>
          <p:nvPr/>
        </p:nvSpPr>
        <p:spPr>
          <a:xfrm>
            <a:off x="758327" y="1391608"/>
            <a:ext cx="4996952" cy="1918902"/>
          </a:xfrm>
          <a:prstGeom prst="rect">
            <a:avLst/>
          </a:prstGeom>
          <a:solidFill>
            <a:srgbClr val="18386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30" name="Graphic 29" descr="Wireless router with solid fill">
            <a:extLst>
              <a:ext uri="{FF2B5EF4-FFF2-40B4-BE49-F238E27FC236}">
                <a16:creationId xmlns:a16="http://schemas.microsoft.com/office/drawing/2014/main" id="{C7C339A6-85F5-40C9-CF44-87817C6E4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6558" y="2756764"/>
            <a:ext cx="485607" cy="485607"/>
          </a:xfrm>
          <a:prstGeom prst="rect">
            <a:avLst/>
          </a:prstGeom>
        </p:spPr>
      </p:pic>
      <p:sp>
        <p:nvSpPr>
          <p:cNvPr id="31" name="Rectangle 30">
            <a:extLst>
              <a:ext uri="{FF2B5EF4-FFF2-40B4-BE49-F238E27FC236}">
                <a16:creationId xmlns:a16="http://schemas.microsoft.com/office/drawing/2014/main" id="{875941C7-A024-4528-5967-0F522ED59530}"/>
              </a:ext>
            </a:extLst>
          </p:cNvPr>
          <p:cNvSpPr/>
          <p:nvPr/>
        </p:nvSpPr>
        <p:spPr>
          <a:xfrm>
            <a:off x="895383" y="1524219"/>
            <a:ext cx="4286774" cy="1662232"/>
          </a:xfrm>
          <a:prstGeom prst="rect">
            <a:avLst/>
          </a:prstGeom>
          <a:solidFill>
            <a:srgbClr val="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32" name="Graphic 31" descr="Shield Tick with solid fill">
            <a:extLst>
              <a:ext uri="{FF2B5EF4-FFF2-40B4-BE49-F238E27FC236}">
                <a16:creationId xmlns:a16="http://schemas.microsoft.com/office/drawing/2014/main" id="{A96D3A17-7632-9876-DDC6-5044BFADE6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7304" y="3913431"/>
            <a:ext cx="487332" cy="487332"/>
          </a:xfrm>
          <a:prstGeom prst="rect">
            <a:avLst/>
          </a:prstGeom>
        </p:spPr>
      </p:pic>
      <p:pic>
        <p:nvPicPr>
          <p:cNvPr id="33" name="Graphic 32" descr="Schoolhouse with solid fill">
            <a:extLst>
              <a:ext uri="{FF2B5EF4-FFF2-40B4-BE49-F238E27FC236}">
                <a16:creationId xmlns:a16="http://schemas.microsoft.com/office/drawing/2014/main" id="{1EC4DFBC-3ABC-CBD5-4184-1F83082748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9333" y="2100940"/>
            <a:ext cx="784695" cy="784695"/>
          </a:xfrm>
          <a:prstGeom prst="rect">
            <a:avLst/>
          </a:prstGeom>
        </p:spPr>
      </p:pic>
      <p:pic>
        <p:nvPicPr>
          <p:cNvPr id="34" name="Graphic 33" descr="Questions with solid fill">
            <a:extLst>
              <a:ext uri="{FF2B5EF4-FFF2-40B4-BE49-F238E27FC236}">
                <a16:creationId xmlns:a16="http://schemas.microsoft.com/office/drawing/2014/main" id="{5627BC58-236C-5AC5-C71C-F2670A66B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09333" y="3662321"/>
            <a:ext cx="705725" cy="705725"/>
          </a:xfrm>
          <a:prstGeom prst="rect">
            <a:avLst/>
          </a:prstGeom>
        </p:spPr>
      </p:pic>
      <p:sp>
        <p:nvSpPr>
          <p:cNvPr id="35" name="TextBox 34">
            <a:extLst>
              <a:ext uri="{FF2B5EF4-FFF2-40B4-BE49-F238E27FC236}">
                <a16:creationId xmlns:a16="http://schemas.microsoft.com/office/drawing/2014/main" id="{E9A655B6-CA44-A679-196C-22CB362CC189}"/>
              </a:ext>
            </a:extLst>
          </p:cNvPr>
          <p:cNvSpPr txBox="1"/>
          <p:nvPr/>
        </p:nvSpPr>
        <p:spPr>
          <a:xfrm>
            <a:off x="758326" y="1012931"/>
            <a:ext cx="2460245" cy="369332"/>
          </a:xfrm>
          <a:prstGeom prst="rect">
            <a:avLst/>
          </a:prstGeom>
          <a:noFill/>
        </p:spPr>
        <p:txBody>
          <a:bodyPr wrap="square" rtlCol="0">
            <a:spAutoFit/>
          </a:bodyPr>
          <a:lstStyle/>
          <a:p>
            <a:r>
              <a:rPr lang="en-GB" b="1">
                <a:solidFill>
                  <a:srgbClr val="183860"/>
                </a:solidFill>
                <a:latin typeface="Arial" panose="020B0604020202020204"/>
              </a:rPr>
              <a:t>Digital</a:t>
            </a:r>
          </a:p>
        </p:txBody>
      </p:sp>
      <p:sp>
        <p:nvSpPr>
          <p:cNvPr id="36" name="Rectangle 35">
            <a:extLst>
              <a:ext uri="{FF2B5EF4-FFF2-40B4-BE49-F238E27FC236}">
                <a16:creationId xmlns:a16="http://schemas.microsoft.com/office/drawing/2014/main" id="{D6D7EDE2-45A5-A953-D724-5A425224F660}"/>
              </a:ext>
            </a:extLst>
          </p:cNvPr>
          <p:cNvSpPr/>
          <p:nvPr/>
        </p:nvSpPr>
        <p:spPr>
          <a:xfrm>
            <a:off x="748088" y="3383632"/>
            <a:ext cx="5007191" cy="1918902"/>
          </a:xfrm>
          <a:prstGeom prst="rect">
            <a:avLst/>
          </a:prstGeom>
          <a:solidFill>
            <a:srgbClr val="183860">
              <a:lumMod val="20000"/>
              <a:lumOff val="8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74EE5090-585C-46F4-FA50-B8C54127CDFE}"/>
              </a:ext>
            </a:extLst>
          </p:cNvPr>
          <p:cNvSpPr/>
          <p:nvPr/>
        </p:nvSpPr>
        <p:spPr>
          <a:xfrm>
            <a:off x="895382" y="3511967"/>
            <a:ext cx="4286774" cy="1662232"/>
          </a:xfrm>
          <a:prstGeom prst="rect">
            <a:avLst/>
          </a:prstGeom>
          <a:solidFill>
            <a:srgbClr val="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8" name="Isosceles Triangle 37">
            <a:extLst>
              <a:ext uri="{FF2B5EF4-FFF2-40B4-BE49-F238E27FC236}">
                <a16:creationId xmlns:a16="http://schemas.microsoft.com/office/drawing/2014/main" id="{D8513059-91EE-0044-E921-F7D7A0D95FB6}"/>
              </a:ext>
            </a:extLst>
          </p:cNvPr>
          <p:cNvSpPr/>
          <p:nvPr/>
        </p:nvSpPr>
        <p:spPr>
          <a:xfrm rot="10800000">
            <a:off x="2821942" y="3240233"/>
            <a:ext cx="722286" cy="264614"/>
          </a:xfrm>
          <a:prstGeom prst="triangle">
            <a:avLst/>
          </a:prstGeom>
          <a:solidFill>
            <a:srgbClr val="18386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39" name="Graphic 38" descr="Shield Tick with solid fill">
            <a:extLst>
              <a:ext uri="{FF2B5EF4-FFF2-40B4-BE49-F238E27FC236}">
                <a16:creationId xmlns:a16="http://schemas.microsoft.com/office/drawing/2014/main" id="{EDFEEBBA-88F3-0EBA-1C57-ACE4A77863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4073" y="4683183"/>
            <a:ext cx="487332" cy="487332"/>
          </a:xfrm>
          <a:prstGeom prst="rect">
            <a:avLst/>
          </a:prstGeom>
        </p:spPr>
      </p:pic>
      <p:sp>
        <p:nvSpPr>
          <p:cNvPr id="40" name="Rectangle 39">
            <a:extLst>
              <a:ext uri="{FF2B5EF4-FFF2-40B4-BE49-F238E27FC236}">
                <a16:creationId xmlns:a16="http://schemas.microsoft.com/office/drawing/2014/main" id="{705347F0-A4AC-62AD-C826-3C3B836A54F9}"/>
              </a:ext>
            </a:extLst>
          </p:cNvPr>
          <p:cNvSpPr/>
          <p:nvPr/>
        </p:nvSpPr>
        <p:spPr>
          <a:xfrm>
            <a:off x="6171825" y="1386501"/>
            <a:ext cx="5166525" cy="1918902"/>
          </a:xfrm>
          <a:prstGeom prst="rect">
            <a:avLst/>
          </a:prstGeom>
          <a:solidFill>
            <a:srgbClr val="A3D55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7A6C61C0-43F6-C16E-6F79-B079BD47EC1D}"/>
              </a:ext>
            </a:extLst>
          </p:cNvPr>
          <p:cNvSpPr/>
          <p:nvPr/>
        </p:nvSpPr>
        <p:spPr>
          <a:xfrm>
            <a:off x="6308881" y="1519112"/>
            <a:ext cx="4386745" cy="1662232"/>
          </a:xfrm>
          <a:prstGeom prst="rect">
            <a:avLst/>
          </a:prstGeom>
          <a:solidFill>
            <a:srgbClr val="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A1441291-9BE3-39F8-6890-205B3CF669AD}"/>
              </a:ext>
            </a:extLst>
          </p:cNvPr>
          <p:cNvSpPr/>
          <p:nvPr/>
        </p:nvSpPr>
        <p:spPr>
          <a:xfrm>
            <a:off x="6169308" y="3383632"/>
            <a:ext cx="5156051" cy="1918902"/>
          </a:xfrm>
          <a:prstGeom prst="rect">
            <a:avLst/>
          </a:prstGeom>
          <a:solidFill>
            <a:srgbClr val="A3D55F">
              <a:lumMod val="60000"/>
              <a:lumOff val="4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A2664189-384F-DB0F-9E2E-5B27D1DB962C}"/>
              </a:ext>
            </a:extLst>
          </p:cNvPr>
          <p:cNvSpPr/>
          <p:nvPr/>
        </p:nvSpPr>
        <p:spPr>
          <a:xfrm>
            <a:off x="6316602" y="3496163"/>
            <a:ext cx="4379024" cy="1662232"/>
          </a:xfrm>
          <a:prstGeom prst="rect">
            <a:avLst/>
          </a:prstGeom>
          <a:solidFill>
            <a:srgbClr val="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4" name="Isosceles Triangle 43">
            <a:extLst>
              <a:ext uri="{FF2B5EF4-FFF2-40B4-BE49-F238E27FC236}">
                <a16:creationId xmlns:a16="http://schemas.microsoft.com/office/drawing/2014/main" id="{7A54E7D5-270B-9B6E-A93E-CA402D9A3E89}"/>
              </a:ext>
            </a:extLst>
          </p:cNvPr>
          <p:cNvSpPr/>
          <p:nvPr/>
        </p:nvSpPr>
        <p:spPr>
          <a:xfrm rot="10800000">
            <a:off x="8235441" y="3235126"/>
            <a:ext cx="722286" cy="264614"/>
          </a:xfrm>
          <a:prstGeom prst="triangle">
            <a:avLst/>
          </a:prstGeom>
          <a:solidFill>
            <a:srgbClr val="A3D55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5" name="Graphic 44" descr="Schoolhouse with solid fill">
            <a:extLst>
              <a:ext uri="{FF2B5EF4-FFF2-40B4-BE49-F238E27FC236}">
                <a16:creationId xmlns:a16="http://schemas.microsoft.com/office/drawing/2014/main" id="{17B4D74F-2A95-0BAD-1F19-E835F89738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66744" y="2626903"/>
            <a:ext cx="658615" cy="658615"/>
          </a:xfrm>
          <a:prstGeom prst="rect">
            <a:avLst/>
          </a:prstGeom>
        </p:spPr>
      </p:pic>
      <p:pic>
        <p:nvPicPr>
          <p:cNvPr id="46" name="Graphic 45" descr="Questions with solid fill">
            <a:extLst>
              <a:ext uri="{FF2B5EF4-FFF2-40B4-BE49-F238E27FC236}">
                <a16:creationId xmlns:a16="http://schemas.microsoft.com/office/drawing/2014/main" id="{FC684491-1C79-69A4-FA10-281CC02F21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24894" y="4525920"/>
            <a:ext cx="565505" cy="565505"/>
          </a:xfrm>
          <a:prstGeom prst="rect">
            <a:avLst/>
          </a:prstGeom>
        </p:spPr>
      </p:pic>
      <p:sp>
        <p:nvSpPr>
          <p:cNvPr id="47" name="TextBox 46">
            <a:extLst>
              <a:ext uri="{FF2B5EF4-FFF2-40B4-BE49-F238E27FC236}">
                <a16:creationId xmlns:a16="http://schemas.microsoft.com/office/drawing/2014/main" id="{4D798F73-B3F0-0F26-04CF-E035A86F7217}"/>
              </a:ext>
            </a:extLst>
          </p:cNvPr>
          <p:cNvSpPr txBox="1"/>
          <p:nvPr/>
        </p:nvSpPr>
        <p:spPr>
          <a:xfrm>
            <a:off x="975703" y="1583554"/>
            <a:ext cx="4286774" cy="1815882"/>
          </a:xfrm>
          <a:prstGeom prst="rect">
            <a:avLst/>
          </a:prstGeom>
          <a:noFill/>
        </p:spPr>
        <p:txBody>
          <a:bodyPr wrap="square" rtlCol="0">
            <a:spAutoFit/>
          </a:bodyPr>
          <a:lstStyle/>
          <a:p>
            <a:r>
              <a:rPr lang="en-GB" sz="1600">
                <a:solidFill>
                  <a:srgbClr val="000000"/>
                </a:solidFill>
                <a:latin typeface="Arial" panose="020B0604020202020204"/>
                <a:cs typeface="Arial" panose="020B0604020202020204" pitchFamily="34" charset="0"/>
              </a:rPr>
              <a:t>We have published a number of digital standards </a:t>
            </a:r>
            <a:r>
              <a:rPr lang="en-GB" sz="1600">
                <a:solidFill>
                  <a:srgbClr val="0B0C0C"/>
                </a:solidFill>
                <a:latin typeface="Arial" panose="020B0604020202020204"/>
              </a:rPr>
              <a:t>which provide guidelines to support your school or trust to use the right digital infrastructure and technology </a:t>
            </a:r>
            <a:r>
              <a:rPr lang="en-GB" sz="1600" i="1">
                <a:solidFill>
                  <a:srgbClr val="000000"/>
                </a:solidFill>
                <a:latin typeface="Arial" panose="020B0604020202020204"/>
                <a:cs typeface="Arial" panose="020B0604020202020204" pitchFamily="34" charset="0"/>
                <a:hlinkClick r:id="rId10"/>
              </a:rPr>
              <a:t>Meeting digital and technology standards in schools and colleges </a:t>
            </a:r>
            <a:r>
              <a:rPr lang="en-GB" sz="1600">
                <a:solidFill>
                  <a:srgbClr val="000000"/>
                </a:solidFill>
                <a:latin typeface="Arial" panose="020B0604020202020204"/>
                <a:cs typeface="Arial" panose="020B0604020202020204" pitchFamily="34" charset="0"/>
              </a:rPr>
              <a:t>service on gov.uk.</a:t>
            </a:r>
          </a:p>
          <a:p>
            <a:endParaRPr lang="en-GB" sz="1600">
              <a:solidFill>
                <a:srgbClr val="000000"/>
              </a:solidFill>
              <a:latin typeface="Arial" panose="020B0604020202020204"/>
            </a:endParaRPr>
          </a:p>
        </p:txBody>
      </p:sp>
      <p:sp>
        <p:nvSpPr>
          <p:cNvPr id="48" name="TextBox 47">
            <a:extLst>
              <a:ext uri="{FF2B5EF4-FFF2-40B4-BE49-F238E27FC236}">
                <a16:creationId xmlns:a16="http://schemas.microsoft.com/office/drawing/2014/main" id="{94F4C434-3E6F-EDCE-0A6A-0D1E0D9C0B58}"/>
              </a:ext>
            </a:extLst>
          </p:cNvPr>
          <p:cNvSpPr txBox="1"/>
          <p:nvPr/>
        </p:nvSpPr>
        <p:spPr>
          <a:xfrm>
            <a:off x="984850" y="3742918"/>
            <a:ext cx="4197307" cy="1107996"/>
          </a:xfrm>
          <a:prstGeom prst="rect">
            <a:avLst/>
          </a:prstGeom>
          <a:noFill/>
        </p:spPr>
        <p:txBody>
          <a:bodyPr wrap="square" rtlCol="0">
            <a:spAutoFit/>
          </a:bodyPr>
          <a:lstStyle/>
          <a:p>
            <a:r>
              <a:rPr lang="en-GB" sz="1600">
                <a:solidFill>
                  <a:srgbClr val="000000"/>
                </a:solidFill>
                <a:latin typeface="Arial" panose="020B0604020202020204"/>
                <a:cs typeface="Arial" panose="020B0604020202020204" pitchFamily="34" charset="0"/>
              </a:rPr>
              <a:t>The most recent standards are on </a:t>
            </a:r>
            <a:r>
              <a:rPr lang="en-GB" sz="1600">
                <a:solidFill>
                  <a:srgbClr val="000000"/>
                </a:solidFill>
                <a:latin typeface="Arial" panose="020B0604020202020204"/>
                <a:cs typeface="Arial" panose="020B0604020202020204" pitchFamily="34" charset="0"/>
                <a:hlinkClick r:id="rId11"/>
              </a:rPr>
              <a:t>cyber security </a:t>
            </a:r>
            <a:r>
              <a:rPr lang="en-GB" sz="1600">
                <a:solidFill>
                  <a:srgbClr val="000000"/>
                </a:solidFill>
                <a:latin typeface="Arial" panose="020B0604020202020204"/>
                <a:cs typeface="Arial" panose="020B0604020202020204" pitchFamily="34" charset="0"/>
              </a:rPr>
              <a:t>– this will help tackle live harms in schools and colleges. </a:t>
            </a:r>
          </a:p>
          <a:p>
            <a:endParaRPr lang="en-GB" sz="1600">
              <a:solidFill>
                <a:srgbClr val="000000"/>
              </a:solidFill>
              <a:latin typeface="Arial" panose="020B0604020202020204"/>
            </a:endParaRPr>
          </a:p>
        </p:txBody>
      </p:sp>
      <p:sp>
        <p:nvSpPr>
          <p:cNvPr id="49" name="TextBox 48">
            <a:extLst>
              <a:ext uri="{FF2B5EF4-FFF2-40B4-BE49-F238E27FC236}">
                <a16:creationId xmlns:a16="http://schemas.microsoft.com/office/drawing/2014/main" id="{3D6B44BF-58B8-9159-1AD0-ADE0D0D557E5}"/>
              </a:ext>
            </a:extLst>
          </p:cNvPr>
          <p:cNvSpPr txBox="1"/>
          <p:nvPr/>
        </p:nvSpPr>
        <p:spPr>
          <a:xfrm>
            <a:off x="6398972" y="1582729"/>
            <a:ext cx="4386745" cy="1846659"/>
          </a:xfrm>
          <a:prstGeom prst="rect">
            <a:avLst/>
          </a:prstGeom>
          <a:noFill/>
        </p:spPr>
        <p:txBody>
          <a:bodyPr wrap="square" rtlCol="0">
            <a:spAutoFit/>
          </a:bodyPr>
          <a:lstStyle/>
          <a:p>
            <a:r>
              <a:rPr lang="en-GB" sz="1600">
                <a:solidFill>
                  <a:srgbClr val="000000"/>
                </a:solidFill>
                <a:latin typeface="Arial" panose="020B0604020202020204"/>
              </a:rPr>
              <a:t>We have issued guidance, including </a:t>
            </a:r>
            <a:r>
              <a:rPr lang="en-GB" sz="1600">
                <a:solidFill>
                  <a:srgbClr val="000000"/>
                </a:solidFill>
                <a:latin typeface="Arial" panose="020B0604020202020204"/>
                <a:hlinkClick r:id="rId12"/>
              </a:rPr>
              <a:t>good estate management for schools (GEMs)</a:t>
            </a:r>
            <a:r>
              <a:rPr lang="en-GB" sz="1600">
                <a:solidFill>
                  <a:srgbClr val="000000"/>
                </a:solidFill>
                <a:latin typeface="Arial" panose="020B0604020202020204"/>
              </a:rPr>
              <a:t> and </a:t>
            </a:r>
            <a:r>
              <a:rPr lang="en-GB" sz="1600">
                <a:solidFill>
                  <a:srgbClr val="000000"/>
                </a:solidFill>
                <a:latin typeface="Arial" panose="020B0604020202020204"/>
                <a:hlinkClick r:id="rId13"/>
              </a:rPr>
              <a:t>managing asbestos in schools (MAGS)</a:t>
            </a:r>
            <a:r>
              <a:rPr lang="en-GB" sz="1600">
                <a:solidFill>
                  <a:srgbClr val="000000"/>
                </a:solidFill>
                <a:latin typeface="Arial" panose="020B0604020202020204"/>
              </a:rPr>
              <a:t>. Our </a:t>
            </a:r>
            <a:r>
              <a:rPr lang="en-GB" sz="1600">
                <a:solidFill>
                  <a:srgbClr val="183860"/>
                </a:solidFill>
                <a:latin typeface="Arial" panose="020B0604020202020204"/>
                <a:hlinkClick r:id="rId14">
                  <a:extLst>
                    <a:ext uri="{A12FA001-AC4F-418D-AE19-62706E023703}">
                      <ahyp:hlinkClr xmlns:ahyp="http://schemas.microsoft.com/office/drawing/2018/hyperlinkcolor" val="tx"/>
                    </a:ext>
                  </a:extLst>
                </a:hlinkClick>
              </a:rPr>
              <a:t>Estate management competency framework</a:t>
            </a:r>
            <a:r>
              <a:rPr lang="en-GB" sz="1600">
                <a:solidFill>
                  <a:srgbClr val="183860"/>
                </a:solidFill>
                <a:latin typeface="Arial" panose="020B0604020202020204"/>
              </a:rPr>
              <a:t> </a:t>
            </a:r>
            <a:r>
              <a:rPr lang="en-GB" sz="1600">
                <a:solidFill>
                  <a:srgbClr val="000000"/>
                </a:solidFill>
                <a:latin typeface="Arial" panose="020B0604020202020204"/>
              </a:rPr>
              <a:t>sets out the skills and knowledge needed to manage school estates effectively. </a:t>
            </a:r>
          </a:p>
          <a:p>
            <a:endParaRPr lang="en-GB">
              <a:solidFill>
                <a:srgbClr val="000000"/>
              </a:solidFill>
              <a:latin typeface="Arial" panose="020B0604020202020204"/>
            </a:endParaRPr>
          </a:p>
        </p:txBody>
      </p:sp>
      <p:sp>
        <p:nvSpPr>
          <p:cNvPr id="50" name="TextBox 49">
            <a:extLst>
              <a:ext uri="{FF2B5EF4-FFF2-40B4-BE49-F238E27FC236}">
                <a16:creationId xmlns:a16="http://schemas.microsoft.com/office/drawing/2014/main" id="{86B6E35C-5E97-B758-4326-7A1144A2ABEB}"/>
              </a:ext>
            </a:extLst>
          </p:cNvPr>
          <p:cNvSpPr txBox="1"/>
          <p:nvPr/>
        </p:nvSpPr>
        <p:spPr>
          <a:xfrm>
            <a:off x="6316602" y="3585051"/>
            <a:ext cx="4379024" cy="1569660"/>
          </a:xfrm>
          <a:prstGeom prst="rect">
            <a:avLst/>
          </a:prstGeom>
          <a:noFill/>
        </p:spPr>
        <p:txBody>
          <a:bodyPr wrap="square" rtlCol="0">
            <a:spAutoFit/>
          </a:bodyPr>
          <a:lstStyle/>
          <a:p>
            <a:r>
              <a:rPr lang="en-GB" sz="1600" b="1">
                <a:solidFill>
                  <a:srgbClr val="183860"/>
                </a:solidFill>
                <a:latin typeface="Arial" panose="020B0604020202020204"/>
              </a:rPr>
              <a:t>Capital Advisers Programme – </a:t>
            </a:r>
            <a:r>
              <a:rPr lang="en-GB" sz="1600">
                <a:solidFill>
                  <a:srgbClr val="000000"/>
                </a:solidFill>
                <a:latin typeface="Arial" panose="020B0604020202020204"/>
              </a:rPr>
              <a:t>supporting trusts with their estate management by providing bespoke recommendations from experienced technical experts, and building our understanding of capability</a:t>
            </a:r>
          </a:p>
          <a:p>
            <a:endParaRPr lang="en-GB" sz="1600">
              <a:solidFill>
                <a:srgbClr val="000000"/>
              </a:solidFill>
              <a:latin typeface="Arial" panose="020B0604020202020204"/>
            </a:endParaRPr>
          </a:p>
        </p:txBody>
      </p:sp>
      <p:sp>
        <p:nvSpPr>
          <p:cNvPr id="51" name="TextBox 50">
            <a:extLst>
              <a:ext uri="{FF2B5EF4-FFF2-40B4-BE49-F238E27FC236}">
                <a16:creationId xmlns:a16="http://schemas.microsoft.com/office/drawing/2014/main" id="{0A7585E9-0F8C-DC8F-C0E0-B8EA46B0DFA0}"/>
              </a:ext>
            </a:extLst>
          </p:cNvPr>
          <p:cNvSpPr txBox="1"/>
          <p:nvPr/>
        </p:nvSpPr>
        <p:spPr>
          <a:xfrm>
            <a:off x="6169308" y="1004903"/>
            <a:ext cx="2460245" cy="369332"/>
          </a:xfrm>
          <a:prstGeom prst="rect">
            <a:avLst/>
          </a:prstGeom>
          <a:noFill/>
        </p:spPr>
        <p:txBody>
          <a:bodyPr wrap="square" rtlCol="0">
            <a:spAutoFit/>
          </a:bodyPr>
          <a:lstStyle/>
          <a:p>
            <a:r>
              <a:rPr lang="en-GB" b="1">
                <a:solidFill>
                  <a:srgbClr val="183860"/>
                </a:solidFill>
                <a:latin typeface="Arial" panose="020B0604020202020204"/>
              </a:rPr>
              <a:t>Estate Management</a:t>
            </a:r>
          </a:p>
        </p:txBody>
      </p:sp>
    </p:spTree>
    <p:extLst>
      <p:ext uri="{BB962C8B-B14F-4D97-AF65-F5344CB8AC3E}">
        <p14:creationId xmlns:p14="http://schemas.microsoft.com/office/powerpoint/2010/main" val="177700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7F9DE26-9AB1-5C36-D084-89288FDB619A}"/>
              </a:ext>
            </a:extLst>
          </p:cNvPr>
          <p:cNvSpPr>
            <a:spLocks noGrp="1"/>
          </p:cNvSpPr>
          <p:nvPr>
            <p:ph type="body" sz="quarter" idx="10"/>
          </p:nvPr>
        </p:nvSpPr>
        <p:spPr>
          <a:xfrm>
            <a:off x="400402" y="238206"/>
            <a:ext cx="12053135" cy="496887"/>
          </a:xfrm>
        </p:spPr>
        <p:txBody>
          <a:bodyPr/>
          <a:lstStyle/>
          <a:p>
            <a:r>
              <a:rPr lang="en-GB" sz="2600"/>
              <a:t>Getting best value from non-staff spend and support with procurement</a:t>
            </a:r>
          </a:p>
        </p:txBody>
      </p:sp>
      <p:sp>
        <p:nvSpPr>
          <p:cNvPr id="8" name="Rectangle 7">
            <a:extLst>
              <a:ext uri="{FF2B5EF4-FFF2-40B4-BE49-F238E27FC236}">
                <a16:creationId xmlns:a16="http://schemas.microsoft.com/office/drawing/2014/main" id="{B7E7B581-D203-3898-22F4-98CF87B80DCA}"/>
              </a:ext>
            </a:extLst>
          </p:cNvPr>
          <p:cNvSpPr/>
          <p:nvPr/>
        </p:nvSpPr>
        <p:spPr>
          <a:xfrm>
            <a:off x="5296209" y="1726101"/>
            <a:ext cx="3762066" cy="3674574"/>
          </a:xfrm>
          <a:prstGeom prst="rect">
            <a:avLst/>
          </a:prstGeom>
          <a:noFill/>
          <a:ln>
            <a:solidFill>
              <a:srgbClr val="033C5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u="sng">
                <a:solidFill>
                  <a:schemeClr val="tx1"/>
                </a:solidFill>
                <a:latin typeface="Arial" panose="020B0604020202020204" pitchFamily="34" charset="0"/>
                <a:cs typeface="Arial" panose="020B0604020202020204" pitchFamily="34" charset="0"/>
              </a:rPr>
              <a:t>Risk Protection Arrangement</a:t>
            </a:r>
          </a:p>
          <a:p>
            <a:pPr algn="ctr"/>
            <a:endParaRPr lang="en-GB" sz="700" u="sng">
              <a:solidFill>
                <a:schemeClr val="tx1"/>
              </a:solidFill>
              <a:latin typeface="Arial" panose="020B0604020202020204" pitchFamily="34" charset="0"/>
              <a:cs typeface="Arial" panose="020B0604020202020204" pitchFamily="34" charset="0"/>
            </a:endParaRPr>
          </a:p>
          <a:p>
            <a:r>
              <a:rPr lang="en-GB" sz="1200">
                <a:solidFill>
                  <a:schemeClr val="tx1"/>
                </a:solidFill>
                <a:latin typeface="Arial" panose="020B0604020202020204" pitchFamily="34" charset="0"/>
                <a:cs typeface="Arial" panose="020B0604020202020204" pitchFamily="34" charset="0"/>
              </a:rPr>
              <a:t>An alternative to commercial insurance, provided by the DfE, which offers schools and trusts:</a:t>
            </a:r>
            <a:br>
              <a:rPr lang="en-GB" sz="1200">
                <a:solidFill>
                  <a:schemeClr val="tx1"/>
                </a:solidFill>
                <a:latin typeface="Arial" panose="020B0604020202020204" pitchFamily="34" charset="0"/>
                <a:cs typeface="Arial" panose="020B0604020202020204" pitchFamily="34" charset="0"/>
              </a:rPr>
            </a:br>
            <a:endParaRPr lang="en-GB"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a:solidFill>
                  <a:schemeClr val="tx1"/>
                </a:solidFill>
                <a:latin typeface="Arial" panose="020B0604020202020204" pitchFamily="34" charset="0"/>
                <a:cs typeface="Arial" panose="020B0604020202020204" pitchFamily="34" charset="0"/>
              </a:rPr>
              <a:t>financial protection</a:t>
            </a:r>
            <a:r>
              <a:rPr lang="en-GB" sz="1200">
                <a:solidFill>
                  <a:schemeClr val="tx1"/>
                </a:solidFill>
                <a:latin typeface="Arial" panose="020B0604020202020204" pitchFamily="34" charset="0"/>
                <a:cs typeface="Arial" panose="020B0604020202020204" pitchFamily="34" charset="0"/>
              </a:rPr>
              <a:t>: the RPA will cover the cost of any losses that your school suffers, within the scope and up to the limits of your membership</a:t>
            </a:r>
            <a:br>
              <a:rPr lang="en-GB" sz="1200">
                <a:solidFill>
                  <a:schemeClr val="tx1"/>
                </a:solidFill>
                <a:latin typeface="Arial" panose="020B0604020202020204" pitchFamily="34" charset="0"/>
                <a:cs typeface="Arial" panose="020B0604020202020204" pitchFamily="34" charset="0"/>
              </a:rPr>
            </a:br>
            <a:endParaRPr lang="en-GB"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a:solidFill>
                  <a:schemeClr val="tx1"/>
                </a:solidFill>
                <a:latin typeface="Arial" panose="020B0604020202020204" pitchFamily="34" charset="0"/>
                <a:cs typeface="Arial" panose="020B0604020202020204" pitchFamily="34" charset="0"/>
              </a:rPr>
              <a:t>peace of mind</a:t>
            </a:r>
            <a:r>
              <a:rPr lang="en-GB" sz="1200">
                <a:solidFill>
                  <a:schemeClr val="tx1"/>
                </a:solidFill>
                <a:latin typeface="Arial" panose="020B0604020202020204" pitchFamily="34" charset="0"/>
                <a:cs typeface="Arial" panose="020B0604020202020204" pitchFamily="34" charset="0"/>
              </a:rPr>
              <a:t>: knowing that your school is financially protected within the scope and up to the limits of your membership, so you can focus on teaching and learning</a:t>
            </a:r>
            <a:br>
              <a:rPr lang="en-GB" sz="1200">
                <a:solidFill>
                  <a:schemeClr val="tx1"/>
                </a:solidFill>
                <a:latin typeface="Arial" panose="020B0604020202020204" pitchFamily="34" charset="0"/>
                <a:cs typeface="Arial" panose="020B0604020202020204" pitchFamily="34" charset="0"/>
              </a:rPr>
            </a:br>
            <a:endParaRPr lang="en-GB"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a:solidFill>
                  <a:schemeClr val="tx1"/>
                </a:solidFill>
                <a:latin typeface="Arial" panose="020B0604020202020204" pitchFamily="34" charset="0"/>
                <a:cs typeface="Arial" panose="020B0604020202020204" pitchFamily="34" charset="0"/>
              </a:rPr>
              <a:t>access to support: </a:t>
            </a:r>
            <a:r>
              <a:rPr lang="en-GB" sz="1200">
                <a:solidFill>
                  <a:schemeClr val="tx1"/>
                </a:solidFill>
                <a:latin typeface="Arial" panose="020B0604020202020204" pitchFamily="34" charset="0"/>
                <a:cs typeface="Arial" panose="020B0604020202020204" pitchFamily="34" charset="0"/>
              </a:rPr>
              <a:t>the RPA offers a range of support services to its members, including risk management advice and training</a:t>
            </a:r>
            <a:br>
              <a:rPr lang="en-GB" sz="1200">
                <a:solidFill>
                  <a:schemeClr val="tx1"/>
                </a:solidFill>
                <a:latin typeface="Arial" panose="020B0604020202020204" pitchFamily="34" charset="0"/>
                <a:cs typeface="Arial" panose="020B0604020202020204" pitchFamily="34" charset="0"/>
              </a:rPr>
            </a:br>
            <a:endParaRPr lang="en-GB" sz="1200">
              <a:solidFill>
                <a:schemeClr val="tx1"/>
              </a:solidFill>
              <a:latin typeface="Arial" panose="020B0604020202020204" pitchFamily="34" charset="0"/>
              <a:cs typeface="Arial" panose="020B0604020202020204" pitchFamily="34" charset="0"/>
            </a:endParaRPr>
          </a:p>
          <a:p>
            <a:r>
              <a:rPr lang="en-GB" sz="1200">
                <a:solidFill>
                  <a:schemeClr val="tx1"/>
                </a:solidFill>
                <a:latin typeface="Arial" panose="020B0604020202020204" pitchFamily="34" charset="0"/>
                <a:cs typeface="Arial" panose="020B0604020202020204" pitchFamily="34" charset="0"/>
              </a:rPr>
              <a:t>The service now also includes </a:t>
            </a:r>
            <a:r>
              <a:rPr lang="en-GB" sz="1200" b="1">
                <a:solidFill>
                  <a:schemeClr val="tx1"/>
                </a:solidFill>
                <a:latin typeface="Arial" panose="020B0604020202020204" pitchFamily="34" charset="0"/>
                <a:cs typeface="Arial" panose="020B0604020202020204" pitchFamily="34" charset="0"/>
              </a:rPr>
              <a:t>Cyber cover</a:t>
            </a:r>
            <a:r>
              <a:rPr lang="en-GB" sz="1200">
                <a:solidFill>
                  <a:schemeClr val="tx1"/>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F49367AF-F222-D1BB-2376-2F08F9027195}"/>
              </a:ext>
            </a:extLst>
          </p:cNvPr>
          <p:cNvSpPr/>
          <p:nvPr/>
        </p:nvSpPr>
        <p:spPr>
          <a:xfrm>
            <a:off x="641217" y="3585925"/>
            <a:ext cx="4528244" cy="163942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Support schools and trusts to buy goods and services compliantly, and have peace of mind that they are getting good value in terms of cost, quality and time.</a:t>
            </a:r>
            <a:br>
              <a:rPr lang="en-GB" sz="1200">
                <a:solidFill>
                  <a:schemeClr val="tx1"/>
                </a:solidFill>
                <a:latin typeface="Arial" panose="020B0604020202020204" pitchFamily="34" charset="0"/>
                <a:cs typeface="Arial" panose="020B0604020202020204" pitchFamily="34" charset="0"/>
              </a:rPr>
            </a:br>
            <a:endParaRPr lang="en-GB" sz="12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Our experienced procurement team work exclusively with the school sector and offer different levels of service and support depending on your school or trust’s needs and level of confidence.</a:t>
            </a:r>
            <a:endParaRPr lang="en-GB" sz="1400">
              <a:solidFill>
                <a:schemeClr val="tx1"/>
              </a:solidFill>
              <a:latin typeface="Arial" panose="020B0604020202020204" pitchFamily="34" charset="0"/>
              <a:cs typeface="Arial" panose="020B0604020202020204" pitchFamily="34" charset="0"/>
            </a:endParaRPr>
          </a:p>
          <a:p>
            <a:r>
              <a:rPr lang="en-GB" sz="1400">
                <a:solidFill>
                  <a:schemeClr val="tx1"/>
                </a:solidFill>
                <a:latin typeface="Arial" panose="020B0604020202020204" pitchFamily="34" charset="0"/>
                <a:cs typeface="Arial" panose="020B0604020202020204" pitchFamily="34" charset="0"/>
              </a:rPr>
              <a:t> </a:t>
            </a:r>
          </a:p>
          <a:p>
            <a:endParaRPr lang="en-GB" sz="1400">
              <a:solidFill>
                <a:schemeClr val="tx1"/>
              </a:solidFill>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a:p>
            <a:endParaRPr lang="en-GB" sz="140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145D86A-F7EA-78B6-38E8-79EC1C89ED80}"/>
              </a:ext>
            </a:extLst>
          </p:cNvPr>
          <p:cNvPicPr>
            <a:picLocks noChangeAspect="1"/>
          </p:cNvPicPr>
          <p:nvPr/>
        </p:nvPicPr>
        <p:blipFill rotWithShape="1">
          <a:blip r:embed="rId2"/>
          <a:srcRect r="3544"/>
          <a:stretch/>
        </p:blipFill>
        <p:spPr>
          <a:xfrm>
            <a:off x="581455" y="1726101"/>
            <a:ext cx="4647769" cy="1786736"/>
          </a:xfrm>
          <a:prstGeom prst="rect">
            <a:avLst/>
          </a:prstGeom>
          <a:ln w="19050">
            <a:noFill/>
          </a:ln>
        </p:spPr>
      </p:pic>
      <p:sp>
        <p:nvSpPr>
          <p:cNvPr id="15" name="Rectangle 14">
            <a:extLst>
              <a:ext uri="{FF2B5EF4-FFF2-40B4-BE49-F238E27FC236}">
                <a16:creationId xmlns:a16="http://schemas.microsoft.com/office/drawing/2014/main" id="{E6D2F7D1-B3DE-F9BA-1DA0-ED0451F67724}"/>
              </a:ext>
            </a:extLst>
          </p:cNvPr>
          <p:cNvSpPr/>
          <p:nvPr/>
        </p:nvSpPr>
        <p:spPr>
          <a:xfrm>
            <a:off x="581456" y="1726101"/>
            <a:ext cx="4647769" cy="3674574"/>
          </a:xfrm>
          <a:prstGeom prst="rect">
            <a:avLst/>
          </a:prstGeom>
          <a:noFill/>
          <a:ln>
            <a:solidFill>
              <a:srgbClr val="033C5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1400">
              <a:solidFill>
                <a:schemeClr val="tx1"/>
              </a:solidFill>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140AA13D-478D-6D6C-BB35-2D8E838A6922}"/>
              </a:ext>
            </a:extLst>
          </p:cNvPr>
          <p:cNvSpPr txBox="1">
            <a:spLocks/>
          </p:cNvSpPr>
          <p:nvPr/>
        </p:nvSpPr>
        <p:spPr>
          <a:xfrm>
            <a:off x="471950" y="1013382"/>
            <a:ext cx="11224319" cy="619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t>The SRM offer is designed to help schools and trusts get the most out of their resources, this includes getting the best impact from non-staff spend. We have a variety of services and tools to support this, including:</a:t>
            </a:r>
          </a:p>
        </p:txBody>
      </p:sp>
      <p:sp>
        <p:nvSpPr>
          <p:cNvPr id="18" name="Rectangle 17">
            <a:extLst>
              <a:ext uri="{FF2B5EF4-FFF2-40B4-BE49-F238E27FC236}">
                <a16:creationId xmlns:a16="http://schemas.microsoft.com/office/drawing/2014/main" id="{1FB35ED4-130A-E921-2D53-35B75BD8EA3A}"/>
              </a:ext>
            </a:extLst>
          </p:cNvPr>
          <p:cNvSpPr/>
          <p:nvPr/>
        </p:nvSpPr>
        <p:spPr>
          <a:xfrm>
            <a:off x="9125259" y="1726101"/>
            <a:ext cx="2571010" cy="3674574"/>
          </a:xfrm>
          <a:prstGeom prst="rect">
            <a:avLst/>
          </a:prstGeom>
          <a:noFill/>
          <a:ln>
            <a:solidFill>
              <a:srgbClr val="033C5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u="sng">
                <a:solidFill>
                  <a:schemeClr val="tx1"/>
                </a:solidFill>
                <a:latin typeface="Arial" panose="020B0604020202020204" pitchFamily="34" charset="0"/>
                <a:cs typeface="Arial" panose="020B0604020202020204" pitchFamily="34" charset="0"/>
              </a:rPr>
              <a:t>DfE Frameworks</a:t>
            </a:r>
          </a:p>
          <a:p>
            <a:pPr algn="ctr"/>
            <a:endParaRPr lang="en-GB" sz="700" u="sng">
              <a:solidFill>
                <a:schemeClr val="tx1"/>
              </a:solidFill>
              <a:latin typeface="Arial" panose="020B0604020202020204" pitchFamily="34" charset="0"/>
              <a:cs typeface="Arial" panose="020B0604020202020204" pitchFamily="34" charset="0"/>
            </a:endParaRPr>
          </a:p>
          <a:p>
            <a:r>
              <a:rPr lang="en-GB" sz="1200">
                <a:solidFill>
                  <a:schemeClr val="tx1"/>
                </a:solidFill>
                <a:latin typeface="Arial" panose="020B0604020202020204" pitchFamily="34" charset="0"/>
                <a:cs typeface="Arial" panose="020B0604020202020204" pitchFamily="34" charset="0"/>
              </a:rPr>
              <a:t>We offer a number of DfE approved frameworks which can help schools and trusts save </a:t>
            </a:r>
            <a:r>
              <a:rPr lang="en-GB" sz="1200" b="1">
                <a:solidFill>
                  <a:schemeClr val="tx1"/>
                </a:solidFill>
                <a:latin typeface="Arial" panose="020B0604020202020204" pitchFamily="34" charset="0"/>
                <a:cs typeface="Arial" panose="020B0604020202020204" pitchFamily="34" charset="0"/>
              </a:rPr>
              <a:t>time</a:t>
            </a:r>
            <a:r>
              <a:rPr lang="en-GB" sz="1200">
                <a:solidFill>
                  <a:schemeClr val="tx1"/>
                </a:solidFill>
                <a:latin typeface="Arial" panose="020B0604020202020204" pitchFamily="34" charset="0"/>
                <a:cs typeface="Arial" panose="020B0604020202020204" pitchFamily="34" charset="0"/>
              </a:rPr>
              <a:t> and </a:t>
            </a:r>
            <a:r>
              <a:rPr lang="en-GB" sz="1200" b="1">
                <a:solidFill>
                  <a:schemeClr val="tx1"/>
                </a:solidFill>
                <a:latin typeface="Arial" panose="020B0604020202020204" pitchFamily="34" charset="0"/>
                <a:cs typeface="Arial" panose="020B0604020202020204" pitchFamily="34" charset="0"/>
              </a:rPr>
              <a:t>money</a:t>
            </a:r>
            <a:r>
              <a:rPr lang="en-GB" sz="1200">
                <a:solidFill>
                  <a:schemeClr val="tx1"/>
                </a:solidFill>
                <a:latin typeface="Arial" panose="020B0604020202020204" pitchFamily="34" charset="0"/>
                <a:cs typeface="Arial" panose="020B0604020202020204" pitchFamily="34" charset="0"/>
              </a:rPr>
              <a:t> on regular purchases. </a:t>
            </a:r>
          </a:p>
          <a:p>
            <a:endParaRPr lang="en-GB" sz="1200">
              <a:solidFill>
                <a:schemeClr val="tx1"/>
              </a:solidFill>
              <a:latin typeface="Arial" panose="020B0604020202020204" pitchFamily="34" charset="0"/>
              <a:cs typeface="Arial" panose="020B0604020202020204" pitchFamily="34" charset="0"/>
            </a:endParaRPr>
          </a:p>
          <a:p>
            <a:r>
              <a:rPr lang="en-GB" sz="1200">
                <a:solidFill>
                  <a:schemeClr val="tx1"/>
                </a:solidFill>
                <a:latin typeface="Arial" panose="020B0604020202020204" pitchFamily="34" charset="0"/>
                <a:cs typeface="Arial" panose="020B0604020202020204" pitchFamily="34" charset="0"/>
              </a:rPr>
              <a:t>Frameworks include; energy, furniture, cleaning services, and ICT. </a:t>
            </a:r>
          </a:p>
          <a:p>
            <a:endParaRPr lang="en-GB" sz="1200">
              <a:solidFill>
                <a:schemeClr val="tx1"/>
              </a:solidFill>
              <a:latin typeface="Arial" panose="020B0604020202020204" pitchFamily="34" charset="0"/>
              <a:cs typeface="Arial" panose="020B0604020202020204" pitchFamily="34" charset="0"/>
            </a:endParaRPr>
          </a:p>
          <a:p>
            <a:r>
              <a:rPr lang="en-GB" sz="1200">
                <a:solidFill>
                  <a:schemeClr val="tx1"/>
                </a:solidFill>
                <a:latin typeface="Arial" panose="020B0604020202020204" pitchFamily="34" charset="0"/>
                <a:cs typeface="Arial" panose="020B0604020202020204" pitchFamily="34" charset="0"/>
              </a:rPr>
              <a:t>These frameworks also support schools to buy compliantly through quality checked suppliers. </a:t>
            </a:r>
          </a:p>
        </p:txBody>
      </p:sp>
      <p:pic>
        <p:nvPicPr>
          <p:cNvPr id="22" name="Graphic 21" descr="Clipboard Partially Ticked with solid fill">
            <a:extLst>
              <a:ext uri="{FF2B5EF4-FFF2-40B4-BE49-F238E27FC236}">
                <a16:creationId xmlns:a16="http://schemas.microsoft.com/office/drawing/2014/main" id="{5CE7E5FA-4EA5-BF8C-DE9B-F06E0A5D02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1703" y="4429125"/>
            <a:ext cx="971550" cy="971550"/>
          </a:xfrm>
          <a:prstGeom prst="rect">
            <a:avLst/>
          </a:prstGeom>
        </p:spPr>
      </p:pic>
      <p:pic>
        <p:nvPicPr>
          <p:cNvPr id="24" name="Graphic 23" descr="Shopping cart with solid fill">
            <a:extLst>
              <a:ext uri="{FF2B5EF4-FFF2-40B4-BE49-F238E27FC236}">
                <a16:creationId xmlns:a16="http://schemas.microsoft.com/office/drawing/2014/main" id="{2DA77421-6702-2BBD-7CD0-8C323793E3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201275" y="4610100"/>
            <a:ext cx="790575" cy="790575"/>
          </a:xfrm>
          <a:prstGeom prst="rect">
            <a:avLst/>
          </a:prstGeom>
        </p:spPr>
      </p:pic>
    </p:spTree>
    <p:extLst>
      <p:ext uri="{BB962C8B-B14F-4D97-AF65-F5344CB8AC3E}">
        <p14:creationId xmlns:p14="http://schemas.microsoft.com/office/powerpoint/2010/main" val="40544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69D11-563F-8CCC-72CB-40761F8C74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0CA4F53-3737-EA12-3713-A58BBCE38B1F}"/>
              </a:ext>
            </a:extLst>
          </p:cNvPr>
          <p:cNvSpPr>
            <a:spLocks noGrp="1"/>
          </p:cNvSpPr>
          <p:nvPr>
            <p:ph type="body" sz="quarter" idx="10"/>
          </p:nvPr>
        </p:nvSpPr>
        <p:spPr/>
        <p:txBody>
          <a:bodyPr/>
          <a:lstStyle/>
          <a:p>
            <a:r>
              <a:rPr lang="en-GB" sz="3600" b="0" dirty="0"/>
              <a:t>Using your financial data</a:t>
            </a:r>
            <a:endParaRPr lang="en-GB" dirty="0"/>
          </a:p>
        </p:txBody>
      </p:sp>
      <p:sp>
        <p:nvSpPr>
          <p:cNvPr id="6" name="TextBox 5">
            <a:extLst>
              <a:ext uri="{FF2B5EF4-FFF2-40B4-BE49-F238E27FC236}">
                <a16:creationId xmlns:a16="http://schemas.microsoft.com/office/drawing/2014/main" id="{5D2A7B4E-1EDB-28AE-3352-279CBD11AF49}"/>
              </a:ext>
            </a:extLst>
          </p:cNvPr>
          <p:cNvSpPr txBox="1"/>
          <p:nvPr/>
        </p:nvSpPr>
        <p:spPr>
          <a:xfrm>
            <a:off x="632645" y="1288183"/>
            <a:ext cx="5029119" cy="3416320"/>
          </a:xfrm>
          <a:prstGeom prst="rect">
            <a:avLst/>
          </a:prstGeom>
          <a:noFill/>
        </p:spPr>
        <p:txBody>
          <a:bodyPr wrap="square">
            <a:spAutoFit/>
          </a:bodyPr>
          <a:lstStyle/>
          <a:p>
            <a:pPr marL="285750" indent="-285750">
              <a:buFont typeface="Arial" panose="020B0604020202020204" pitchFamily="34" charset="0"/>
              <a:buChar char="•"/>
            </a:pPr>
            <a:r>
              <a:rPr lang="en-GB" b="1" i="0" strike="noStrike">
                <a:solidFill>
                  <a:srgbClr val="0000FF"/>
                </a:solidFill>
                <a:effectLst/>
                <a:latin typeface="Arial" panose="020B0604020202020204" pitchFamily="34" charset="0"/>
                <a:cs typeface="Arial" panose="020B0604020202020204" pitchFamily="34" charset="0"/>
                <a:hlinkClick r:id="rId2"/>
              </a:rPr>
              <a:t>Schools financial benchmarking</a:t>
            </a:r>
            <a:r>
              <a:rPr lang="en-GB" b="1" i="0">
                <a:solidFill>
                  <a:srgbClr val="000000"/>
                </a:solidFill>
                <a:effectLst/>
                <a:latin typeface="Arial" panose="020B0604020202020204" pitchFamily="34" charset="0"/>
                <a:cs typeface="Arial" panose="020B0604020202020204" pitchFamily="34" charset="0"/>
              </a:rPr>
              <a:t> service </a:t>
            </a:r>
            <a:r>
              <a:rPr lang="en-GB" i="0">
                <a:solidFill>
                  <a:srgbClr val="000000"/>
                </a:solidFill>
                <a:effectLst/>
                <a:latin typeface="Arial" panose="020B0604020202020204" pitchFamily="34" charset="0"/>
                <a:cs typeface="Arial" panose="020B0604020202020204" pitchFamily="34" charset="0"/>
              </a:rPr>
              <a:t>- a public-facing tool that everyone can access which enables you to benchmark your income and expenditure </a:t>
            </a:r>
            <a:r>
              <a:rPr lang="en-GB">
                <a:solidFill>
                  <a:srgbClr val="000000"/>
                </a:solidFill>
                <a:latin typeface="Arial" panose="020B0604020202020204" pitchFamily="34" charset="0"/>
                <a:cs typeface="Arial" panose="020B0604020202020204" pitchFamily="34" charset="0"/>
              </a:rPr>
              <a:t>against other schools or trusts </a:t>
            </a:r>
            <a:r>
              <a:rPr lang="en-GB" i="0">
                <a:solidFill>
                  <a:srgbClr val="000000"/>
                </a:solidFill>
                <a:effectLst/>
                <a:latin typeface="Arial" panose="020B0604020202020204" pitchFamily="34" charset="0"/>
                <a:cs typeface="Arial" panose="020B0604020202020204" pitchFamily="34" charset="0"/>
              </a:rPr>
              <a:t>to support school resource management. </a:t>
            </a:r>
            <a:br>
              <a:rPr lang="en-GB" i="0">
                <a:solidFill>
                  <a:srgbClr val="000000"/>
                </a:solidFill>
                <a:effectLst/>
                <a:latin typeface="Arial" panose="020B0604020202020204" pitchFamily="34" charset="0"/>
                <a:cs typeface="Arial" panose="020B0604020202020204" pitchFamily="34" charset="0"/>
              </a:rPr>
            </a:br>
            <a:endParaRPr lang="en-GB"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i="0" strike="noStrike" dirty="0">
                <a:solidFill>
                  <a:srgbClr val="0000FF"/>
                </a:solidFill>
                <a:effectLst/>
                <a:latin typeface="Arial" panose="020B0604020202020204" pitchFamily="34" charset="0"/>
                <a:cs typeface="Arial" panose="020B0604020202020204" pitchFamily="34" charset="0"/>
                <a:hlinkClick r:id="rId3"/>
              </a:rPr>
              <a:t>View my financial insights</a:t>
            </a:r>
            <a:r>
              <a:rPr lang="en-GB" b="1" i="0" dirty="0">
                <a:solidFill>
                  <a:srgbClr val="000000"/>
                </a:solidFill>
                <a:effectLst/>
                <a:latin typeface="Arial" panose="020B0604020202020204" pitchFamily="34" charset="0"/>
                <a:cs typeface="Arial" panose="020B0604020202020204" pitchFamily="34" charset="0"/>
              </a:rPr>
              <a:t> tool </a:t>
            </a:r>
            <a:r>
              <a:rPr lang="en-GB" i="0" dirty="0">
                <a:solidFill>
                  <a:srgbClr val="000000"/>
                </a:solidFill>
                <a:effectLst/>
                <a:latin typeface="Arial" panose="020B0604020202020204" pitchFamily="34" charset="0"/>
                <a:cs typeface="Arial" panose="020B0604020202020204" pitchFamily="34" charset="0"/>
              </a:rPr>
              <a:t>- provides insights to time-pressured users in schools, offering a priority list of areas to investigate. It also gives local authorities an overarching view of all their maintained schools. </a:t>
            </a:r>
            <a:endParaRPr lang="en-GB" i="0" strike="noStrike" dirty="0">
              <a:solidFill>
                <a:srgbClr val="0000FF"/>
              </a:solidFill>
              <a:effectLst/>
              <a:latin typeface="Arial" panose="020B0604020202020204" pitchFamily="34" charset="0"/>
              <a:cs typeface="Arial" panose="020B0604020202020204" pitchFamily="34" charset="0"/>
              <a:hlinkClick r:id="rId3"/>
            </a:endParaRPr>
          </a:p>
        </p:txBody>
      </p:sp>
      <p:sp>
        <p:nvSpPr>
          <p:cNvPr id="3" name="TextBox 2">
            <a:extLst>
              <a:ext uri="{FF2B5EF4-FFF2-40B4-BE49-F238E27FC236}">
                <a16:creationId xmlns:a16="http://schemas.microsoft.com/office/drawing/2014/main" id="{62578A81-1B38-93B0-4A6E-B00C5B26B1E0}"/>
              </a:ext>
            </a:extLst>
          </p:cNvPr>
          <p:cNvSpPr txBox="1"/>
          <p:nvPr/>
        </p:nvSpPr>
        <p:spPr>
          <a:xfrm>
            <a:off x="6334604" y="1154702"/>
            <a:ext cx="5224751" cy="3939540"/>
          </a:xfrm>
          <a:prstGeom prst="rect">
            <a:avLst/>
          </a:prstGeom>
          <a:noFill/>
          <a:ln w="28575">
            <a:solidFill>
              <a:srgbClr val="A4D55F"/>
            </a:solidFill>
          </a:ln>
        </p:spPr>
        <p:txBody>
          <a:bodyPr wrap="square">
            <a:spAutoFit/>
          </a:bodyPr>
          <a:lstStyle/>
          <a:p>
            <a:r>
              <a:rPr lang="en-GB" sz="1600" b="1">
                <a:solidFill>
                  <a:srgbClr val="000000"/>
                </a:solidFill>
                <a:latin typeface="Arial" panose="020B0604020202020204" pitchFamily="34" charset="0"/>
                <a:cs typeface="Arial" panose="020B0604020202020204" pitchFamily="34" charset="0"/>
              </a:rPr>
              <a:t>Updates to the service: </a:t>
            </a:r>
          </a:p>
          <a:p>
            <a:endParaRPr lang="en-GB" sz="1000" b="1">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600">
                <a:solidFill>
                  <a:srgbClr val="000000"/>
                </a:solidFill>
                <a:latin typeface="Arial" panose="020B0604020202020204" pitchFamily="34" charset="0"/>
                <a:cs typeface="Arial" panose="020B0604020202020204" pitchFamily="34" charset="0"/>
              </a:rPr>
              <a:t>We are bringing together the SFB and VMFI services  into one place. This means that 95% of the functionality on the site will be in the public domain, thereby removing the pain point for many users that accompanied the need for a password. We will also incorporate all of the extra features that we've been able to build on VMFI such as Curriculum &amp; Financial Planning and improved metrics and comparator group algorithms. </a:t>
            </a:r>
            <a:br>
              <a:rPr lang="en-GB" sz="1600">
                <a:solidFill>
                  <a:srgbClr val="000000"/>
                </a:solidFill>
                <a:latin typeface="Arial" panose="020B0604020202020204" pitchFamily="34" charset="0"/>
                <a:cs typeface="Arial" panose="020B0604020202020204" pitchFamily="34" charset="0"/>
              </a:rPr>
            </a:br>
            <a:endParaRPr lang="en-GB" sz="160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600">
                <a:solidFill>
                  <a:srgbClr val="000000"/>
                </a:solidFill>
                <a:latin typeface="Arial" panose="020B0604020202020204" pitchFamily="34" charset="0"/>
                <a:cs typeface="Arial" panose="020B0604020202020204" pitchFamily="34" charset="0"/>
              </a:rPr>
              <a:t>We also plan to develop and release new functionality improvements to follow soon after including more data on inclusion, workforce deployment and a platform to encourage inter-school and inter-trust collaboration.</a:t>
            </a:r>
          </a:p>
        </p:txBody>
      </p:sp>
    </p:spTree>
    <p:extLst>
      <p:ext uri="{BB962C8B-B14F-4D97-AF65-F5344CB8AC3E}">
        <p14:creationId xmlns:p14="http://schemas.microsoft.com/office/powerpoint/2010/main" val="22553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3F6A-EEFC-5B3E-1B4E-06F4E3FA67C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88BEBD7-254A-063E-A6A5-C912553DF174}"/>
              </a:ext>
            </a:extLst>
          </p:cNvPr>
          <p:cNvSpPr>
            <a:spLocks noGrp="1"/>
          </p:cNvSpPr>
          <p:nvPr>
            <p:ph type="body" sz="quarter" idx="10"/>
          </p:nvPr>
        </p:nvSpPr>
        <p:spPr>
          <a:xfrm>
            <a:off x="400403" y="238206"/>
            <a:ext cx="11837226" cy="496887"/>
          </a:xfrm>
        </p:spPr>
        <p:txBody>
          <a:bodyPr/>
          <a:lstStyle/>
          <a:p>
            <a:r>
              <a:rPr lang="en-GB" sz="2400" b="0"/>
              <a:t>Teaching Vacancies Service – helping schools put funding back into the classroom</a:t>
            </a:r>
            <a:endParaRPr lang="en-GB" sz="2400"/>
          </a:p>
        </p:txBody>
      </p:sp>
      <p:pic>
        <p:nvPicPr>
          <p:cNvPr id="9" name="Picture 8" descr="People in a classroom">
            <a:extLst>
              <a:ext uri="{FF2B5EF4-FFF2-40B4-BE49-F238E27FC236}">
                <a16:creationId xmlns:a16="http://schemas.microsoft.com/office/drawing/2014/main" id="{45281D72-C2F8-F130-8D85-C8AB823FA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88274" y="1374732"/>
            <a:ext cx="5143895" cy="3429000"/>
          </a:xfrm>
          <a:prstGeom prst="rect">
            <a:avLst/>
          </a:prstGeom>
        </p:spPr>
      </p:pic>
      <p:sp>
        <p:nvSpPr>
          <p:cNvPr id="11" name="TextBox 10">
            <a:extLst>
              <a:ext uri="{FF2B5EF4-FFF2-40B4-BE49-F238E27FC236}">
                <a16:creationId xmlns:a16="http://schemas.microsoft.com/office/drawing/2014/main" id="{F647D9F9-4922-EC8B-76A6-0EC79D8DB941}"/>
              </a:ext>
            </a:extLst>
          </p:cNvPr>
          <p:cNvSpPr txBox="1"/>
          <p:nvPr/>
        </p:nvSpPr>
        <p:spPr>
          <a:xfrm>
            <a:off x="501041" y="1151061"/>
            <a:ext cx="5749447" cy="4031873"/>
          </a:xfrm>
          <a:prstGeom prst="rect">
            <a:avLst/>
          </a:prstGeom>
          <a:noFill/>
        </p:spPr>
        <p:txBody>
          <a:bodyPr wrap="square">
            <a:spAutoFit/>
          </a:bodyPr>
          <a:lstStyle/>
          <a:p>
            <a:pPr marL="285750" indent="-285750">
              <a:buFont typeface="Arial" panose="020B0604020202020204" pitchFamily="34" charset="0"/>
              <a:buChar char="•"/>
            </a:pPr>
            <a:r>
              <a:rPr lang="en-GB" sz="1600" kern="0">
                <a:solidFill>
                  <a:srgbClr val="000000"/>
                </a:solidFill>
                <a:latin typeface="Arial"/>
                <a:cs typeface="Arial"/>
                <a:sym typeface="Arial"/>
              </a:rPr>
              <a:t>The problem the service is trying to solve is the </a:t>
            </a:r>
            <a:r>
              <a:rPr lang="en-GB" sz="1600" b="1" kern="0">
                <a:solidFill>
                  <a:srgbClr val="000000"/>
                </a:solidFill>
                <a:latin typeface="Arial"/>
                <a:cs typeface="Arial"/>
                <a:sym typeface="Arial"/>
              </a:rPr>
              <a:t>cost to schools of teacher recruitment</a:t>
            </a:r>
            <a:r>
              <a:rPr lang="en-GB" sz="1600" kern="0">
                <a:solidFill>
                  <a:srgbClr val="000000"/>
                </a:solidFill>
                <a:latin typeface="Arial"/>
                <a:cs typeface="Arial"/>
                <a:sym typeface="Arial"/>
              </a:rPr>
              <a:t> – estimated at £75 million a year.</a:t>
            </a:r>
          </a:p>
          <a:p>
            <a:pPr marL="285750" indent="-285750">
              <a:buFont typeface="Arial" panose="020B0604020202020204" pitchFamily="34" charset="0"/>
              <a:buChar char="•"/>
            </a:pPr>
            <a:endParaRPr lang="en-GB" sz="1600" kern="0">
              <a:solidFill>
                <a:srgbClr val="000000"/>
              </a:solidFill>
              <a:latin typeface="Arial"/>
              <a:cs typeface="Arial"/>
              <a:sym typeface="Arial"/>
            </a:endParaRPr>
          </a:p>
          <a:p>
            <a:pPr marL="285750" indent="-285750">
              <a:buFont typeface="Arial" panose="020B0604020202020204" pitchFamily="34" charset="0"/>
              <a:buChar char="•"/>
            </a:pPr>
            <a:r>
              <a:rPr lang="en-GB" sz="1600" kern="0">
                <a:solidFill>
                  <a:srgbClr val="000000"/>
                </a:solidFill>
                <a:latin typeface="Arial"/>
                <a:cs typeface="Arial"/>
                <a:sym typeface="Arial"/>
              </a:rPr>
              <a:t>Currently schools can list teaching, leadership and education support vacancies.</a:t>
            </a:r>
          </a:p>
          <a:p>
            <a:pPr marL="285750" indent="-285750">
              <a:buFont typeface="Arial" panose="020B0604020202020204" pitchFamily="34" charset="0"/>
              <a:buChar char="•"/>
            </a:pPr>
            <a:endParaRPr lang="en-GB" sz="1600" kern="0">
              <a:solidFill>
                <a:srgbClr val="000000"/>
              </a:solidFill>
              <a:latin typeface="Arial"/>
              <a:cs typeface="Arial"/>
              <a:sym typeface="Arial"/>
            </a:endParaRPr>
          </a:p>
          <a:p>
            <a:pPr marL="285750" indent="-285750">
              <a:buFont typeface="Arial" panose="020B0604020202020204" pitchFamily="34" charset="0"/>
              <a:buChar cha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Free, trusted and a great reach of jobseekers.</a:t>
            </a:r>
            <a:endParaRPr lang="en-GB" sz="1600" kern="0">
              <a:solidFill>
                <a:srgbClr val="000000"/>
              </a:solidFill>
              <a:latin typeface="Arial"/>
              <a:cs typeface="Arial"/>
              <a:sym typeface="Arial"/>
            </a:endParaRPr>
          </a:p>
          <a:p>
            <a:pPr marL="285750" indent="-285750">
              <a:buFont typeface="Arial" panose="020B0604020202020204" pitchFamily="34" charset="0"/>
              <a:buChar char="•"/>
            </a:pPr>
            <a:endParaRPr lang="en-GB" sz="1600" kern="0">
              <a:solidFill>
                <a:srgbClr val="000000"/>
              </a:solidFill>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86% of schools are signed up </a:t>
            </a:r>
            <a:r>
              <a:rPr kumimoji="0" lang="en-GB" sz="1600" b="0" i="0" u="none" strike="noStrike" kern="0" cap="none" spc="0" normalizeH="0" baseline="0" noProof="0">
                <a:ln>
                  <a:noFill/>
                </a:ln>
                <a:solidFill>
                  <a:srgbClr val="000000"/>
                </a:solidFill>
                <a:effectLst/>
                <a:uLnTx/>
                <a:uFillTx/>
                <a:latin typeface="Arial"/>
                <a:ea typeface="+mn-ea"/>
                <a:cs typeface="Arial"/>
                <a:sym typeface="Arial"/>
              </a:rPr>
              <a:t>to use Teaching Vacancies and the service is one of the largest source of vacancies listed directly by schools in England.</a:t>
            </a:r>
          </a:p>
          <a:p>
            <a:pPr marL="285750" indent="-285750">
              <a:buFont typeface="Arial" panose="020B0604020202020204" pitchFamily="34" charset="0"/>
              <a:buChar char="•"/>
            </a:pPr>
            <a:endParaRPr lang="en-GB" sz="1600" kern="0">
              <a:solidFill>
                <a:srgbClr val="000000"/>
              </a:solidFill>
              <a:latin typeface="Arial"/>
              <a:cs typeface="Arial"/>
              <a:sym typeface="Arial"/>
            </a:endParaRPr>
          </a:p>
          <a:p>
            <a:pPr marL="285750" indent="-285750">
              <a:buFont typeface="Arial" panose="020B0604020202020204" pitchFamily="34" charset="0"/>
              <a:buChar char="•"/>
            </a:pPr>
            <a:r>
              <a:rPr kumimoji="0" lang="en-GB" sz="1600" b="0" i="0" u="none" strike="noStrike" kern="0" cap="none" spc="0" normalizeH="0" baseline="0" noProof="0">
                <a:ln>
                  <a:noFill/>
                </a:ln>
                <a:solidFill>
                  <a:srgbClr val="000000"/>
                </a:solidFill>
                <a:effectLst/>
                <a:uLnTx/>
                <a:uFillTx/>
                <a:latin typeface="Arial"/>
                <a:ea typeface="+mn-ea"/>
                <a:cs typeface="Arial"/>
                <a:sym typeface="Arial"/>
              </a:rPr>
              <a:t>An average of </a:t>
            </a:r>
            <a:r>
              <a:rPr kumimoji="0" lang="en-GB" sz="1600" b="1" i="0" u="none" strike="noStrike" kern="0" cap="none" spc="0" normalizeH="0" baseline="0" noProof="0">
                <a:ln>
                  <a:noFill/>
                </a:ln>
                <a:solidFill>
                  <a:srgbClr val="000000"/>
                </a:solidFill>
                <a:effectLst/>
                <a:uLnTx/>
                <a:uFillTx/>
                <a:latin typeface="Arial"/>
                <a:ea typeface="+mn-ea"/>
                <a:cs typeface="Arial"/>
                <a:sym typeface="Arial"/>
              </a:rPr>
              <a:t>nearly 300,000 unique jobseekers</a:t>
            </a:r>
            <a:r>
              <a:rPr kumimoji="0" lang="en-GB" sz="1600" b="0" i="0" u="none" strike="noStrike" kern="0" cap="none" spc="0" normalizeH="0" baseline="0" noProof="0">
                <a:ln>
                  <a:noFill/>
                </a:ln>
                <a:solidFill>
                  <a:srgbClr val="000000"/>
                </a:solidFill>
                <a:effectLst/>
                <a:uLnTx/>
                <a:uFillTx/>
                <a:latin typeface="Arial"/>
                <a:ea typeface="+mn-ea"/>
                <a:cs typeface="Arial"/>
                <a:sym typeface="Arial"/>
              </a:rPr>
              <a:t> visiting Teaching Vacancies every month and over 67,000 jobseekers signed up for job alerts.</a:t>
            </a:r>
            <a:endParaRPr lang="en-GB" sz="1600" kern="0">
              <a:solidFill>
                <a:srgbClr val="000000"/>
              </a:solidFill>
              <a:latin typeface="Arial"/>
              <a:cs typeface="Arial"/>
              <a:sym typeface="Arial"/>
            </a:endParaRPr>
          </a:p>
        </p:txBody>
      </p:sp>
    </p:spTree>
    <p:extLst>
      <p:ext uri="{BB962C8B-B14F-4D97-AF65-F5344CB8AC3E}">
        <p14:creationId xmlns:p14="http://schemas.microsoft.com/office/powerpoint/2010/main" val="1299628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320E8580CBFA4D865E2C2A54D625CB" ma:contentTypeVersion="15" ma:contentTypeDescription="Create a new document." ma:contentTypeScope="" ma:versionID="d8b591277480bde947c2f29acada7255">
  <xsd:schema xmlns:xsd="http://www.w3.org/2001/XMLSchema" xmlns:xs="http://www.w3.org/2001/XMLSchema" xmlns:p="http://schemas.microsoft.com/office/2006/metadata/properties" xmlns:ns2="b2552c56-f950-4421-8bd3-01cdb328b0ef" xmlns:ns3="caeccce5-f0d4-4842-9765-2a6e8c3b47f0" targetNamespace="http://schemas.microsoft.com/office/2006/metadata/properties" ma:root="true" ma:fieldsID="423d2da9e3e307e23b95188aa49f4925" ns2:_="" ns3:_="">
    <xsd:import namespace="b2552c56-f950-4421-8bd3-01cdb328b0ef"/>
    <xsd:import namespace="caeccce5-f0d4-4842-9765-2a6e8c3b47f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552c56-f950-4421-8bd3-01cdb328b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1e769eb-3a16-4db7-8f91-4e7e089acad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eccce5-f0d4-4842-9765-2a6e8c3b47f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636936a-4f51-4427-80bd-b6faac35dd0d}" ma:internalName="TaxCatchAll" ma:showField="CatchAllData" ma:web="caeccce5-f0d4-4842-9765-2a6e8c3b47f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eccce5-f0d4-4842-9765-2a6e8c3b47f0" xsi:nil="true"/>
    <lcf76f155ced4ddcb4097134ff3c332f xmlns="b2552c56-f950-4421-8bd3-01cdb328b0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77B4EE-2A07-4D2A-B253-69A2EF9B21A8}"/>
</file>

<file path=customXml/itemProps2.xml><?xml version="1.0" encoding="utf-8"?>
<ds:datastoreItem xmlns:ds="http://schemas.openxmlformats.org/officeDocument/2006/customXml" ds:itemID="{0F647081-EC4E-4D4B-909A-867EA3DE87D1}">
  <ds:schemaRefs>
    <ds:schemaRef ds:uri="http://schemas.microsoft.com/sharepoint/v3/contenttype/forms"/>
  </ds:schemaRefs>
</ds:datastoreItem>
</file>

<file path=customXml/itemProps3.xml><?xml version="1.0" encoding="utf-8"?>
<ds:datastoreItem xmlns:ds="http://schemas.openxmlformats.org/officeDocument/2006/customXml" ds:itemID="{6A352301-DE5E-448C-A8B4-79C40E2E7A85}">
  <ds:schemaRefs>
    <ds:schemaRef ds:uri="http://schemas.microsoft.com/office/2006/documentManagement/types"/>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013b1e7f-9e81-4467-a12c-f8c984e40310"/>
    <ds:schemaRef ds:uri="8c566321-f672-4e06-a901-b5e72b4c4357"/>
    <ds:schemaRef ds:uri="9e31d9cc-26f0-4d38-90cf-391e9257ad4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33</TotalTime>
  <Words>2046</Words>
  <Application>Microsoft Office PowerPoint</Application>
  <PresentationFormat>Widescreen</PresentationFormat>
  <Paragraphs>189</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(headings)</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HEAVEY, Cherise</dc:creator>
  <cp:lastModifiedBy>ROBERTS, Lindsey</cp:lastModifiedBy>
  <cp:revision>2</cp:revision>
  <dcterms:created xsi:type="dcterms:W3CDTF">2024-01-09T13:42:53Z</dcterms:created>
  <dcterms:modified xsi:type="dcterms:W3CDTF">2024-04-26T13:25:05Z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0x01010057A5DBEC6509504888C220149703ED4B</vt:lpwstr>
  </property>
  <property fmtid="{D5CDD505-2E9C-101B-9397-08002B2CF9AE}" pid="3" name="MediaServiceImageTags">
    <vt:lpwstr/>
  </property>
</Properties>
</file>