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8288000" cy="10287000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Montserrat" panose="02000505000000020004" pitchFamily="2" charset="77"/>
      <p:regular r:id="rId65"/>
      <p:bold r:id="rId66"/>
      <p:italic r:id="rId67"/>
      <p:boldItalic r:id="rId68"/>
    </p:embeddedFont>
    <p:embeddedFont>
      <p:font typeface="Montserrat Bold" panose="02000505000000020004" pitchFamily="2" charset="77"/>
      <p:regular r:id="rId69"/>
      <p:bold r:id="rId70"/>
      <p:italic r:id="rId71"/>
      <p:boldItalic r:id="rId72"/>
    </p:embeddedFont>
    <p:embeddedFont>
      <p:font typeface="Montserrat Italics" panose="02000505000000020004" pitchFamily="2" charset="77"/>
      <p:regular r:id="rId73"/>
      <p:bold r:id="rId74"/>
      <p:italic r:id="rId75"/>
      <p:boldItalic r:id="rId76"/>
    </p:embeddedFont>
    <p:embeddedFont>
      <p:font typeface="Montserrat Medium" panose="02000505000000020004" pitchFamily="2" charset="77"/>
      <p:regular r:id="rId77"/>
      <p:italic r:id="rId78"/>
    </p:embeddedFont>
    <p:embeddedFont>
      <p:font typeface="Montserrat Semi-Bold" panose="02000505000000020004" pitchFamily="2" charset="77"/>
      <p:regular r:id="rId79"/>
      <p:bold r:id="rId80"/>
      <p:italic r:id="rId81"/>
      <p:boldItalic r:id="rId82"/>
    </p:embeddedFont>
    <p:embeddedFont>
      <p:font typeface="Montserrat Ultra-Bold" panose="02000505000000020004" pitchFamily="2" charset="77"/>
      <p:regular r:id="rId83"/>
      <p:bold r:id="rId84"/>
      <p:italic r:id="rId85"/>
      <p:boldItalic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9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Relationship Id="rId87" Type="http://schemas.openxmlformats.org/officeDocument/2006/relationships/presProps" Target="presProps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How are you?</a:t>
            </a:r>
          </a:p>
          <a:p>
            <a:endParaRPr lang="en-US"/>
          </a:p>
          <a:p>
            <a:r>
              <a:rPr lang="en-US"/>
              <a:t>Free resources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Me: Work more, keep doing</a:t>
            </a:r>
          </a:p>
          <a:p>
            <a:endParaRPr lang="en-US"/>
          </a:p>
          <a:p>
            <a:r>
              <a:rPr lang="en-US"/>
              <a:t>Burnout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Flower arranging</a:t>
            </a:r>
          </a:p>
          <a:p>
            <a:endParaRPr lang="en-US"/>
          </a:p>
          <a:p>
            <a:r>
              <a:rPr lang="en-US"/>
              <a:t>Painting and decorating</a:t>
            </a:r>
          </a:p>
          <a:p>
            <a:endParaRPr lang="en-US"/>
          </a:p>
          <a:p>
            <a:r>
              <a:rPr lang="en-US"/>
              <a:t>Reading through your work</a:t>
            </a:r>
          </a:p>
          <a:p>
            <a:endParaRPr lang="en-US"/>
          </a:p>
          <a:p>
            <a:r>
              <a:rPr lang="en-US"/>
              <a:t>Plan it in...staff meetings, trainings</a:t>
            </a:r>
          </a:p>
          <a:p>
            <a:endParaRPr lang="en-US"/>
          </a:p>
          <a:p>
            <a:r>
              <a:rPr lang="en-US"/>
              <a:t>Surveys, feedback, open door, listening, talking opportunities, cascading, sharing, connecting,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Who is this human who has this purpose, drive and ambition - to lead and care and motivate?</a:t>
            </a:r>
          </a:p>
          <a:p>
            <a:endParaRPr lang="en-US"/>
          </a:p>
          <a:p>
            <a:r>
              <a:rPr lang="en-US"/>
              <a:t>What are your values? Balance, Compassion, Honesty, Kindness, Responsibility, Growth, Friendships</a:t>
            </a:r>
          </a:p>
          <a:p>
            <a:endParaRPr lang="en-US"/>
          </a:p>
          <a:p>
            <a:r>
              <a:rPr lang="en-US"/>
              <a:t>Purpose, common goal, vision, drive, feeling good about doing good (enough).</a:t>
            </a:r>
          </a:p>
          <a:p>
            <a:endParaRPr lang="en-US"/>
          </a:p>
          <a:p>
            <a:r>
              <a:rPr lang="en-US"/>
              <a:t>Human 1st</a:t>
            </a:r>
          </a:p>
          <a:p>
            <a:r>
              <a:rPr lang="en-US"/>
              <a:t>Professional 2nd</a:t>
            </a:r>
          </a:p>
          <a:p>
            <a:endParaRPr lang="en-US"/>
          </a:p>
          <a:p>
            <a:r>
              <a:rPr lang="en-US"/>
              <a:t>What lifts you up?</a:t>
            </a:r>
          </a:p>
          <a:p>
            <a:r>
              <a:rPr lang="en-US"/>
              <a:t>What makes you tick?</a:t>
            </a:r>
          </a:p>
          <a:p>
            <a:r>
              <a:rPr lang="en-US"/>
              <a:t>What makes you laugh?</a:t>
            </a:r>
          </a:p>
          <a:p>
            <a:endParaRPr lang="en-US"/>
          </a:p>
          <a:p>
            <a:r>
              <a:rPr lang="en-US"/>
              <a:t>Is this an activity you can do back in school with staff?</a:t>
            </a:r>
          </a:p>
          <a:p>
            <a:endParaRPr lang="en-US"/>
          </a:p>
          <a:p>
            <a:r>
              <a:rPr lang="en-US"/>
              <a:t>Find something out about colleagues? Expert at finances? </a:t>
            </a:r>
          </a:p>
          <a:p>
            <a:endParaRPr lang="en-US"/>
          </a:p>
          <a:p>
            <a:r>
              <a:rPr lang="en-US"/>
              <a:t>Connection vital</a:t>
            </a:r>
          </a:p>
          <a:p>
            <a:r>
              <a:rPr lang="en-US"/>
              <a:t>Seen,heard,valued</a:t>
            </a:r>
          </a:p>
          <a:p>
            <a:endParaRPr lang="en-US"/>
          </a:p>
          <a:p>
            <a:r>
              <a:rPr lang="en-US"/>
              <a:t>The masks we wear...</a:t>
            </a:r>
          </a:p>
          <a:p>
            <a:r>
              <a:rPr lang="en-US"/>
              <a:t>- exhausting</a:t>
            </a:r>
          </a:p>
          <a:p>
            <a:r>
              <a:rPr lang="en-US"/>
              <a:t>- inauthentic</a:t>
            </a:r>
          </a:p>
          <a:p>
            <a:r>
              <a:rPr lang="en-US"/>
              <a:t>- necessary</a:t>
            </a:r>
          </a:p>
          <a:p>
            <a:r>
              <a:rPr lang="en-US"/>
              <a:t>-safety to bring your whole-self to work?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That's why you matter so much.</a:t>
            </a:r>
          </a:p>
          <a:p>
            <a:endParaRPr lang="en-US"/>
          </a:p>
          <a:p>
            <a:r>
              <a:rPr lang="en-US"/>
              <a:t>You well, lead well.</a:t>
            </a:r>
          </a:p>
          <a:p>
            <a:endParaRPr lang="en-US"/>
          </a:p>
          <a:p>
            <a:r>
              <a:rPr lang="en-US"/>
              <a:t>We have to focus on your needs, support and sustainability.</a:t>
            </a:r>
          </a:p>
          <a:p>
            <a:endParaRPr lang="en-US"/>
          </a:p>
          <a:p>
            <a:r>
              <a:rPr lang="en-US"/>
              <a:t>Leaders drive culture...cascades out</a:t>
            </a:r>
          </a:p>
          <a:p>
            <a:endParaRPr lang="en-US"/>
          </a:p>
          <a:p>
            <a:r>
              <a:rPr lang="en-US"/>
              <a:t>POSITIVE, OPTIMISTIC, ENVIRONMENT</a:t>
            </a:r>
          </a:p>
          <a:p>
            <a:endParaRPr lang="en-US"/>
          </a:p>
          <a:p>
            <a:r>
              <a:rPr lang="en-US"/>
              <a:t>When People feel seen, heard and valued - magic happens. Trust happens. Psychological safety happens.  Purpose, common goal, vision, drive, feeling good about doing good (enough).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That's why you matter so much.</a:t>
            </a:r>
          </a:p>
          <a:p>
            <a:endParaRPr lang="en-US"/>
          </a:p>
          <a:p>
            <a:r>
              <a:rPr lang="en-US"/>
              <a:t>You well, lead well.</a:t>
            </a:r>
          </a:p>
          <a:p>
            <a:endParaRPr lang="en-US"/>
          </a:p>
          <a:p>
            <a:r>
              <a:rPr lang="en-US"/>
              <a:t>STAFF MORALE</a:t>
            </a:r>
          </a:p>
          <a:p>
            <a:endParaRPr lang="en-US"/>
          </a:p>
          <a:p>
            <a:r>
              <a:rPr lang="en-US"/>
              <a:t>We have to focus on your needs, support and sustainability.</a:t>
            </a:r>
          </a:p>
          <a:p>
            <a:endParaRPr lang="en-US"/>
          </a:p>
          <a:p>
            <a:r>
              <a:rPr lang="en-US"/>
              <a:t>Leaders drive culture...cascades out</a:t>
            </a:r>
          </a:p>
          <a:p>
            <a:endParaRPr lang="en-US"/>
          </a:p>
          <a:p>
            <a:r>
              <a:rPr lang="en-US"/>
              <a:t>School leaders: I don't know how to effectively use 'wellbeing' time for staff? </a:t>
            </a:r>
          </a:p>
          <a:p>
            <a:endParaRPr lang="en-US"/>
          </a:p>
          <a:p>
            <a:r>
              <a:rPr lang="en-US"/>
              <a:t>People pleasers in the room will want everyone to be happy and will want to be liked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Support Networks</a:t>
            </a:r>
          </a:p>
          <a:p>
            <a:endParaRPr lang="en-US"/>
          </a:p>
          <a:p>
            <a:r>
              <a:rPr lang="en-US"/>
              <a:t>Personal</a:t>
            </a:r>
          </a:p>
          <a:p>
            <a:endParaRPr lang="en-US"/>
          </a:p>
          <a:p>
            <a:r>
              <a:rPr lang="en-US"/>
              <a:t>Professional</a:t>
            </a:r>
          </a:p>
          <a:p>
            <a:endParaRPr lang="en-US"/>
          </a:p>
          <a:p>
            <a:r>
              <a:rPr lang="en-US"/>
              <a:t>Signposting support regularly...reminders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 no-thing</a:t>
            </a:r>
          </a:p>
          <a:p>
            <a:r>
              <a:rPr lang="en-US"/>
              <a:t>Being</a:t>
            </a:r>
          </a:p>
          <a:p>
            <a:r>
              <a:rPr lang="en-US"/>
              <a:t>Glitter Jar</a:t>
            </a:r>
          </a:p>
          <a:p>
            <a:endParaRPr lang="en-US"/>
          </a:p>
          <a:p>
            <a:r>
              <a:rPr lang="en-US"/>
              <a:t>Unproductive moment</a:t>
            </a:r>
          </a:p>
          <a:p>
            <a:r>
              <a:rPr lang="en-US"/>
              <a:t>- High achievers</a:t>
            </a:r>
          </a:p>
          <a:p>
            <a:r>
              <a:rPr lang="en-US"/>
              <a:t>- Hyper-vigilant</a:t>
            </a:r>
          </a:p>
          <a:p>
            <a:r>
              <a:rPr lang="en-US"/>
              <a:t>- Controllers</a:t>
            </a:r>
          </a:p>
          <a:p>
            <a:r>
              <a:rPr lang="en-US"/>
              <a:t>- Restless</a:t>
            </a:r>
          </a:p>
          <a:p>
            <a:endParaRPr lang="en-US"/>
          </a:p>
          <a:p>
            <a:r>
              <a:rPr lang="en-US"/>
              <a:t>Quiet reflection</a:t>
            </a:r>
          </a:p>
          <a:p>
            <a:endParaRPr lang="en-US"/>
          </a:p>
          <a:p>
            <a:r>
              <a:rPr lang="en-US"/>
              <a:t>Notice:</a:t>
            </a:r>
          </a:p>
          <a:p>
            <a:r>
              <a:rPr lang="en-US"/>
              <a:t>resistance, opinions, discomfort, dismissals</a:t>
            </a:r>
          </a:p>
          <a:p>
            <a:endParaRPr lang="en-US"/>
          </a:p>
          <a:p>
            <a:r>
              <a:rPr lang="en-US"/>
              <a:t>Going within</a:t>
            </a:r>
          </a:p>
          <a:p>
            <a:endParaRPr lang="en-US"/>
          </a:p>
          <a:p>
            <a:r>
              <a:rPr lang="en-US"/>
              <a:t>Mind</a:t>
            </a:r>
          </a:p>
          <a:p>
            <a:endParaRPr lang="en-US"/>
          </a:p>
          <a:p>
            <a:r>
              <a:rPr lang="en-US"/>
              <a:t>Air</a:t>
            </a:r>
          </a:p>
          <a:p>
            <a:endParaRPr lang="en-US"/>
          </a:p>
          <a:p>
            <a:r>
              <a:rPr lang="en-US"/>
              <a:t>Posture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Out of head into body or external:</a:t>
            </a:r>
          </a:p>
          <a:p>
            <a:r>
              <a:rPr lang="en-US"/>
              <a:t>Find your calm inside</a:t>
            </a:r>
          </a:p>
          <a:p>
            <a:r>
              <a:rPr lang="en-US"/>
              <a:t>Find the drama-lessness outside</a:t>
            </a:r>
          </a:p>
          <a:p>
            <a:endParaRPr lang="en-US"/>
          </a:p>
          <a:p>
            <a:r>
              <a:rPr lang="en-US"/>
              <a:t>External:</a:t>
            </a:r>
          </a:p>
          <a:p>
            <a:r>
              <a:rPr lang="en-US"/>
              <a:t>Room Rainbow</a:t>
            </a:r>
          </a:p>
          <a:p>
            <a:r>
              <a:rPr lang="en-US"/>
              <a:t>See, hear, smell, taste</a:t>
            </a:r>
          </a:p>
          <a:p>
            <a:r>
              <a:rPr lang="en-US"/>
              <a:t>Bird song</a:t>
            </a:r>
          </a:p>
          <a:p>
            <a:r>
              <a:rPr lang="en-US"/>
              <a:t>Laughter</a:t>
            </a:r>
          </a:p>
          <a:p>
            <a:r>
              <a:rPr lang="en-US"/>
              <a:t>Bath</a:t>
            </a:r>
          </a:p>
          <a:p>
            <a:r>
              <a:rPr lang="en-US"/>
              <a:t>Exercise</a:t>
            </a:r>
          </a:p>
          <a:p>
            <a:r>
              <a:rPr lang="en-US"/>
              <a:t>Nature</a:t>
            </a:r>
          </a:p>
          <a:p>
            <a:endParaRPr lang="en-US"/>
          </a:p>
          <a:p>
            <a:r>
              <a:rPr lang="en-US"/>
              <a:t>Internal:</a:t>
            </a:r>
          </a:p>
          <a:p>
            <a:r>
              <a:rPr lang="en-US"/>
              <a:t>Breath</a:t>
            </a:r>
          </a:p>
          <a:p>
            <a:r>
              <a:rPr lang="en-US"/>
              <a:t>Body</a:t>
            </a:r>
          </a:p>
          <a:p>
            <a:r>
              <a:rPr lang="en-US"/>
              <a:t>Grounding</a:t>
            </a:r>
          </a:p>
          <a:p>
            <a:endParaRPr lang="en-US"/>
          </a:p>
          <a:p>
            <a:r>
              <a:rPr lang="en-US"/>
              <a:t>Deep water - calm</a:t>
            </a:r>
          </a:p>
          <a:p>
            <a:r>
              <a:rPr lang="en-US"/>
              <a:t>Surface water choppy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Burnout</a:t>
            </a:r>
          </a:p>
          <a:p>
            <a:endParaRPr lang="en-US"/>
          </a:p>
          <a:p>
            <a:r>
              <a:rPr lang="en-US"/>
              <a:t>Stress</a:t>
            </a:r>
          </a:p>
          <a:p>
            <a:endParaRPr lang="en-US"/>
          </a:p>
          <a:p>
            <a:r>
              <a:rPr lang="en-US"/>
              <a:t>Absence</a:t>
            </a:r>
          </a:p>
          <a:p>
            <a:endParaRPr lang="en-US"/>
          </a:p>
          <a:p>
            <a:r>
              <a:rPr lang="en-US"/>
              <a:t>Ill Health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Stress signature</a:t>
            </a:r>
          </a:p>
          <a:p>
            <a:endParaRPr lang="en-US"/>
          </a:p>
          <a:p>
            <a:r>
              <a:rPr lang="en-US"/>
              <a:t>Physical?</a:t>
            </a:r>
          </a:p>
          <a:p>
            <a:r>
              <a:rPr lang="en-US"/>
              <a:t>Psychological?</a:t>
            </a:r>
          </a:p>
          <a:p>
            <a:r>
              <a:rPr lang="en-US"/>
              <a:t>Behavioural?</a:t>
            </a:r>
          </a:p>
          <a:p>
            <a:endParaRPr lang="en-US"/>
          </a:p>
          <a:p>
            <a:r>
              <a:rPr lang="en-US"/>
              <a:t>Communication of body</a:t>
            </a:r>
          </a:p>
          <a:p>
            <a:endParaRPr lang="en-US"/>
          </a:p>
          <a:p>
            <a:r>
              <a:rPr lang="en-US"/>
              <a:t>Signs we ignore - FITBIT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Big things</a:t>
            </a:r>
          </a:p>
          <a:p>
            <a:endParaRPr lang="en-US"/>
          </a:p>
          <a:p>
            <a:r>
              <a:rPr lang="en-US"/>
              <a:t>Little things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How are you?</a:t>
            </a:r>
          </a:p>
          <a:p>
            <a:endParaRPr lang="en-US" dirty="0"/>
          </a:p>
          <a:p>
            <a:r>
              <a:rPr lang="en-US" dirty="0"/>
              <a:t>Cognitive/Mental Activity</a:t>
            </a:r>
          </a:p>
          <a:p>
            <a:endParaRPr lang="en-US" dirty="0"/>
          </a:p>
          <a:p>
            <a:r>
              <a:rPr lang="en-US" dirty="0"/>
              <a:t>Physical State - digesting</a:t>
            </a:r>
          </a:p>
          <a:p>
            <a:endParaRPr lang="en-US" dirty="0"/>
          </a:p>
          <a:p>
            <a:r>
              <a:rPr lang="en-US" dirty="0"/>
              <a:t>Emotional State - mood, feeling (adjective/</a:t>
            </a:r>
            <a:r>
              <a:rPr lang="en-US" dirty="0" err="1"/>
              <a:t>colour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Social state - in crowd, new people</a:t>
            </a:r>
          </a:p>
          <a:p>
            <a:endParaRPr lang="en-US" dirty="0"/>
          </a:p>
          <a:p>
            <a:r>
              <a:rPr lang="en-US" dirty="0"/>
              <a:t>Environmental State? - Lights, screen, temperature?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Stress-free signature</a:t>
            </a:r>
          </a:p>
          <a:p>
            <a:endParaRPr lang="en-US"/>
          </a:p>
          <a:p>
            <a:r>
              <a:rPr lang="en-US"/>
              <a:t>Communication of body</a:t>
            </a:r>
          </a:p>
          <a:p>
            <a:endParaRPr lang="en-US"/>
          </a:p>
          <a:p>
            <a:r>
              <a:rPr lang="en-US"/>
              <a:t>Signs we ignore - FITBIT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Stress signature</a:t>
            </a:r>
          </a:p>
          <a:p>
            <a:endParaRPr lang="en-US"/>
          </a:p>
          <a:p>
            <a:r>
              <a:rPr lang="en-US"/>
              <a:t>Physical?</a:t>
            </a:r>
          </a:p>
          <a:p>
            <a:r>
              <a:rPr lang="en-US"/>
              <a:t>Psychological?</a:t>
            </a:r>
          </a:p>
          <a:p>
            <a:r>
              <a:rPr lang="en-US"/>
              <a:t>Behavioural?</a:t>
            </a:r>
          </a:p>
          <a:p>
            <a:endParaRPr lang="en-US"/>
          </a:p>
          <a:p>
            <a:r>
              <a:rPr lang="en-US"/>
              <a:t>Communication of body</a:t>
            </a:r>
          </a:p>
          <a:p>
            <a:endParaRPr lang="en-US"/>
          </a:p>
          <a:p>
            <a:r>
              <a:rPr lang="en-US"/>
              <a:t>Signs we ignore - FITBIT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Big things</a:t>
            </a:r>
          </a:p>
          <a:p>
            <a:endParaRPr lang="en-US"/>
          </a:p>
          <a:p>
            <a:r>
              <a:rPr lang="en-US"/>
              <a:t>Little things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Stress signature</a:t>
            </a:r>
          </a:p>
          <a:p>
            <a:endParaRPr lang="en-US"/>
          </a:p>
          <a:p>
            <a:r>
              <a:rPr lang="en-US"/>
              <a:t>Physical?</a:t>
            </a:r>
          </a:p>
          <a:p>
            <a:r>
              <a:rPr lang="en-US"/>
              <a:t>Psychological?</a:t>
            </a:r>
          </a:p>
          <a:p>
            <a:r>
              <a:rPr lang="en-US"/>
              <a:t>Behavioural?</a:t>
            </a:r>
          </a:p>
          <a:p>
            <a:endParaRPr lang="en-US"/>
          </a:p>
          <a:p>
            <a:r>
              <a:rPr lang="en-US"/>
              <a:t>Communication of body</a:t>
            </a:r>
          </a:p>
          <a:p>
            <a:endParaRPr lang="en-US"/>
          </a:p>
          <a:p>
            <a:r>
              <a:rPr lang="en-US"/>
              <a:t>Signs we ignore - FITBIT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Big things</a:t>
            </a:r>
          </a:p>
          <a:p>
            <a:endParaRPr lang="en-US"/>
          </a:p>
          <a:p>
            <a:r>
              <a:rPr lang="en-US"/>
              <a:t>Little things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Year 6</a:t>
            </a:r>
          </a:p>
          <a:p>
            <a:endParaRPr lang="en-US"/>
          </a:p>
          <a:p>
            <a:r>
              <a:rPr lang="en-US"/>
              <a:t>Residentials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Safe - body</a:t>
            </a:r>
          </a:p>
          <a:p>
            <a:r>
              <a:rPr lang="en-US"/>
              <a:t>Relaxed - body</a:t>
            </a:r>
          </a:p>
          <a:p>
            <a:r>
              <a:rPr lang="en-US"/>
              <a:t>Stable - body</a:t>
            </a:r>
          </a:p>
          <a:p>
            <a:r>
              <a:rPr lang="en-US"/>
              <a:t>Ready - body</a:t>
            </a:r>
          </a:p>
          <a:p>
            <a:endParaRPr lang="en-US"/>
          </a:p>
          <a:p>
            <a:r>
              <a:rPr lang="en-US"/>
              <a:t>Nervous System Soothed</a:t>
            </a:r>
          </a:p>
          <a:p>
            <a:endParaRPr lang="en-US"/>
          </a:p>
          <a:p>
            <a:r>
              <a:rPr lang="en-US"/>
              <a:t>Big things</a:t>
            </a:r>
          </a:p>
          <a:p>
            <a:endParaRPr lang="en-US"/>
          </a:p>
          <a:p>
            <a:r>
              <a:rPr lang="en-US"/>
              <a:t>Little things</a:t>
            </a:r>
          </a:p>
          <a:p>
            <a:endParaRPr lang="en-US"/>
          </a:p>
          <a:p>
            <a:r>
              <a:rPr lang="en-US"/>
              <a:t>Banquet table of practices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Regulated leaders, regulated staff</a:t>
            </a:r>
          </a:p>
          <a:p>
            <a:endParaRPr lang="en-US"/>
          </a:p>
          <a:p>
            <a:r>
              <a:rPr lang="en-US"/>
              <a:t>Nervous System Soothed</a:t>
            </a:r>
          </a:p>
          <a:p>
            <a:endParaRPr lang="en-US"/>
          </a:p>
          <a:p>
            <a:r>
              <a:rPr lang="en-US"/>
              <a:t>Banquet table of practices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your own or in company?</a:t>
            </a:r>
          </a:p>
          <a:p>
            <a:endParaRPr lang="en-US"/>
          </a:p>
          <a:p>
            <a:r>
              <a:rPr lang="en-US"/>
              <a:t>Nervous System Soothed</a:t>
            </a:r>
          </a:p>
          <a:p>
            <a:endParaRPr lang="en-US"/>
          </a:p>
          <a:p>
            <a:r>
              <a:rPr lang="en-US"/>
              <a:t>CAN be done at work!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Body up...messages to brain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Longer exhale</a:t>
            </a:r>
          </a:p>
          <a:p>
            <a:r>
              <a:rPr lang="en-US"/>
              <a:t>SHHHHHHH</a:t>
            </a:r>
          </a:p>
          <a:p>
            <a:endParaRPr lang="en-US"/>
          </a:p>
          <a:p>
            <a:r>
              <a:rPr lang="en-US"/>
              <a:t>Sway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YEAR 6</a:t>
            </a:r>
          </a:p>
          <a:p>
            <a:endParaRPr lang="en-US"/>
          </a:p>
          <a:p>
            <a:r>
              <a:rPr lang="en-US"/>
              <a:t>Toes at dentist, Jay’s mum - hand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Safe - body</a:t>
            </a:r>
          </a:p>
          <a:p>
            <a:r>
              <a:rPr lang="en-US"/>
              <a:t>Relaxed - body</a:t>
            </a:r>
          </a:p>
          <a:p>
            <a:r>
              <a:rPr lang="en-US"/>
              <a:t>Stable - body</a:t>
            </a:r>
          </a:p>
          <a:p>
            <a:r>
              <a:rPr lang="en-US"/>
              <a:t>Ready - body</a:t>
            </a:r>
          </a:p>
          <a:p>
            <a:endParaRPr lang="en-US"/>
          </a:p>
          <a:p>
            <a:r>
              <a:rPr lang="en-US"/>
              <a:t>Nervous System Soothed</a:t>
            </a:r>
          </a:p>
          <a:p>
            <a:endParaRPr lang="en-US"/>
          </a:p>
          <a:p>
            <a:r>
              <a:rPr lang="en-US"/>
              <a:t>Big things</a:t>
            </a:r>
          </a:p>
          <a:p>
            <a:endParaRPr lang="en-US"/>
          </a:p>
          <a:p>
            <a:r>
              <a:rPr lang="en-US"/>
              <a:t>Little things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YEAR 6</a:t>
            </a:r>
          </a:p>
          <a:p>
            <a:endParaRPr lang="en-US"/>
          </a:p>
          <a:p>
            <a:r>
              <a:rPr lang="en-US"/>
              <a:t>Nostril breathing…focus and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 no-thing</a:t>
            </a:r>
          </a:p>
          <a:p>
            <a:r>
              <a:rPr lang="en-US"/>
              <a:t>Being</a:t>
            </a:r>
          </a:p>
          <a:p>
            <a:r>
              <a:rPr lang="en-US"/>
              <a:t>Glitter Jar</a:t>
            </a:r>
          </a:p>
          <a:p>
            <a:endParaRPr lang="en-US"/>
          </a:p>
          <a:p>
            <a:r>
              <a:rPr lang="en-US"/>
              <a:t>Unproductive moment</a:t>
            </a:r>
          </a:p>
          <a:p>
            <a:r>
              <a:rPr lang="en-US"/>
              <a:t>- High achievers</a:t>
            </a:r>
          </a:p>
          <a:p>
            <a:r>
              <a:rPr lang="en-US"/>
              <a:t>- Hyper-vigilant</a:t>
            </a:r>
          </a:p>
          <a:p>
            <a:r>
              <a:rPr lang="en-US"/>
              <a:t>- Controllers</a:t>
            </a:r>
          </a:p>
          <a:p>
            <a:r>
              <a:rPr lang="en-US"/>
              <a:t>- Restless</a:t>
            </a:r>
          </a:p>
          <a:p>
            <a:endParaRPr lang="en-US"/>
          </a:p>
          <a:p>
            <a:r>
              <a:rPr lang="en-US"/>
              <a:t>Quiet reflection</a:t>
            </a:r>
          </a:p>
          <a:p>
            <a:endParaRPr lang="en-US"/>
          </a:p>
          <a:p>
            <a:r>
              <a:rPr lang="en-US"/>
              <a:t>Notice:</a:t>
            </a:r>
          </a:p>
          <a:p>
            <a:r>
              <a:rPr lang="en-US"/>
              <a:t>resistance, opinions, discomfort, dismissals</a:t>
            </a:r>
          </a:p>
          <a:p>
            <a:endParaRPr lang="en-US"/>
          </a:p>
          <a:p>
            <a:r>
              <a:rPr lang="en-US"/>
              <a:t>Going within</a:t>
            </a:r>
          </a:p>
          <a:p>
            <a:endParaRPr lang="en-US"/>
          </a:p>
          <a:p>
            <a:r>
              <a:rPr lang="en-US"/>
              <a:t>Mind</a:t>
            </a:r>
          </a:p>
          <a:p>
            <a:endParaRPr lang="en-US"/>
          </a:p>
          <a:p>
            <a:r>
              <a:rPr lang="en-US"/>
              <a:t>Air</a:t>
            </a:r>
          </a:p>
          <a:p>
            <a:endParaRPr lang="en-US"/>
          </a:p>
          <a:p>
            <a:r>
              <a:rPr lang="en-US"/>
              <a:t>Posture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Communicating well</a:t>
            </a:r>
          </a:p>
          <a:p>
            <a:endParaRPr lang="en-US"/>
          </a:p>
          <a:p>
            <a:r>
              <a:rPr lang="en-US"/>
              <a:t>Thinking clearly</a:t>
            </a:r>
          </a:p>
          <a:p>
            <a:endParaRPr lang="en-US"/>
          </a:p>
          <a:p>
            <a:r>
              <a:rPr lang="en-US"/>
              <a:t>Aware of negative thinking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Tap on your head....</a:t>
            </a:r>
          </a:p>
          <a:p>
            <a:endParaRPr lang="en-US"/>
          </a:p>
          <a:p>
            <a:r>
              <a:rPr lang="en-US"/>
              <a:t>'Having a thought...'</a:t>
            </a:r>
          </a:p>
          <a:p>
            <a:endParaRPr lang="en-US"/>
          </a:p>
          <a:p>
            <a:r>
              <a:rPr lang="en-US"/>
              <a:t>'What-if thoughts’ – time travelling</a:t>
            </a:r>
          </a:p>
          <a:p>
            <a:endParaRPr lang="en-US"/>
          </a:p>
          <a:p>
            <a:r>
              <a:rPr lang="en-US"/>
              <a:t>‘Should’ &amp; ‘Must’ thoughts – permission to ‘could’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Offloaded elsewhere</a:t>
            </a:r>
          </a:p>
          <a:p>
            <a:r>
              <a:rPr lang="en-US"/>
              <a:t> - can smell of it</a:t>
            </a:r>
          </a:p>
          <a:p>
            <a:r>
              <a:rPr lang="en-US"/>
              <a:t>- can carry it round with us</a:t>
            </a:r>
          </a:p>
          <a:p>
            <a:r>
              <a:rPr lang="en-US"/>
              <a:t>- can get us down</a:t>
            </a:r>
          </a:p>
          <a:p>
            <a:endParaRPr lang="en-US"/>
          </a:p>
          <a:p>
            <a:r>
              <a:rPr lang="en-US"/>
              <a:t>Can use it to fertilise...</a:t>
            </a:r>
          </a:p>
          <a:p>
            <a:r>
              <a:rPr lang="en-US"/>
              <a:t>- TALK!!</a:t>
            </a:r>
          </a:p>
          <a:p>
            <a:r>
              <a:rPr lang="en-US"/>
              <a:t>- shower talk, car talk</a:t>
            </a:r>
          </a:p>
          <a:p>
            <a:endParaRPr lang="en-US"/>
          </a:p>
          <a:p>
            <a:r>
              <a:rPr lang="en-US"/>
              <a:t>Cleanse...</a:t>
            </a:r>
          </a:p>
          <a:p>
            <a:r>
              <a:rPr lang="en-US"/>
              <a:t>- fresh air</a:t>
            </a:r>
          </a:p>
          <a:p>
            <a:r>
              <a:rPr lang="en-US"/>
              <a:t>- time out</a:t>
            </a:r>
          </a:p>
          <a:p>
            <a:r>
              <a:rPr lang="en-US"/>
              <a:t>- move</a:t>
            </a:r>
          </a:p>
          <a:p>
            <a:endParaRPr lang="en-US"/>
          </a:p>
          <a:p>
            <a:r>
              <a:rPr lang="en-US"/>
              <a:t>Up self-care: first thing to go when stressed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Shower Shout Outs</a:t>
            </a:r>
          </a:p>
          <a:p>
            <a:endParaRPr lang="en-US"/>
          </a:p>
          <a:p>
            <a:r>
              <a:rPr lang="en-US"/>
              <a:t>Car Conversations</a:t>
            </a:r>
          </a:p>
          <a:p>
            <a:endParaRPr lang="en-US"/>
          </a:p>
          <a:p>
            <a:r>
              <a:rPr lang="en-US"/>
              <a:t>Screen Savers</a:t>
            </a:r>
          </a:p>
          <a:p>
            <a:endParaRPr lang="en-US"/>
          </a:p>
          <a:p>
            <a:r>
              <a:rPr lang="en-US"/>
              <a:t>Plants in office</a:t>
            </a:r>
          </a:p>
          <a:p>
            <a:endParaRPr lang="en-US"/>
          </a:p>
          <a:p>
            <a:r>
              <a:rPr lang="en-US"/>
              <a:t>Visualisations - images/pics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Permission to pause</a:t>
            </a:r>
          </a:p>
          <a:p>
            <a:endParaRPr lang="en-US"/>
          </a:p>
          <a:p>
            <a:r>
              <a:rPr lang="en-US"/>
              <a:t>Do no-thing</a:t>
            </a:r>
          </a:p>
          <a:p>
            <a:r>
              <a:rPr lang="en-US"/>
              <a:t>Being</a:t>
            </a:r>
          </a:p>
          <a:p>
            <a:r>
              <a:rPr lang="en-US"/>
              <a:t>Glitter Jar</a:t>
            </a:r>
          </a:p>
          <a:p>
            <a:endParaRPr lang="en-US"/>
          </a:p>
          <a:p>
            <a:r>
              <a:rPr lang="en-US"/>
              <a:t>Unproductive moment</a:t>
            </a:r>
          </a:p>
          <a:p>
            <a:r>
              <a:rPr lang="en-US"/>
              <a:t>- High achievers</a:t>
            </a:r>
          </a:p>
          <a:p>
            <a:r>
              <a:rPr lang="en-US"/>
              <a:t>- Hyper-vigilant</a:t>
            </a:r>
          </a:p>
          <a:p>
            <a:r>
              <a:rPr lang="en-US"/>
              <a:t>- Controllers</a:t>
            </a:r>
          </a:p>
          <a:p>
            <a:r>
              <a:rPr lang="en-US"/>
              <a:t>- Restless</a:t>
            </a:r>
          </a:p>
          <a:p>
            <a:endParaRPr lang="en-US"/>
          </a:p>
          <a:p>
            <a:r>
              <a:rPr lang="en-US"/>
              <a:t>Quiet reflection</a:t>
            </a:r>
          </a:p>
          <a:p>
            <a:endParaRPr lang="en-US"/>
          </a:p>
          <a:p>
            <a:r>
              <a:rPr lang="en-US"/>
              <a:t>Notice:</a:t>
            </a:r>
          </a:p>
          <a:p>
            <a:r>
              <a:rPr lang="en-US"/>
              <a:t>resistance, opinions, discomfort, dismissals</a:t>
            </a:r>
          </a:p>
          <a:p>
            <a:endParaRPr lang="en-US"/>
          </a:p>
          <a:p>
            <a:r>
              <a:rPr lang="en-US"/>
              <a:t>Going within</a:t>
            </a:r>
          </a:p>
          <a:p>
            <a:endParaRPr lang="en-US"/>
          </a:p>
          <a:p>
            <a:r>
              <a:rPr lang="en-US"/>
              <a:t>Mind</a:t>
            </a:r>
          </a:p>
          <a:p>
            <a:endParaRPr lang="en-US"/>
          </a:p>
          <a:p>
            <a:r>
              <a:rPr lang="en-US"/>
              <a:t>Air</a:t>
            </a:r>
          </a:p>
          <a:p>
            <a:endParaRPr lang="en-US"/>
          </a:p>
          <a:p>
            <a:r>
              <a:rPr lang="en-US"/>
              <a:t>Posture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Catastrophizing</a:t>
            </a:r>
          </a:p>
          <a:p>
            <a:r>
              <a:rPr lang="en-US"/>
              <a:t>Disqualifying positives</a:t>
            </a:r>
          </a:p>
          <a:p>
            <a:r>
              <a:rPr lang="en-US"/>
              <a:t>Fear</a:t>
            </a:r>
          </a:p>
          <a:p>
            <a:r>
              <a:rPr lang="en-US"/>
              <a:t>Head led</a:t>
            </a:r>
          </a:p>
          <a:p>
            <a:endParaRPr lang="en-US"/>
          </a:p>
          <a:p>
            <a:r>
              <a:rPr lang="en-US"/>
              <a:t>PANIC - Jay's mum..MRI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CLARITY OF WHAT NEEDS TO BE DONE</a:t>
            </a:r>
          </a:p>
          <a:p>
            <a:endParaRPr lang="en-US"/>
          </a:p>
          <a:p>
            <a:r>
              <a:rPr lang="en-US"/>
              <a:t>Presence</a:t>
            </a:r>
          </a:p>
          <a:p>
            <a:endParaRPr lang="en-US"/>
          </a:p>
          <a:p>
            <a:r>
              <a:rPr lang="en-US"/>
              <a:t>Now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Move and/or soothe</a:t>
            </a:r>
          </a:p>
          <a:p>
            <a:endParaRPr lang="en-US"/>
          </a:p>
          <a:p>
            <a:r>
              <a:rPr lang="en-US"/>
              <a:t>- exercise</a:t>
            </a:r>
          </a:p>
          <a:p>
            <a:r>
              <a:rPr lang="en-US"/>
              <a:t>- scents</a:t>
            </a:r>
          </a:p>
          <a:p>
            <a:r>
              <a:rPr lang="en-US"/>
              <a:t>- blankets</a:t>
            </a:r>
          </a:p>
          <a:p>
            <a:r>
              <a:rPr lang="en-US"/>
              <a:t>- warmth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 sleeping well, Constantly working (although in an attempt to switch off sometimes takes laptop home and leaves it staring at her from corner of room)</a:t>
            </a:r>
          </a:p>
          <a:p>
            <a:r>
              <a:rPr lang="en-US"/>
              <a:t>Feeling numb</a:t>
            </a:r>
          </a:p>
          <a:p>
            <a:r>
              <a:rPr lang="en-US"/>
              <a:t>Watching ‘trash’ TV</a:t>
            </a:r>
          </a:p>
          <a:p>
            <a:r>
              <a:rPr lang="en-US"/>
              <a:t>Unable to enjoy family time</a:t>
            </a:r>
          </a:p>
          <a:p>
            <a:r>
              <a:rPr lang="en-US"/>
              <a:t>Feels burdened, sad, weighted and trapped</a:t>
            </a:r>
          </a:p>
          <a:p>
            <a:endParaRPr lang="en-US"/>
          </a:p>
          <a:p>
            <a:r>
              <a:rPr lang="en-US"/>
              <a:t>Walks into school and is met with a staff member running to ask a question.</a:t>
            </a:r>
          </a:p>
          <a:p>
            <a:endParaRPr lang="en-US"/>
          </a:p>
          <a:p>
            <a:r>
              <a:rPr lang="en-US"/>
              <a:t>Neutral event</a:t>
            </a:r>
          </a:p>
          <a:p>
            <a:r>
              <a:rPr lang="en-US"/>
              <a:t>Personal interpretation</a:t>
            </a:r>
          </a:p>
          <a:p>
            <a:r>
              <a:rPr lang="en-US"/>
              <a:t>Experience</a:t>
            </a:r>
          </a:p>
          <a:p>
            <a:endParaRPr lang="en-US"/>
          </a:p>
          <a:p>
            <a:r>
              <a:rPr lang="en-US"/>
              <a:t>Body language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SELF-AWARENESS &amp; CO-REGULATIOn</a:t>
            </a:r>
          </a:p>
          <a:p>
            <a:endParaRPr lang="en-US"/>
          </a:p>
          <a:p>
            <a:r>
              <a:rPr lang="en-US"/>
              <a:t>Human-ness missed</a:t>
            </a:r>
          </a:p>
          <a:p>
            <a:endParaRPr lang="en-US"/>
          </a:p>
          <a:p>
            <a:r>
              <a:rPr lang="en-US"/>
              <a:t>Invite a smile</a:t>
            </a:r>
          </a:p>
          <a:p>
            <a:endParaRPr lang="en-US"/>
          </a:p>
          <a:p>
            <a:r>
              <a:rPr lang="en-US"/>
              <a:t>Narrowed window of tolerance widened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Empower, agency, autonomy, psychological safety</a:t>
            </a:r>
          </a:p>
          <a:p>
            <a:endParaRPr lang="en-US"/>
          </a:p>
          <a:p>
            <a:r>
              <a:rPr lang="en-US"/>
              <a:t>Voice of Staff...</a:t>
            </a:r>
          </a:p>
          <a:p>
            <a:r>
              <a:rPr lang="en-US"/>
              <a:t>commmunication, active listening, presence</a:t>
            </a:r>
          </a:p>
          <a:p>
            <a:endParaRPr lang="en-US"/>
          </a:p>
          <a:p>
            <a:r>
              <a:rPr lang="en-US"/>
              <a:t>Purpose and Values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regulated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Honour the start of things..</a:t>
            </a:r>
          </a:p>
          <a:p>
            <a:r>
              <a:rPr lang="en-US"/>
              <a:t>-the start of a staff meeting</a:t>
            </a:r>
          </a:p>
          <a:p>
            <a:r>
              <a:rPr lang="en-US"/>
              <a:t>-the start of a phone call</a:t>
            </a:r>
          </a:p>
          <a:p>
            <a:r>
              <a:rPr lang="en-US"/>
              <a:t>-the turning on of your computer</a:t>
            </a:r>
          </a:p>
          <a:p>
            <a:r>
              <a:rPr lang="en-US"/>
              <a:t>-the start of a conversation</a:t>
            </a:r>
          </a:p>
          <a:p>
            <a:endParaRPr lang="en-US"/>
          </a:p>
          <a:p>
            <a:r>
              <a:rPr lang="en-US"/>
              <a:t>Settle the system...</a:t>
            </a:r>
          </a:p>
          <a:p>
            <a:r>
              <a:rPr lang="en-US"/>
              <a:t>- sigh</a:t>
            </a:r>
          </a:p>
          <a:p>
            <a:r>
              <a:rPr lang="en-US"/>
              <a:t>- self-soothe</a:t>
            </a:r>
          </a:p>
          <a:p>
            <a:r>
              <a:rPr lang="en-US"/>
              <a:t>- move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Utilising what we already do and building on that. Habit stacking...</a:t>
            </a:r>
          </a:p>
          <a:p>
            <a:endParaRPr lang="en-US"/>
          </a:p>
          <a:p>
            <a:r>
              <a:rPr lang="en-US"/>
              <a:t>Staff meeting starters, meeting openers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What's the cost of not doing it?</a:t>
            </a:r>
          </a:p>
          <a:p>
            <a:endParaRPr lang="en-US"/>
          </a:p>
          <a:p>
            <a:r>
              <a:rPr lang="en-US"/>
              <a:t>It's not me and how I handle stress, it's my job that's stressful.</a:t>
            </a:r>
          </a:p>
          <a:p>
            <a:endParaRPr lang="en-US"/>
          </a:p>
          <a:p>
            <a:r>
              <a:rPr lang="en-US"/>
              <a:t>Negativity Bias...Dismissal...Values...Beliefs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Flower arranging</a:t>
            </a:r>
          </a:p>
          <a:p>
            <a:endParaRPr lang="en-US"/>
          </a:p>
          <a:p>
            <a:r>
              <a:rPr lang="en-US"/>
              <a:t>Painting and decorating</a:t>
            </a:r>
          </a:p>
          <a:p>
            <a:endParaRPr lang="en-US"/>
          </a:p>
          <a:p>
            <a:r>
              <a:rPr lang="en-US"/>
              <a:t>Reading through your work</a:t>
            </a:r>
          </a:p>
          <a:p>
            <a:endParaRPr lang="en-US"/>
          </a:p>
          <a:p>
            <a:r>
              <a:rPr lang="en-US"/>
              <a:t>Plan it in...staff meetings, trainings</a:t>
            </a:r>
          </a:p>
          <a:p>
            <a:endParaRPr lang="en-US"/>
          </a:p>
          <a:p>
            <a:r>
              <a:rPr lang="en-US"/>
              <a:t>staff meeting starters...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Flower arranging</a:t>
            </a:r>
          </a:p>
          <a:p>
            <a:endParaRPr lang="en-US"/>
          </a:p>
          <a:p>
            <a:r>
              <a:rPr lang="en-US"/>
              <a:t>Painting and decorating</a:t>
            </a:r>
          </a:p>
          <a:p>
            <a:endParaRPr lang="en-US"/>
          </a:p>
          <a:p>
            <a:r>
              <a:rPr lang="en-US"/>
              <a:t>Reading through your work</a:t>
            </a:r>
          </a:p>
          <a:p>
            <a:endParaRPr lang="en-US"/>
          </a:p>
          <a:p>
            <a:r>
              <a:rPr lang="en-US"/>
              <a:t>Plan it in...staff meetings, trainings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hyperlink" Target="https://portal.learnful.co.uk/products/units/view/1568871/?lesson=2616033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hyperlink" Target="https://portal.learnful.co.uk/products/units/view/1568871/?lesson=2616034" TargetMode="Externa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https://youtu.be/hkKSagYpf9A" TargetMode="Externa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4658" y="315567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67878" y="6000648"/>
            <a:ext cx="3220122" cy="4286352"/>
          </a:xfrm>
          <a:custGeom>
            <a:avLst/>
            <a:gdLst/>
            <a:ahLst/>
            <a:cxnLst/>
            <a:rect l="l" t="t" r="r" b="b"/>
            <a:pathLst>
              <a:path w="3220122" h="4286352">
                <a:moveTo>
                  <a:pt x="0" y="0"/>
                </a:moveTo>
                <a:lnTo>
                  <a:pt x="3220122" y="0"/>
                </a:lnTo>
                <a:lnTo>
                  <a:pt x="3220122" y="4286352"/>
                </a:lnTo>
                <a:lnTo>
                  <a:pt x="0" y="4286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557634">
            <a:off x="8842025" y="2205161"/>
            <a:ext cx="1501124" cy="424067"/>
          </a:xfrm>
          <a:custGeom>
            <a:avLst/>
            <a:gdLst/>
            <a:ahLst/>
            <a:cxnLst/>
            <a:rect l="l" t="t" r="r" b="b"/>
            <a:pathLst>
              <a:path w="1501124" h="424067">
                <a:moveTo>
                  <a:pt x="0" y="0"/>
                </a:moveTo>
                <a:lnTo>
                  <a:pt x="1501124" y="0"/>
                </a:lnTo>
                <a:lnTo>
                  <a:pt x="1501124" y="424068"/>
                </a:lnTo>
                <a:lnTo>
                  <a:pt x="0" y="424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8896747" cy="10287000"/>
            <a:chOff x="0" y="0"/>
            <a:chExt cx="2343176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3176" cy="2709333"/>
            </a:xfrm>
            <a:custGeom>
              <a:avLst/>
              <a:gdLst/>
              <a:ahLst/>
              <a:cxnLst/>
              <a:rect l="l" t="t" r="r" b="b"/>
              <a:pathLst>
                <a:path w="2343176" h="2709333">
                  <a:moveTo>
                    <a:pt x="0" y="0"/>
                  </a:moveTo>
                  <a:lnTo>
                    <a:pt x="2343176" y="0"/>
                  </a:lnTo>
                  <a:lnTo>
                    <a:pt x="23431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D8C5"/>
            </a:solidFill>
            <a:ln w="114300" cap="sq">
              <a:solidFill>
                <a:srgbClr val="FFFCF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43176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73224" y="7850144"/>
            <a:ext cx="4831805" cy="177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</a:pPr>
            <a:r>
              <a:rPr lang="en-US" sz="2517">
                <a:solidFill>
                  <a:srgbClr val="997CAC"/>
                </a:solidFill>
                <a:latin typeface="Montserrat Bold"/>
              </a:rPr>
              <a:t>Jo Bradley</a:t>
            </a:r>
          </a:p>
          <a:p>
            <a:pPr algn="ctr">
              <a:lnSpc>
                <a:spcPts val="3525"/>
              </a:lnSpc>
            </a:pPr>
            <a:endParaRPr lang="en-US" sz="2517">
              <a:solidFill>
                <a:srgbClr val="997CAC"/>
              </a:solidFill>
              <a:latin typeface="Montserrat Bold"/>
            </a:endParaRPr>
          </a:p>
          <a:p>
            <a:pPr algn="ctr">
              <a:lnSpc>
                <a:spcPts val="3525"/>
              </a:lnSpc>
            </a:pPr>
            <a:r>
              <a:rPr lang="en-US" sz="2517">
                <a:solidFill>
                  <a:srgbClr val="997CAC"/>
                </a:solidFill>
                <a:latin typeface="Montserrat Bold"/>
              </a:rPr>
              <a:t>www.learnful.co.uk</a:t>
            </a:r>
          </a:p>
          <a:p>
            <a:pPr algn="ctr">
              <a:lnSpc>
                <a:spcPts val="3525"/>
              </a:lnSpc>
            </a:pPr>
            <a:r>
              <a:rPr lang="en-US" sz="2517">
                <a:solidFill>
                  <a:srgbClr val="997CAC"/>
                </a:solidFill>
                <a:latin typeface="Montserrat Bold"/>
              </a:rPr>
              <a:t>jo@learnful.co.uk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597607"/>
            <a:ext cx="5287785" cy="87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5"/>
              </a:lnSpc>
            </a:pPr>
            <a:r>
              <a:rPr lang="en-US" sz="2517">
                <a:solidFill>
                  <a:srgbClr val="997CAC"/>
                </a:solidFill>
                <a:latin typeface="Montserrat Bold"/>
              </a:rPr>
              <a:t>Get the slides and free resources for your setting...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6481" y="885825"/>
            <a:ext cx="7742091" cy="521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8"/>
              </a:lnSpc>
            </a:pPr>
            <a:r>
              <a:rPr lang="en-US" sz="7413">
                <a:solidFill>
                  <a:srgbClr val="997CAC"/>
                </a:solidFill>
                <a:latin typeface="Montserrat Bold"/>
              </a:rPr>
              <a:t>Resilience in the classroom starts in the staffroom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677521"/>
            <a:ext cx="6460523" cy="66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6"/>
              </a:lnSpc>
              <a:spcBef>
                <a:spcPct val="0"/>
              </a:spcBef>
            </a:pPr>
            <a:r>
              <a:rPr lang="en-US" sz="2451">
                <a:solidFill>
                  <a:srgbClr val="997CAC"/>
                </a:solidFill>
                <a:latin typeface="Montserrat Medium"/>
              </a:rPr>
              <a:t> Practical strategies for boosting staff morale and improving wellbeing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763378" y="1983208"/>
            <a:ext cx="5914561" cy="5914561"/>
            <a:chOff x="0" y="0"/>
            <a:chExt cx="7886081" cy="78860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86081" cy="7886081"/>
            </a:xfrm>
            <a:custGeom>
              <a:avLst/>
              <a:gdLst/>
              <a:ahLst/>
              <a:cxnLst/>
              <a:rect l="l" t="t" r="r" b="b"/>
              <a:pathLst>
                <a:path w="7886081" h="7886081">
                  <a:moveTo>
                    <a:pt x="0" y="0"/>
                  </a:moveTo>
                  <a:lnTo>
                    <a:pt x="7886081" y="0"/>
                  </a:lnTo>
                  <a:lnTo>
                    <a:pt x="7886081" y="7886081"/>
                  </a:lnTo>
                  <a:lnTo>
                    <a:pt x="0" y="7886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4460" y="1269460"/>
            <a:ext cx="11607610" cy="7748079"/>
          </a:xfrm>
          <a:custGeom>
            <a:avLst/>
            <a:gdLst/>
            <a:ahLst/>
            <a:cxnLst/>
            <a:rect l="l" t="t" r="r" b="b"/>
            <a:pathLst>
              <a:path w="11607610" h="7748079">
                <a:moveTo>
                  <a:pt x="0" y="0"/>
                </a:moveTo>
                <a:lnTo>
                  <a:pt x="11607610" y="0"/>
                </a:lnTo>
                <a:lnTo>
                  <a:pt x="11607610" y="7748080"/>
                </a:lnTo>
                <a:lnTo>
                  <a:pt x="0" y="774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6868" y="543654"/>
            <a:ext cx="6618174" cy="2925981"/>
            <a:chOff x="0" y="0"/>
            <a:chExt cx="1743058" cy="7706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3058" cy="770629"/>
            </a:xfrm>
            <a:custGeom>
              <a:avLst/>
              <a:gdLst/>
              <a:ahLst/>
              <a:cxnLst/>
              <a:rect l="l" t="t" r="r" b="b"/>
              <a:pathLst>
                <a:path w="1743058" h="770629">
                  <a:moveTo>
                    <a:pt x="59660" y="0"/>
                  </a:moveTo>
                  <a:lnTo>
                    <a:pt x="1683399" y="0"/>
                  </a:lnTo>
                  <a:cubicBezTo>
                    <a:pt x="1716348" y="0"/>
                    <a:pt x="1743058" y="26711"/>
                    <a:pt x="1743058" y="59660"/>
                  </a:cubicBezTo>
                  <a:lnTo>
                    <a:pt x="1743058" y="710969"/>
                  </a:lnTo>
                  <a:cubicBezTo>
                    <a:pt x="1743058" y="726792"/>
                    <a:pt x="1736773" y="741966"/>
                    <a:pt x="1725584" y="753155"/>
                  </a:cubicBezTo>
                  <a:cubicBezTo>
                    <a:pt x="1714396" y="764343"/>
                    <a:pt x="1699221" y="770629"/>
                    <a:pt x="1683399" y="770629"/>
                  </a:cubicBezTo>
                  <a:lnTo>
                    <a:pt x="59660" y="770629"/>
                  </a:lnTo>
                  <a:cubicBezTo>
                    <a:pt x="43837" y="770629"/>
                    <a:pt x="28662" y="764343"/>
                    <a:pt x="17474" y="753155"/>
                  </a:cubicBezTo>
                  <a:cubicBezTo>
                    <a:pt x="6286" y="741966"/>
                    <a:pt x="0" y="726792"/>
                    <a:pt x="0" y="710969"/>
                  </a:cubicBezTo>
                  <a:lnTo>
                    <a:pt x="0" y="59660"/>
                  </a:lnTo>
                  <a:cubicBezTo>
                    <a:pt x="0" y="43837"/>
                    <a:pt x="6286" y="28662"/>
                    <a:pt x="17474" y="17474"/>
                  </a:cubicBezTo>
                  <a:cubicBezTo>
                    <a:pt x="28662" y="6286"/>
                    <a:pt x="43837" y="0"/>
                    <a:pt x="59660" y="0"/>
                  </a:cubicBezTo>
                  <a:close/>
                </a:path>
              </a:pathLst>
            </a:custGeom>
            <a:solidFill>
              <a:srgbClr val="FFFCFA"/>
            </a:solidFill>
            <a:ln w="66675" cap="rnd">
              <a:solidFill>
                <a:srgbClr val="8D729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43058" cy="799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93534" y="7992965"/>
            <a:ext cx="7141247" cy="1718493"/>
            <a:chOff x="0" y="0"/>
            <a:chExt cx="9521663" cy="22913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521663" cy="2291324"/>
              <a:chOff x="0" y="0"/>
              <a:chExt cx="1880822" cy="4526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80822" cy="452607"/>
              </a:xfrm>
              <a:custGeom>
                <a:avLst/>
                <a:gdLst/>
                <a:ahLst/>
                <a:cxnLst/>
                <a:rect l="l" t="t" r="r" b="b"/>
                <a:pathLst>
                  <a:path w="1880822" h="452607">
                    <a:moveTo>
                      <a:pt x="55290" y="0"/>
                    </a:moveTo>
                    <a:lnTo>
                      <a:pt x="1825532" y="0"/>
                    </a:lnTo>
                    <a:cubicBezTo>
                      <a:pt x="1856068" y="0"/>
                      <a:pt x="1880822" y="24754"/>
                      <a:pt x="1880822" y="55290"/>
                    </a:cubicBezTo>
                    <a:lnTo>
                      <a:pt x="1880822" y="397317"/>
                    </a:lnTo>
                    <a:cubicBezTo>
                      <a:pt x="1880822" y="427853"/>
                      <a:pt x="1856068" y="452607"/>
                      <a:pt x="1825532" y="452607"/>
                    </a:cubicBezTo>
                    <a:lnTo>
                      <a:pt x="55290" y="452607"/>
                    </a:lnTo>
                    <a:cubicBezTo>
                      <a:pt x="24754" y="452607"/>
                      <a:pt x="0" y="427853"/>
                      <a:pt x="0" y="397317"/>
                    </a:cubicBezTo>
                    <a:lnTo>
                      <a:pt x="0" y="55290"/>
                    </a:lnTo>
                    <a:cubicBezTo>
                      <a:pt x="0" y="24754"/>
                      <a:pt x="24754" y="0"/>
                      <a:pt x="55290" y="0"/>
                    </a:cubicBezTo>
                    <a:close/>
                  </a:path>
                </a:pathLst>
              </a:custGeom>
              <a:solidFill>
                <a:srgbClr val="FFFCFA"/>
              </a:solidFill>
              <a:ln w="66675" cap="rnd">
                <a:solidFill>
                  <a:srgbClr val="8D729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1880822" cy="481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4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22597" y="560057"/>
              <a:ext cx="8476468" cy="121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10"/>
                </a:lnSpc>
              </a:pPr>
              <a:r>
                <a:rPr lang="en-US" sz="3407" spc="-34">
                  <a:solidFill>
                    <a:srgbClr val="997CAC"/>
                  </a:solidFill>
                  <a:latin typeface="Montserrat Medium"/>
                </a:rPr>
                <a:t>Rest, reset and rebalance physical and emotional body.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74658" y="315567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578104"/>
            <a:ext cx="7083010" cy="276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  <a:spcBef>
                <a:spcPct val="0"/>
              </a:spcBef>
            </a:pPr>
            <a:r>
              <a:rPr lang="en-US" sz="5260">
                <a:solidFill>
                  <a:srgbClr val="8D729F"/>
                </a:solidFill>
                <a:latin typeface="Montserrat Semi-Bold"/>
              </a:rPr>
              <a:t>Arrive with a sigh and start with a STOP...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36059" y="2369385"/>
            <a:ext cx="4296011" cy="67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6"/>
              </a:lnSpc>
              <a:spcBef>
                <a:spcPct val="0"/>
              </a:spcBef>
            </a:pPr>
            <a:r>
              <a:rPr lang="en-US" sz="4751">
                <a:solidFill>
                  <a:srgbClr val="4B75A9"/>
                </a:solidFill>
                <a:latin typeface="Montserrat"/>
              </a:rPr>
              <a:t>“I’m ready!”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5676264"/>
            <a:ext cx="14556743" cy="6205210"/>
            <a:chOff x="0" y="0"/>
            <a:chExt cx="19408991" cy="8273613"/>
          </a:xfrm>
        </p:grpSpPr>
        <p:sp>
          <p:nvSpPr>
            <p:cNvPr id="4" name="Freeform 4"/>
            <p:cNvSpPr/>
            <p:nvPr/>
          </p:nvSpPr>
          <p:spPr>
            <a:xfrm flipH="1">
              <a:off x="13645714" y="1262636"/>
              <a:ext cx="5763277" cy="5748947"/>
            </a:xfrm>
            <a:custGeom>
              <a:avLst/>
              <a:gdLst/>
              <a:ahLst/>
              <a:cxnLst/>
              <a:rect l="l" t="t" r="r" b="b"/>
              <a:pathLst>
                <a:path w="5763277" h="5748947">
                  <a:moveTo>
                    <a:pt x="5763277" y="0"/>
                  </a:moveTo>
                  <a:lnTo>
                    <a:pt x="0" y="0"/>
                  </a:lnTo>
                  <a:lnTo>
                    <a:pt x="0" y="5748947"/>
                  </a:lnTo>
                  <a:lnTo>
                    <a:pt x="5763277" y="5748947"/>
                  </a:lnTo>
                  <a:lnTo>
                    <a:pt x="5763277" y="0"/>
                  </a:lnTo>
                  <a:close/>
                </a:path>
              </a:pathLst>
            </a:custGeom>
            <a:blipFill>
              <a:blip r:embed="rId4"/>
              <a:stretch>
                <a:fillRect r="-488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174692"/>
              <a:ext cx="5282877" cy="6427312"/>
            </a:xfrm>
            <a:custGeom>
              <a:avLst/>
              <a:gdLst/>
              <a:ahLst/>
              <a:cxnLst/>
              <a:rect l="l" t="t" r="r" b="b"/>
              <a:pathLst>
                <a:path w="5282877" h="6427312">
                  <a:moveTo>
                    <a:pt x="5282877" y="0"/>
                  </a:moveTo>
                  <a:lnTo>
                    <a:pt x="0" y="0"/>
                  </a:lnTo>
                  <a:lnTo>
                    <a:pt x="0" y="6427312"/>
                  </a:lnTo>
                  <a:lnTo>
                    <a:pt x="5282877" y="6427312"/>
                  </a:lnTo>
                  <a:lnTo>
                    <a:pt x="5282877" y="0"/>
                  </a:lnTo>
                  <a:close/>
                </a:path>
              </a:pathLst>
            </a:custGeom>
            <a:blipFill>
              <a:blip r:embed="rId5"/>
              <a:stretch>
                <a:fillRect t="-233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6343153" y="1262636"/>
              <a:ext cx="6110673" cy="7010977"/>
            </a:xfrm>
            <a:custGeom>
              <a:avLst/>
              <a:gdLst/>
              <a:ahLst/>
              <a:cxnLst/>
              <a:rect l="l" t="t" r="r" b="b"/>
              <a:pathLst>
                <a:path w="6110673" h="7010977">
                  <a:moveTo>
                    <a:pt x="6110673" y="0"/>
                  </a:moveTo>
                  <a:lnTo>
                    <a:pt x="0" y="0"/>
                  </a:lnTo>
                  <a:lnTo>
                    <a:pt x="0" y="7010977"/>
                  </a:lnTo>
                  <a:lnTo>
                    <a:pt x="6110673" y="7010977"/>
                  </a:lnTo>
                  <a:lnTo>
                    <a:pt x="6110673" y="0"/>
                  </a:lnTo>
                  <a:close/>
                </a:path>
              </a:pathLst>
            </a:custGeom>
            <a:blipFill>
              <a:blip r:embed="rId6"/>
              <a:stretch>
                <a:fillRect t="-3930" r="-786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7456643" y="379199"/>
              <a:ext cx="1819176" cy="1766875"/>
            </a:xfrm>
            <a:custGeom>
              <a:avLst/>
              <a:gdLst/>
              <a:ahLst/>
              <a:cxnLst/>
              <a:rect l="l" t="t" r="r" b="b"/>
              <a:pathLst>
                <a:path w="1819176" h="1766875">
                  <a:moveTo>
                    <a:pt x="1819176" y="0"/>
                  </a:moveTo>
                  <a:lnTo>
                    <a:pt x="0" y="0"/>
                  </a:lnTo>
                  <a:lnTo>
                    <a:pt x="0" y="1766875"/>
                  </a:lnTo>
                  <a:lnTo>
                    <a:pt x="1819176" y="1766875"/>
                  </a:lnTo>
                  <a:lnTo>
                    <a:pt x="181917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639063" y="490133"/>
              <a:ext cx="1819176" cy="1766875"/>
            </a:xfrm>
            <a:custGeom>
              <a:avLst/>
              <a:gdLst/>
              <a:ahLst/>
              <a:cxnLst/>
              <a:rect l="l" t="t" r="r" b="b"/>
              <a:pathLst>
                <a:path w="1819176" h="1766875">
                  <a:moveTo>
                    <a:pt x="0" y="0"/>
                  </a:moveTo>
                  <a:lnTo>
                    <a:pt x="1819176" y="0"/>
                  </a:lnTo>
                  <a:lnTo>
                    <a:pt x="1819176" y="1766875"/>
                  </a:lnTo>
                  <a:lnTo>
                    <a:pt x="0" y="176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755257" y="0"/>
              <a:ext cx="2323818" cy="2257008"/>
            </a:xfrm>
            <a:custGeom>
              <a:avLst/>
              <a:gdLst/>
              <a:ahLst/>
              <a:cxnLst/>
              <a:rect l="l" t="t" r="r" b="b"/>
              <a:pathLst>
                <a:path w="2323818" h="2257008">
                  <a:moveTo>
                    <a:pt x="0" y="0"/>
                  </a:moveTo>
                  <a:lnTo>
                    <a:pt x="2323818" y="0"/>
                  </a:lnTo>
                  <a:lnTo>
                    <a:pt x="2323818" y="2257008"/>
                  </a:lnTo>
                  <a:lnTo>
                    <a:pt x="0" y="2257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556744" y="1643528"/>
            <a:ext cx="2484144" cy="48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‘As if!’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09306" y="2526494"/>
            <a:ext cx="2731581" cy="48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‘Whatever’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668" y="4071531"/>
            <a:ext cx="8845332" cy="48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‘All well and good whilst we’re here.’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9668" y="4974229"/>
            <a:ext cx="11436132" cy="48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‘Doesn’t really change anything though does it?’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9555" y="1643528"/>
            <a:ext cx="9554730" cy="48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‘It’s just not possible/realistic is it?’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9668" y="2454146"/>
            <a:ext cx="11664732" cy="48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‘I hope she’s not </a:t>
            </a:r>
            <a:r>
              <a:rPr lang="en-US" sz="3391" dirty="0" err="1">
                <a:solidFill>
                  <a:srgbClr val="6D6D6D"/>
                </a:solidFill>
                <a:latin typeface="Montserrat"/>
              </a:rPr>
              <a:t>gonna</a:t>
            </a:r>
            <a:r>
              <a:rPr lang="en-US" sz="3391" dirty="0">
                <a:solidFill>
                  <a:srgbClr val="6D6D6D"/>
                </a:solidFill>
                <a:latin typeface="Montserrat"/>
              </a:rPr>
              <a:t> talk about yoga and treats.’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9555" y="3264765"/>
            <a:ext cx="10145105" cy="48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1"/>
              </a:lnSpc>
              <a:spcBef>
                <a:spcPct val="0"/>
              </a:spcBef>
            </a:pPr>
            <a:r>
              <a:rPr lang="en-US" sz="3391" dirty="0">
                <a:solidFill>
                  <a:srgbClr val="6D6D6D"/>
                </a:solidFill>
                <a:latin typeface="Montserrat"/>
              </a:rPr>
              <a:t>‘Another tick box exercise with no real impact.’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66443" y="3422979"/>
            <a:ext cx="4692857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63"/>
              </a:lnSpc>
              <a:spcBef>
                <a:spcPct val="0"/>
              </a:spcBef>
            </a:pPr>
            <a:r>
              <a:rPr lang="en-US" sz="3421" dirty="0">
                <a:solidFill>
                  <a:srgbClr val="6D6D6D"/>
                </a:solidFill>
                <a:latin typeface="Montserrat"/>
              </a:rPr>
              <a:t>‘I don’t like being told how to look after my wellbeing.’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7998" y="288941"/>
            <a:ext cx="17181768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Wellbeing resistance and challenge...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39300" y="0"/>
            <a:ext cx="5894527" cy="10287000"/>
            <a:chOff x="0" y="0"/>
            <a:chExt cx="155246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2468" cy="2709333"/>
            </a:xfrm>
            <a:custGeom>
              <a:avLst/>
              <a:gdLst/>
              <a:ahLst/>
              <a:cxnLst/>
              <a:rect l="l" t="t" r="r" b="b"/>
              <a:pathLst>
                <a:path w="1552468" h="2709333">
                  <a:moveTo>
                    <a:pt x="0" y="0"/>
                  </a:moveTo>
                  <a:lnTo>
                    <a:pt x="1552468" y="0"/>
                  </a:lnTo>
                  <a:lnTo>
                    <a:pt x="15524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D8C5"/>
            </a:solidFill>
            <a:ln w="114300" cap="sq">
              <a:solidFill>
                <a:srgbClr val="FFFCF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5246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3389" y="1444318"/>
            <a:ext cx="11199562" cy="8393650"/>
          </a:xfrm>
          <a:custGeom>
            <a:avLst/>
            <a:gdLst/>
            <a:ahLst/>
            <a:cxnLst/>
            <a:rect l="l" t="t" r="r" b="b"/>
            <a:pathLst>
              <a:path w="11199562" h="8393650">
                <a:moveTo>
                  <a:pt x="0" y="0"/>
                </a:moveTo>
                <a:lnTo>
                  <a:pt x="11199561" y="0"/>
                </a:lnTo>
                <a:lnTo>
                  <a:pt x="11199561" y="8393650"/>
                </a:lnTo>
                <a:lnTo>
                  <a:pt x="0" y="839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561029" y="489130"/>
            <a:ext cx="5188737" cy="181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1"/>
              </a:lnSpc>
            </a:pPr>
            <a:r>
              <a:rPr lang="en-US" sz="5286">
                <a:solidFill>
                  <a:srgbClr val="FFFFFF"/>
                </a:solidFill>
                <a:latin typeface="Montserrat Ultra-Bold"/>
              </a:rPr>
              <a:t>Take in the view...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3389" y="235011"/>
            <a:ext cx="8570467" cy="94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Zoom out a moment...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706326" y="613082"/>
            <a:ext cx="3605468" cy="2802270"/>
          </a:xfrm>
          <a:custGeom>
            <a:avLst/>
            <a:gdLst/>
            <a:ahLst/>
            <a:cxnLst/>
            <a:rect l="l" t="t" r="r" b="b"/>
            <a:pathLst>
              <a:path w="3605468" h="2802270">
                <a:moveTo>
                  <a:pt x="0" y="0"/>
                </a:moveTo>
                <a:lnTo>
                  <a:pt x="3605468" y="0"/>
                </a:lnTo>
                <a:lnTo>
                  <a:pt x="3605468" y="2802270"/>
                </a:lnTo>
                <a:lnTo>
                  <a:pt x="0" y="280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116" t="-8838" r="-18364" b="-20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855226" y="2707483"/>
            <a:ext cx="4685768" cy="579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6D6D6D"/>
                </a:solidFill>
                <a:latin typeface="Montserrat"/>
              </a:rPr>
              <a:t>Gain perspective</a:t>
            </a:r>
          </a:p>
          <a:p>
            <a:pPr algn="ctr">
              <a:lnSpc>
                <a:spcPts val="4620"/>
              </a:lnSpc>
            </a:pPr>
            <a:endParaRPr lang="en-US" sz="3300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6D6D6D"/>
                </a:solidFill>
                <a:latin typeface="Montserrat"/>
              </a:rPr>
              <a:t>Consider boundaries</a:t>
            </a:r>
          </a:p>
          <a:p>
            <a:pPr algn="ctr">
              <a:lnSpc>
                <a:spcPts val="4620"/>
              </a:lnSpc>
            </a:pPr>
            <a:endParaRPr lang="en-US" sz="3300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6D6D6D"/>
                </a:solidFill>
                <a:latin typeface="Montserrat"/>
              </a:rPr>
              <a:t>Pause, reflect...then considered action</a:t>
            </a:r>
          </a:p>
          <a:p>
            <a:pPr algn="ctr">
              <a:lnSpc>
                <a:spcPts val="4620"/>
              </a:lnSpc>
            </a:pPr>
            <a:endParaRPr lang="en-US" sz="3300">
              <a:solidFill>
                <a:srgbClr val="6D6D6D"/>
              </a:solidFill>
              <a:latin typeface="Montserrat"/>
            </a:endParaRPr>
          </a:p>
          <a:p>
            <a:pPr marL="0" lvl="0" indent="0" algn="ctr">
              <a:lnSpc>
                <a:spcPts val="4620"/>
              </a:lnSpc>
            </a:pPr>
            <a:r>
              <a:rPr lang="en-US" sz="3300">
                <a:solidFill>
                  <a:srgbClr val="6D6D6D"/>
                </a:solidFill>
                <a:latin typeface="Montserrat"/>
              </a:rPr>
              <a:t>Reduce reactivity, increase chosen response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39300" y="0"/>
            <a:ext cx="5894527" cy="10287000"/>
            <a:chOff x="0" y="0"/>
            <a:chExt cx="155246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2468" cy="2709333"/>
            </a:xfrm>
            <a:custGeom>
              <a:avLst/>
              <a:gdLst/>
              <a:ahLst/>
              <a:cxnLst/>
              <a:rect l="l" t="t" r="r" b="b"/>
              <a:pathLst>
                <a:path w="1552468" h="2709333">
                  <a:moveTo>
                    <a:pt x="0" y="0"/>
                  </a:moveTo>
                  <a:lnTo>
                    <a:pt x="1552468" y="0"/>
                  </a:lnTo>
                  <a:lnTo>
                    <a:pt x="15524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D8C5"/>
            </a:solidFill>
            <a:ln w="114300" cap="sq">
              <a:solidFill>
                <a:srgbClr val="FFFCF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5246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3389" y="1444318"/>
            <a:ext cx="11199562" cy="8393650"/>
          </a:xfrm>
          <a:custGeom>
            <a:avLst/>
            <a:gdLst/>
            <a:ahLst/>
            <a:cxnLst/>
            <a:rect l="l" t="t" r="r" b="b"/>
            <a:pathLst>
              <a:path w="11199562" h="8393650">
                <a:moveTo>
                  <a:pt x="0" y="0"/>
                </a:moveTo>
                <a:lnTo>
                  <a:pt x="11199561" y="0"/>
                </a:lnTo>
                <a:lnTo>
                  <a:pt x="11199561" y="8393650"/>
                </a:lnTo>
                <a:lnTo>
                  <a:pt x="0" y="839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561029" y="489130"/>
            <a:ext cx="5188737" cy="181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1"/>
              </a:lnSpc>
            </a:pPr>
            <a:r>
              <a:rPr lang="en-US" sz="5286">
                <a:solidFill>
                  <a:srgbClr val="FFFFFF"/>
                </a:solidFill>
                <a:latin typeface="Montserrat Ultra-Bold"/>
              </a:rPr>
              <a:t>Take in the view...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94383" y="3114231"/>
            <a:ext cx="4722029" cy="583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192">
                <a:solidFill>
                  <a:srgbClr val="6D6D6D"/>
                </a:solidFill>
                <a:latin typeface="Montserrat"/>
              </a:rPr>
              <a:t>Your current school landscape</a:t>
            </a:r>
          </a:p>
          <a:p>
            <a:pPr algn="ctr">
              <a:lnSpc>
                <a:spcPts val="4469"/>
              </a:lnSpc>
            </a:pPr>
            <a:endParaRPr lang="en-US" sz="3192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469"/>
              </a:lnSpc>
            </a:pPr>
            <a:r>
              <a:rPr lang="en-US" sz="3192">
                <a:solidFill>
                  <a:srgbClr val="6D6D6D"/>
                </a:solidFill>
                <a:latin typeface="Montserrat"/>
              </a:rPr>
              <a:t>Sustainability of </a:t>
            </a:r>
            <a:r>
              <a:rPr lang="en-US" sz="3192">
                <a:solidFill>
                  <a:srgbClr val="6D6D6D"/>
                </a:solidFill>
                <a:latin typeface="Montserrat Italics"/>
              </a:rPr>
              <a:t>you, </a:t>
            </a:r>
            <a:r>
              <a:rPr lang="en-US" sz="3192">
                <a:solidFill>
                  <a:srgbClr val="6D6D6D"/>
                </a:solidFill>
                <a:latin typeface="Montserrat"/>
              </a:rPr>
              <a:t>school team and your whole-school approach to wellbeing</a:t>
            </a:r>
          </a:p>
          <a:p>
            <a:pPr algn="ctr">
              <a:lnSpc>
                <a:spcPts val="4469"/>
              </a:lnSpc>
            </a:pPr>
            <a:endParaRPr lang="en-US" sz="3192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469"/>
              </a:lnSpc>
            </a:pPr>
            <a:r>
              <a:rPr lang="en-US" sz="3192">
                <a:solidFill>
                  <a:srgbClr val="6D6D6D"/>
                </a:solidFill>
                <a:latin typeface="Montserrat"/>
              </a:rPr>
              <a:t>Erosion,  barriers and defences</a:t>
            </a:r>
          </a:p>
          <a:p>
            <a:pPr marL="0" lvl="0" indent="0" algn="l">
              <a:lnSpc>
                <a:spcPts val="1749"/>
              </a:lnSpc>
            </a:pPr>
            <a:endParaRPr lang="en-US" sz="3192">
              <a:solidFill>
                <a:srgbClr val="6D6D6D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3389" y="235011"/>
            <a:ext cx="8570467" cy="94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Zoom out a moment...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706326" y="613082"/>
            <a:ext cx="3605468" cy="2802270"/>
          </a:xfrm>
          <a:custGeom>
            <a:avLst/>
            <a:gdLst/>
            <a:ahLst/>
            <a:cxnLst/>
            <a:rect l="l" t="t" r="r" b="b"/>
            <a:pathLst>
              <a:path w="3605468" h="2802270">
                <a:moveTo>
                  <a:pt x="0" y="0"/>
                </a:moveTo>
                <a:lnTo>
                  <a:pt x="3605468" y="0"/>
                </a:lnTo>
                <a:lnTo>
                  <a:pt x="3605468" y="2802270"/>
                </a:lnTo>
                <a:lnTo>
                  <a:pt x="0" y="280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116" t="-8838" r="-18364" b="-2033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7786" b="77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1202347" y="776836"/>
            <a:ext cx="6272343" cy="879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Onwards, Upwards...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Next, next, next...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Never enough...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Always more...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Keep going...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Progress...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Improve...</a:t>
            </a:r>
          </a:p>
          <a:p>
            <a:pPr algn="r">
              <a:lnSpc>
                <a:spcPts val="6152"/>
              </a:lnSpc>
            </a:pPr>
            <a:r>
              <a:rPr lang="en-US" sz="4394">
                <a:solidFill>
                  <a:srgbClr val="6D6D6D"/>
                </a:solidFill>
                <a:latin typeface="Montserrat"/>
              </a:rPr>
              <a:t>Push...</a:t>
            </a:r>
          </a:p>
          <a:p>
            <a:pPr algn="r">
              <a:lnSpc>
                <a:spcPts val="6152"/>
              </a:lnSpc>
            </a:pPr>
            <a:endParaRPr lang="en-US" sz="4394">
              <a:solidFill>
                <a:srgbClr val="6D6D6D"/>
              </a:solidFill>
              <a:latin typeface="Montserrat"/>
            </a:endParaRPr>
          </a:p>
          <a:p>
            <a:pPr algn="r">
              <a:lnSpc>
                <a:spcPts val="6152"/>
              </a:lnSpc>
            </a:pPr>
            <a:endParaRPr lang="en-US" sz="4394">
              <a:solidFill>
                <a:srgbClr val="6D6D6D"/>
              </a:solidFill>
              <a:latin typeface="Montserrat"/>
            </a:endParaRPr>
          </a:p>
          <a:p>
            <a:pPr algn="r">
              <a:lnSpc>
                <a:spcPts val="6152"/>
              </a:lnSpc>
            </a:pPr>
            <a:endParaRPr lang="en-US" sz="4394">
              <a:solidFill>
                <a:srgbClr val="6D6D6D"/>
              </a:solidFill>
              <a:latin typeface="Montserrat"/>
            </a:endParaRPr>
          </a:p>
          <a:p>
            <a:pPr marL="0" lvl="0" indent="0" algn="r">
              <a:lnSpc>
                <a:spcPts val="1591"/>
              </a:lnSpc>
            </a:pPr>
            <a:endParaRPr lang="en-US" sz="4394">
              <a:solidFill>
                <a:srgbClr val="6D6D6D"/>
              </a:solidFill>
              <a:latin typeface="Montserra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1794" y="0"/>
            <a:ext cx="5894527" cy="10287000"/>
            <a:chOff x="0" y="0"/>
            <a:chExt cx="155246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2468" cy="2709333"/>
            </a:xfrm>
            <a:custGeom>
              <a:avLst/>
              <a:gdLst/>
              <a:ahLst/>
              <a:cxnLst/>
              <a:rect l="l" t="t" r="r" b="b"/>
              <a:pathLst>
                <a:path w="1552468" h="2709333">
                  <a:moveTo>
                    <a:pt x="0" y="0"/>
                  </a:moveTo>
                  <a:lnTo>
                    <a:pt x="1552468" y="0"/>
                  </a:lnTo>
                  <a:lnTo>
                    <a:pt x="15524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D8C5"/>
            </a:solidFill>
            <a:ln w="114300" cap="sq">
              <a:solidFill>
                <a:srgbClr val="FFFCF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5246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3389" y="1444318"/>
            <a:ext cx="11199562" cy="8393650"/>
          </a:xfrm>
          <a:custGeom>
            <a:avLst/>
            <a:gdLst/>
            <a:ahLst/>
            <a:cxnLst/>
            <a:rect l="l" t="t" r="r" b="b"/>
            <a:pathLst>
              <a:path w="11199562" h="8393650">
                <a:moveTo>
                  <a:pt x="0" y="0"/>
                </a:moveTo>
                <a:lnTo>
                  <a:pt x="11199561" y="0"/>
                </a:lnTo>
                <a:lnTo>
                  <a:pt x="11199561" y="8393650"/>
                </a:lnTo>
                <a:lnTo>
                  <a:pt x="0" y="839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784991" y="254061"/>
            <a:ext cx="5188737" cy="2761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1"/>
              </a:lnSpc>
            </a:pPr>
            <a:r>
              <a:rPr lang="en-US" sz="5286">
                <a:solidFill>
                  <a:srgbClr val="FFFFFF"/>
                </a:solidFill>
                <a:latin typeface="Montserrat Ultra-Bold"/>
              </a:rPr>
              <a:t>Appreciate your journey so far...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3389" y="235011"/>
            <a:ext cx="1059321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Take a rest. Turn and look...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706326" y="613082"/>
            <a:ext cx="3605468" cy="2802270"/>
          </a:xfrm>
          <a:custGeom>
            <a:avLst/>
            <a:gdLst/>
            <a:ahLst/>
            <a:cxnLst/>
            <a:rect l="l" t="t" r="r" b="b"/>
            <a:pathLst>
              <a:path w="3605468" h="2802270">
                <a:moveTo>
                  <a:pt x="0" y="0"/>
                </a:moveTo>
                <a:lnTo>
                  <a:pt x="3605468" y="0"/>
                </a:lnTo>
                <a:lnTo>
                  <a:pt x="3605468" y="2802270"/>
                </a:lnTo>
                <a:lnTo>
                  <a:pt x="0" y="280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116" t="-8838" r="-18364" b="-20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97170" y="4950443"/>
            <a:ext cx="4637927" cy="48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Positive Neural Pathways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Connection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Celebration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Optimism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Reality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Stress Relief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Resilience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Anxiety Antidotes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Fun, joy, pleasure</a:t>
            </a:r>
          </a:p>
          <a:p>
            <a:pPr algn="just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Montserrat Medium"/>
              </a:rPr>
              <a:t>Purpose &amp; Values</a:t>
            </a:r>
          </a:p>
          <a:p>
            <a:pPr marL="0" lvl="0" indent="0" algn="just">
              <a:lnSpc>
                <a:spcPts val="1458"/>
              </a:lnSpc>
            </a:pPr>
            <a:endParaRPr lang="en-US" sz="2661">
              <a:solidFill>
                <a:srgbClr val="FFFFFF"/>
              </a:solidFill>
              <a:latin typeface="Montserrat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84991" y="3507797"/>
            <a:ext cx="4948134" cy="587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Montserrat Bold"/>
              </a:rPr>
              <a:t>Stop, take a look and talk...</a:t>
            </a:r>
          </a:p>
          <a:p>
            <a:pPr>
              <a:lnSpc>
                <a:spcPts val="4673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Montserrat"/>
              </a:rPr>
              <a:t>What </a:t>
            </a:r>
            <a:r>
              <a:rPr lang="en-US" sz="3337">
                <a:solidFill>
                  <a:srgbClr val="FFFFFF"/>
                </a:solidFill>
                <a:latin typeface="Montserrat Italics"/>
              </a:rPr>
              <a:t>are</a:t>
            </a:r>
            <a:r>
              <a:rPr lang="en-US" sz="3337">
                <a:solidFill>
                  <a:srgbClr val="FFFFFF"/>
                </a:solidFill>
                <a:latin typeface="Montserrat"/>
              </a:rPr>
              <a:t> you doing? </a:t>
            </a:r>
          </a:p>
          <a:p>
            <a:pPr>
              <a:lnSpc>
                <a:spcPts val="4673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Montserrat"/>
              </a:rPr>
              <a:t>What </a:t>
            </a:r>
            <a:r>
              <a:rPr lang="en-US" sz="3337">
                <a:solidFill>
                  <a:srgbClr val="FFFFFF"/>
                </a:solidFill>
                <a:latin typeface="Montserrat Italics"/>
              </a:rPr>
              <a:t>is</a:t>
            </a:r>
            <a:r>
              <a:rPr lang="en-US" sz="3337">
                <a:solidFill>
                  <a:srgbClr val="FFFFFF"/>
                </a:solidFill>
                <a:latin typeface="Montserrat"/>
              </a:rPr>
              <a:t> working well? </a:t>
            </a:r>
          </a:p>
          <a:p>
            <a:pPr>
              <a:lnSpc>
                <a:spcPts val="4673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Montserrat"/>
              </a:rPr>
              <a:t>What wins </a:t>
            </a:r>
            <a:r>
              <a:rPr lang="en-US" sz="3337">
                <a:solidFill>
                  <a:srgbClr val="FFFFFF"/>
                </a:solidFill>
                <a:latin typeface="Montserrat Italics"/>
              </a:rPr>
              <a:t>are</a:t>
            </a:r>
            <a:r>
              <a:rPr lang="en-US" sz="3337">
                <a:solidFill>
                  <a:srgbClr val="FFFFFF"/>
                </a:solidFill>
                <a:latin typeface="Montserrat"/>
              </a:rPr>
              <a:t> taking place?</a:t>
            </a:r>
          </a:p>
          <a:p>
            <a:pPr>
              <a:lnSpc>
                <a:spcPts val="4673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Montserrat"/>
              </a:rPr>
              <a:t>What positives </a:t>
            </a:r>
            <a:r>
              <a:rPr lang="en-US" sz="3337">
                <a:solidFill>
                  <a:srgbClr val="FFFFFF"/>
                </a:solidFill>
                <a:latin typeface="Montserrat Italics"/>
              </a:rPr>
              <a:t>are</a:t>
            </a:r>
            <a:r>
              <a:rPr lang="en-US" sz="3337">
                <a:solidFill>
                  <a:srgbClr val="FFFFFF"/>
                </a:solidFill>
                <a:latin typeface="Montserrat"/>
              </a:rPr>
              <a:t> happening?</a:t>
            </a:r>
          </a:p>
          <a:p>
            <a:pPr>
              <a:lnSpc>
                <a:spcPts val="4673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Montserrat"/>
              </a:rPr>
              <a:t>What are you proud of?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41" y="-149207"/>
            <a:ext cx="8386663" cy="10971469"/>
            <a:chOff x="0" y="0"/>
            <a:chExt cx="2208833" cy="28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8833" cy="2889605"/>
            </a:xfrm>
            <a:custGeom>
              <a:avLst/>
              <a:gdLst/>
              <a:ahLst/>
              <a:cxnLst/>
              <a:rect l="l" t="t" r="r" b="b"/>
              <a:pathLst>
                <a:path w="2208833" h="2889605">
                  <a:moveTo>
                    <a:pt x="47079" y="0"/>
                  </a:moveTo>
                  <a:lnTo>
                    <a:pt x="2161754" y="0"/>
                  </a:lnTo>
                  <a:cubicBezTo>
                    <a:pt x="2187755" y="0"/>
                    <a:pt x="2208833" y="21078"/>
                    <a:pt x="2208833" y="47079"/>
                  </a:cubicBezTo>
                  <a:lnTo>
                    <a:pt x="2208833" y="2842526"/>
                  </a:lnTo>
                  <a:cubicBezTo>
                    <a:pt x="2208833" y="2868527"/>
                    <a:pt x="2187755" y="2889605"/>
                    <a:pt x="2161754" y="2889605"/>
                  </a:cubicBezTo>
                  <a:lnTo>
                    <a:pt x="47079" y="2889605"/>
                  </a:lnTo>
                  <a:cubicBezTo>
                    <a:pt x="21078" y="2889605"/>
                    <a:pt x="0" y="2868527"/>
                    <a:pt x="0" y="2842526"/>
                  </a:cubicBezTo>
                  <a:lnTo>
                    <a:pt x="0" y="47079"/>
                  </a:lnTo>
                  <a:cubicBezTo>
                    <a:pt x="0" y="21078"/>
                    <a:pt x="21078" y="0"/>
                    <a:pt x="47079" y="0"/>
                  </a:cubicBezTo>
                  <a:close/>
                </a:path>
              </a:pathLst>
            </a:custGeom>
            <a:solidFill>
              <a:srgbClr val="FFFCFA">
                <a:alpha val="4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08833" cy="2918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-149207"/>
            <a:ext cx="5867433" cy="10436207"/>
          </a:xfrm>
          <a:custGeom>
            <a:avLst/>
            <a:gdLst/>
            <a:ahLst/>
            <a:cxnLst/>
            <a:rect l="l" t="t" r="r" b="b"/>
            <a:pathLst>
              <a:path w="5867433" h="10436207">
                <a:moveTo>
                  <a:pt x="0" y="0"/>
                </a:moveTo>
                <a:lnTo>
                  <a:pt x="5867433" y="0"/>
                </a:lnTo>
                <a:lnTo>
                  <a:pt x="5867433" y="10436207"/>
                </a:lnTo>
                <a:lnTo>
                  <a:pt x="0" y="10436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304622" y="941646"/>
            <a:ext cx="9309101" cy="8825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Mum, Daughter, Sister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Co-Parent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Ex-Teacher/Assistant Headteacher - Burnt Out 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Trainer/Speaker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Sea Lover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Cold Water Enthusiast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Rock &amp; Geology Lover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Weight Lifter and Strength Training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Mindfulness Practioner/Teacher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Lifelong Learner/Avid Reader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Camping/Campervan Enthusiast</a:t>
            </a:r>
          </a:p>
          <a:p>
            <a:pPr algn="just">
              <a:lnSpc>
                <a:spcPts val="2572"/>
              </a:lnSpc>
            </a:pPr>
            <a:endParaRPr lang="en-US" sz="2338">
              <a:solidFill>
                <a:srgbClr val="6D6D6D"/>
              </a:solidFill>
              <a:latin typeface="Montserrat Bold"/>
            </a:endParaRP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Outdoorsy - love walking</a:t>
            </a: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 </a:t>
            </a: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Traits of:</a:t>
            </a:r>
          </a:p>
          <a:p>
            <a:pPr algn="just">
              <a:lnSpc>
                <a:spcPts val="2572"/>
              </a:lnSpc>
            </a:pPr>
            <a:r>
              <a:rPr lang="en-US" sz="2338">
                <a:solidFill>
                  <a:srgbClr val="6D6D6D"/>
                </a:solidFill>
                <a:latin typeface="Montserrat Bold"/>
              </a:rPr>
              <a:t>Perfectionism/People-Pleasing/Victim/Avoider</a:t>
            </a:r>
          </a:p>
          <a:p>
            <a:pPr algn="just">
              <a:lnSpc>
                <a:spcPts val="2572"/>
              </a:lnSpc>
              <a:spcBef>
                <a:spcPct val="0"/>
              </a:spcBef>
            </a:pPr>
            <a:endParaRPr lang="en-US" sz="2338">
              <a:solidFill>
                <a:srgbClr val="6D6D6D"/>
              </a:solidFill>
              <a:latin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98834" y="347316"/>
            <a:ext cx="4629778" cy="68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6D6D6D"/>
                </a:solidFill>
                <a:latin typeface="Montserrat"/>
              </a:rPr>
              <a:t>Who Are You?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19989" y="1564441"/>
            <a:ext cx="4629778" cy="203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6D6D6D"/>
                </a:solidFill>
                <a:latin typeface="Montserrat"/>
              </a:rPr>
              <a:t>Purpose</a:t>
            </a:r>
          </a:p>
          <a:p>
            <a:pPr algn="r">
              <a:lnSpc>
                <a:spcPts val="5393"/>
              </a:lnSpc>
            </a:pPr>
            <a:endParaRPr lang="en-US" sz="4903">
              <a:solidFill>
                <a:srgbClr val="6D6D6D"/>
              </a:solidFill>
              <a:latin typeface="Montserrat"/>
            </a:endParaRPr>
          </a:p>
          <a:p>
            <a:pPr algn="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6D6D6D"/>
                </a:solidFill>
                <a:latin typeface="Montserrat"/>
              </a:rPr>
              <a:t>Values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4961" y="544851"/>
            <a:ext cx="10504953" cy="911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8"/>
              </a:lnSpc>
            </a:pPr>
            <a:r>
              <a:rPr lang="en-US" sz="6353">
                <a:solidFill>
                  <a:srgbClr val="B1C8CB"/>
                </a:solidFill>
                <a:latin typeface="Montserrat Semi-Bold"/>
              </a:rPr>
              <a:t>Whole School Approach</a:t>
            </a:r>
          </a:p>
        </p:txBody>
      </p:sp>
      <p:sp>
        <p:nvSpPr>
          <p:cNvPr id="3" name="Freeform 3"/>
          <p:cNvSpPr/>
          <p:nvPr/>
        </p:nvSpPr>
        <p:spPr>
          <a:xfrm>
            <a:off x="1886324" y="2880036"/>
            <a:ext cx="6573232" cy="6378264"/>
          </a:xfrm>
          <a:custGeom>
            <a:avLst/>
            <a:gdLst/>
            <a:ahLst/>
            <a:cxnLst/>
            <a:rect l="l" t="t" r="r" b="b"/>
            <a:pathLst>
              <a:path w="6573232" h="6378264">
                <a:moveTo>
                  <a:pt x="0" y="0"/>
                </a:moveTo>
                <a:lnTo>
                  <a:pt x="6573232" y="0"/>
                </a:lnTo>
                <a:lnTo>
                  <a:pt x="6573232" y="6378264"/>
                </a:lnTo>
                <a:lnTo>
                  <a:pt x="0" y="6378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346011">
            <a:off x="854450" y="3178901"/>
            <a:ext cx="2063747" cy="583008"/>
          </a:xfrm>
          <a:custGeom>
            <a:avLst/>
            <a:gdLst/>
            <a:ahLst/>
            <a:cxnLst/>
            <a:rect l="l" t="t" r="r" b="b"/>
            <a:pathLst>
              <a:path w="2063747" h="583008">
                <a:moveTo>
                  <a:pt x="0" y="0"/>
                </a:moveTo>
                <a:lnTo>
                  <a:pt x="2063747" y="0"/>
                </a:lnTo>
                <a:lnTo>
                  <a:pt x="2063747" y="583008"/>
                </a:lnTo>
                <a:lnTo>
                  <a:pt x="0" y="583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4011" y="1444974"/>
            <a:ext cx="9284560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6D6D6D"/>
                </a:solidFill>
                <a:latin typeface="Montserrat Semi-Bold"/>
              </a:rPr>
              <a:t>Promoting children and young people’s mental health and wellbeing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4961" y="1914465"/>
            <a:ext cx="9820639" cy="571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80"/>
              </a:lnSpc>
              <a:spcBef>
                <a:spcPct val="0"/>
              </a:spcBef>
            </a:pPr>
            <a:r>
              <a:rPr lang="en-US" sz="1900" dirty="0">
                <a:solidFill>
                  <a:srgbClr val="6D6D6D"/>
                </a:solidFill>
                <a:latin typeface="Montserrat Medium"/>
              </a:rPr>
              <a:t>Eight principles to promoting a whole school or college approach to mental</a:t>
            </a:r>
          </a:p>
          <a:p>
            <a:pPr>
              <a:lnSpc>
                <a:spcPts val="2280"/>
              </a:lnSpc>
              <a:spcBef>
                <a:spcPct val="0"/>
              </a:spcBef>
            </a:pPr>
            <a:r>
              <a:rPr lang="en-US" sz="1900" dirty="0">
                <a:solidFill>
                  <a:srgbClr val="6D6D6D"/>
                </a:solidFill>
                <a:latin typeface="Montserrat Medium"/>
              </a:rPr>
              <a:t>health and wellbeing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90380" y="2169707"/>
            <a:ext cx="6059387" cy="600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813">
                <a:solidFill>
                  <a:srgbClr val="737373"/>
                </a:solidFill>
                <a:latin typeface="Montserrat"/>
              </a:rPr>
              <a:t>Centre of the wheel</a:t>
            </a:r>
          </a:p>
          <a:p>
            <a:pPr algn="r">
              <a:lnSpc>
                <a:spcPts val="5295"/>
              </a:lnSpc>
            </a:pPr>
            <a:endParaRPr lang="en-US" sz="4813">
              <a:solidFill>
                <a:srgbClr val="737373"/>
              </a:solidFill>
              <a:latin typeface="Montserrat"/>
            </a:endParaRPr>
          </a:p>
          <a:p>
            <a:pPr algn="r">
              <a:lnSpc>
                <a:spcPts val="5295"/>
              </a:lnSpc>
            </a:pPr>
            <a:r>
              <a:rPr lang="en-US" sz="4813">
                <a:solidFill>
                  <a:srgbClr val="737373"/>
                </a:solidFill>
                <a:latin typeface="Montserrat"/>
              </a:rPr>
              <a:t>The guiding and driving  force</a:t>
            </a:r>
          </a:p>
          <a:p>
            <a:pPr algn="r">
              <a:lnSpc>
                <a:spcPts val="5295"/>
              </a:lnSpc>
            </a:pPr>
            <a:endParaRPr lang="en-US" sz="4813">
              <a:solidFill>
                <a:srgbClr val="737373"/>
              </a:solidFill>
              <a:latin typeface="Montserrat"/>
            </a:endParaRPr>
          </a:p>
          <a:p>
            <a:pPr algn="r">
              <a:lnSpc>
                <a:spcPts val="5295"/>
              </a:lnSpc>
            </a:pPr>
            <a:r>
              <a:rPr lang="en-US" sz="4813">
                <a:solidFill>
                  <a:srgbClr val="737373"/>
                </a:solidFill>
                <a:latin typeface="Montserrat"/>
              </a:rPr>
              <a:t>Collective Vision, Values &amp; Purpose</a:t>
            </a:r>
          </a:p>
          <a:p>
            <a:pPr algn="r">
              <a:lnSpc>
                <a:spcPts val="5295"/>
              </a:lnSpc>
            </a:pPr>
            <a:endParaRPr lang="en-US" sz="4813">
              <a:solidFill>
                <a:srgbClr val="737373"/>
              </a:solidFill>
              <a:latin typeface="Montserrat"/>
            </a:endParaRPr>
          </a:p>
          <a:p>
            <a:pPr algn="r">
              <a:lnSpc>
                <a:spcPts val="5295"/>
              </a:lnSpc>
              <a:spcBef>
                <a:spcPct val="0"/>
              </a:spcBef>
            </a:pPr>
            <a:r>
              <a:rPr lang="en-US" sz="4813">
                <a:solidFill>
                  <a:srgbClr val="737373"/>
                </a:solidFill>
                <a:latin typeface="Montserrat Bold"/>
              </a:rPr>
              <a:t>YOU</a:t>
            </a:r>
          </a:p>
        </p:txBody>
      </p:sp>
      <p:sp>
        <p:nvSpPr>
          <p:cNvPr id="8" name="Freeform 8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89742" y="597340"/>
            <a:ext cx="5473711" cy="774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It doesn’t mean you are responsible and in control of everything</a:t>
            </a:r>
          </a:p>
          <a:p>
            <a:pPr algn="r">
              <a:lnSpc>
                <a:spcPts val="4354"/>
              </a:lnSpc>
            </a:pPr>
            <a:endParaRPr lang="en-US" sz="3958">
              <a:solidFill>
                <a:srgbClr val="737373"/>
              </a:solidFill>
              <a:latin typeface="Montserrat"/>
            </a:endParaRP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 Bold"/>
              </a:rPr>
              <a:t>YOU DO YOU</a:t>
            </a:r>
          </a:p>
          <a:p>
            <a:pPr algn="r">
              <a:lnSpc>
                <a:spcPts val="4354"/>
              </a:lnSpc>
            </a:pPr>
            <a:endParaRPr lang="en-US" sz="3958">
              <a:solidFill>
                <a:srgbClr val="737373"/>
              </a:solidFill>
              <a:latin typeface="Montserrat Bold"/>
            </a:endParaRP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Allow:</a:t>
            </a: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Empowerment</a:t>
            </a: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Agency</a:t>
            </a: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Autonomy</a:t>
            </a: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Choice</a:t>
            </a:r>
          </a:p>
          <a:p>
            <a:pPr algn="r">
              <a:lnSpc>
                <a:spcPts val="4354"/>
              </a:lnSpc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Risk</a:t>
            </a:r>
          </a:p>
          <a:p>
            <a:pPr algn="r">
              <a:lnSpc>
                <a:spcPts val="4354"/>
              </a:lnSpc>
              <a:spcBef>
                <a:spcPct val="0"/>
              </a:spcBef>
            </a:pPr>
            <a:r>
              <a:rPr lang="en-US" sz="3958">
                <a:solidFill>
                  <a:srgbClr val="737373"/>
                </a:solidFill>
                <a:latin typeface="Montserrat"/>
              </a:rPr>
              <a:t>Exploration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44536" y="383346"/>
            <a:ext cx="9590528" cy="9590528"/>
          </a:xfrm>
          <a:custGeom>
            <a:avLst/>
            <a:gdLst/>
            <a:ahLst/>
            <a:cxnLst/>
            <a:rect l="l" t="t" r="r" b="b"/>
            <a:pathLst>
              <a:path w="9590528" h="9590528">
                <a:moveTo>
                  <a:pt x="0" y="0"/>
                </a:moveTo>
                <a:lnTo>
                  <a:pt x="9590528" y="0"/>
                </a:lnTo>
                <a:lnTo>
                  <a:pt x="9590528" y="9590529"/>
                </a:lnTo>
                <a:lnTo>
                  <a:pt x="0" y="959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039838"/>
            <a:ext cx="10417087" cy="685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How are you? 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What do you need help with?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 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Could you ask for help? 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Where can you get help/support?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If not, what stops you? 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Q1. Do you know who to talk to and where to go when you need support?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Q2. Do you have enough opportunities to discuss any emerging issues or pressures?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  <a:p>
            <a:pPr algn="just">
              <a:lnSpc>
                <a:spcPts val="2871"/>
              </a:lnSpc>
              <a:spcBef>
                <a:spcPct val="0"/>
              </a:spcBef>
            </a:pPr>
            <a:r>
              <a:rPr lang="en-US" sz="2610">
                <a:solidFill>
                  <a:srgbClr val="997CAC"/>
                </a:solidFill>
                <a:latin typeface="Montserrat"/>
              </a:rPr>
              <a:t>Q3. What suggestions do you have to ensure more safety and support?</a:t>
            </a:r>
          </a:p>
          <a:p>
            <a:pPr algn="just">
              <a:lnSpc>
                <a:spcPts val="2871"/>
              </a:lnSpc>
              <a:spcBef>
                <a:spcPct val="0"/>
              </a:spcBef>
            </a:pPr>
            <a:endParaRPr lang="en-US" sz="2610">
              <a:solidFill>
                <a:srgbClr val="997CAC"/>
              </a:solidFill>
              <a:latin typeface="Montserra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90513" y="1028700"/>
            <a:ext cx="5068787" cy="6229318"/>
          </a:xfrm>
          <a:custGeom>
            <a:avLst/>
            <a:gdLst/>
            <a:ahLst/>
            <a:cxnLst/>
            <a:rect l="l" t="t" r="r" b="b"/>
            <a:pathLst>
              <a:path w="5068787" h="6229318">
                <a:moveTo>
                  <a:pt x="0" y="0"/>
                </a:moveTo>
                <a:lnTo>
                  <a:pt x="5068787" y="0"/>
                </a:lnTo>
                <a:lnTo>
                  <a:pt x="5068787" y="6229318"/>
                </a:lnTo>
                <a:lnTo>
                  <a:pt x="0" y="6229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690599"/>
            <a:ext cx="11928169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Basic Check-In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16910" y="4310932"/>
            <a:ext cx="5976068" cy="5976068"/>
          </a:xfrm>
          <a:custGeom>
            <a:avLst/>
            <a:gdLst/>
            <a:ahLst/>
            <a:cxnLst/>
            <a:rect l="l" t="t" r="r" b="b"/>
            <a:pathLst>
              <a:path w="5976068" h="5976068">
                <a:moveTo>
                  <a:pt x="0" y="0"/>
                </a:moveTo>
                <a:lnTo>
                  <a:pt x="5976068" y="0"/>
                </a:lnTo>
                <a:lnTo>
                  <a:pt x="5976068" y="5976068"/>
                </a:lnTo>
                <a:lnTo>
                  <a:pt x="0" y="5976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40508" y="2782883"/>
            <a:ext cx="6528872" cy="4341700"/>
          </a:xfrm>
          <a:custGeom>
            <a:avLst/>
            <a:gdLst/>
            <a:ahLst/>
            <a:cxnLst/>
            <a:rect l="l" t="t" r="r" b="b"/>
            <a:pathLst>
              <a:path w="6528872" h="4341700">
                <a:moveTo>
                  <a:pt x="0" y="0"/>
                </a:moveTo>
                <a:lnTo>
                  <a:pt x="6528872" y="0"/>
                </a:lnTo>
                <a:lnTo>
                  <a:pt x="6528872" y="4341700"/>
                </a:lnTo>
                <a:lnTo>
                  <a:pt x="0" y="434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22939" y="2782883"/>
            <a:ext cx="11242123" cy="7504117"/>
          </a:xfrm>
          <a:custGeom>
            <a:avLst/>
            <a:gdLst/>
            <a:ahLst/>
            <a:cxnLst/>
            <a:rect l="l" t="t" r="r" b="b"/>
            <a:pathLst>
              <a:path w="11242123" h="7504117">
                <a:moveTo>
                  <a:pt x="0" y="0"/>
                </a:moveTo>
                <a:lnTo>
                  <a:pt x="11242122" y="0"/>
                </a:lnTo>
                <a:lnTo>
                  <a:pt x="11242122" y="7504117"/>
                </a:lnTo>
                <a:lnTo>
                  <a:pt x="0" y="7504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167122" y="5335795"/>
            <a:ext cx="9790808" cy="6396661"/>
          </a:xfrm>
          <a:custGeom>
            <a:avLst/>
            <a:gdLst/>
            <a:ahLst/>
            <a:cxnLst/>
            <a:rect l="l" t="t" r="r" b="b"/>
            <a:pathLst>
              <a:path w="9790808" h="6396661">
                <a:moveTo>
                  <a:pt x="0" y="0"/>
                </a:moveTo>
                <a:lnTo>
                  <a:pt x="9790807" y="0"/>
                </a:lnTo>
                <a:lnTo>
                  <a:pt x="9790807" y="6396661"/>
                </a:lnTo>
                <a:lnTo>
                  <a:pt x="0" y="6396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17784" y="3629566"/>
            <a:ext cx="4553186" cy="3027869"/>
          </a:xfrm>
          <a:custGeom>
            <a:avLst/>
            <a:gdLst/>
            <a:ahLst/>
            <a:cxnLst/>
            <a:rect l="l" t="t" r="r" b="b"/>
            <a:pathLst>
              <a:path w="4553186" h="3027869">
                <a:moveTo>
                  <a:pt x="0" y="0"/>
                </a:moveTo>
                <a:lnTo>
                  <a:pt x="4553186" y="0"/>
                </a:lnTo>
                <a:lnTo>
                  <a:pt x="4553186" y="3027868"/>
                </a:lnTo>
                <a:lnTo>
                  <a:pt x="0" y="3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869116" y="3772664"/>
            <a:ext cx="6891575" cy="4582897"/>
          </a:xfrm>
          <a:custGeom>
            <a:avLst/>
            <a:gdLst/>
            <a:ahLst/>
            <a:cxnLst/>
            <a:rect l="l" t="t" r="r" b="b"/>
            <a:pathLst>
              <a:path w="6891575" h="4582897">
                <a:moveTo>
                  <a:pt x="0" y="0"/>
                </a:moveTo>
                <a:lnTo>
                  <a:pt x="6891575" y="0"/>
                </a:lnTo>
                <a:lnTo>
                  <a:pt x="6891575" y="4582897"/>
                </a:lnTo>
                <a:lnTo>
                  <a:pt x="0" y="4582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301679" y="6172200"/>
            <a:ext cx="6176060" cy="41148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59995" y="5704826"/>
            <a:ext cx="3292103" cy="2189248"/>
          </a:xfrm>
          <a:custGeom>
            <a:avLst/>
            <a:gdLst/>
            <a:ahLst/>
            <a:cxnLst/>
            <a:rect l="l" t="t" r="r" b="b"/>
            <a:pathLst>
              <a:path w="3292103" h="2189248">
                <a:moveTo>
                  <a:pt x="0" y="0"/>
                </a:moveTo>
                <a:lnTo>
                  <a:pt x="3292102" y="0"/>
                </a:lnTo>
                <a:lnTo>
                  <a:pt x="3292102" y="2189249"/>
                </a:lnTo>
                <a:lnTo>
                  <a:pt x="0" y="2189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52097" y="6008794"/>
            <a:ext cx="7896198" cy="4441611"/>
          </a:xfrm>
          <a:custGeom>
            <a:avLst/>
            <a:gdLst/>
            <a:ahLst/>
            <a:cxnLst/>
            <a:rect l="l" t="t" r="r" b="b"/>
            <a:pathLst>
              <a:path w="7896198" h="4441611">
                <a:moveTo>
                  <a:pt x="0" y="0"/>
                </a:moveTo>
                <a:lnTo>
                  <a:pt x="7896198" y="0"/>
                </a:lnTo>
                <a:lnTo>
                  <a:pt x="7896198" y="4441612"/>
                </a:lnTo>
                <a:lnTo>
                  <a:pt x="0" y="4441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65362" y="1085850"/>
            <a:ext cx="6121788" cy="68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“I’m fine thanks”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1161282"/>
            <a:ext cx="6121788" cy="68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“Good, thank you”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14479" y="5165997"/>
            <a:ext cx="4912642" cy="3266907"/>
          </a:xfrm>
          <a:custGeom>
            <a:avLst/>
            <a:gdLst/>
            <a:ahLst/>
            <a:cxnLst/>
            <a:rect l="l" t="t" r="r" b="b"/>
            <a:pathLst>
              <a:path w="4912642" h="3266907">
                <a:moveTo>
                  <a:pt x="0" y="0"/>
                </a:moveTo>
                <a:lnTo>
                  <a:pt x="4912643" y="0"/>
                </a:lnTo>
                <a:lnTo>
                  <a:pt x="4912643" y="3266907"/>
                </a:lnTo>
                <a:lnTo>
                  <a:pt x="0" y="3266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65362" y="3091279"/>
            <a:ext cx="7790484" cy="68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“Lots to think about”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00430" y="2948181"/>
            <a:ext cx="5768417" cy="68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“We’ll get there”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674658" y="315567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20574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0111" y="9227864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28800" y="1439435"/>
            <a:ext cx="3049849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6D6D6D"/>
                </a:solidFill>
                <a:latin typeface="Montserrat"/>
              </a:rPr>
              <a:t>Stretch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46704" y="1439435"/>
            <a:ext cx="2212496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6D6D6D"/>
                </a:solidFill>
                <a:latin typeface="Montserrat"/>
              </a:rPr>
              <a:t>‘Gravity’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22824" y="1439435"/>
            <a:ext cx="2442352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6D6D6D"/>
                </a:solidFill>
                <a:latin typeface="Montserrat"/>
              </a:rPr>
              <a:t>Capital 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14350" y="-1850579"/>
            <a:ext cx="20324980" cy="3086100"/>
            <a:chOff x="0" y="0"/>
            <a:chExt cx="535308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53081" cy="812800"/>
            </a:xfrm>
            <a:custGeom>
              <a:avLst/>
              <a:gdLst/>
              <a:ahLst/>
              <a:cxnLst/>
              <a:rect l="l" t="t" r="r" b="b"/>
              <a:pathLst>
                <a:path w="5353081" h="812800">
                  <a:moveTo>
                    <a:pt x="0" y="0"/>
                  </a:moveTo>
                  <a:lnTo>
                    <a:pt x="5353081" y="0"/>
                  </a:lnTo>
                  <a:lnTo>
                    <a:pt x="535308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D6D6D">
                <a:alpha val="4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53081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1000" y="74163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FFFFFF"/>
                </a:solidFill>
                <a:latin typeface="Montserrat Ultra-Bold"/>
              </a:rPr>
              <a:t>Dysregulated to Regulated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1000" y="5748925"/>
            <a:ext cx="361535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0"/>
              </a:lnSpc>
            </a:pPr>
            <a:r>
              <a:rPr lang="en-US" sz="5542">
                <a:solidFill>
                  <a:srgbClr val="FFFFFF"/>
                </a:solidFill>
                <a:latin typeface="Montserrat Ultra-Bold"/>
              </a:rPr>
              <a:t>Internal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59944" y="5748925"/>
            <a:ext cx="3524504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0"/>
              </a:lnSpc>
            </a:pPr>
            <a:r>
              <a:rPr lang="en-US" sz="5542">
                <a:solidFill>
                  <a:srgbClr val="FFFFFF"/>
                </a:solidFill>
                <a:latin typeface="Montserrat Ultra-Bold"/>
              </a:rPr>
              <a:t>External</a:t>
            </a:r>
          </a:p>
        </p:txBody>
      </p:sp>
      <p:sp>
        <p:nvSpPr>
          <p:cNvPr id="9" name="Freeform 9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725" y="914051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4"/>
                </a:lnTo>
                <a:lnTo>
                  <a:pt x="0" y="715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642248"/>
            <a:ext cx="8817308" cy="577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Lack of resources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OFSTED looming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Expectations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Workload/Admin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Vulnerability due to accountability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+1000 interpersonal contacts a day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Lack of wellbeing CPD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School Parents &amp; Families/Home-life demands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Behaviours/Mindset</a:t>
            </a:r>
          </a:p>
          <a:p>
            <a:pPr>
              <a:lnSpc>
                <a:spcPts val="4615"/>
              </a:lnSpc>
            </a:pPr>
            <a:r>
              <a:rPr lang="en-US" sz="2683">
                <a:solidFill>
                  <a:srgbClr val="737373"/>
                </a:solidFill>
                <a:latin typeface="Montserrat"/>
              </a:rPr>
              <a:t>Caring professions more likely to suffer stress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506104" y="0"/>
            <a:ext cx="5781896" cy="10287000"/>
            <a:chOff x="0" y="0"/>
            <a:chExt cx="3536950" cy="6292850"/>
          </a:xfrm>
        </p:grpSpPr>
        <p:sp>
          <p:nvSpPr>
            <p:cNvPr id="5" name="Freeform 5"/>
            <p:cNvSpPr/>
            <p:nvPr/>
          </p:nvSpPr>
          <p:spPr>
            <a:xfrm>
              <a:off x="0" y="4133850"/>
              <a:ext cx="3530600" cy="2159000"/>
            </a:xfrm>
            <a:custGeom>
              <a:avLst/>
              <a:gdLst/>
              <a:ahLst/>
              <a:cxnLst/>
              <a:rect l="l" t="t" r="r" b="b"/>
              <a:pathLst>
                <a:path w="3530600" h="2159000">
                  <a:moveTo>
                    <a:pt x="3530600" y="2159000"/>
                  </a:moveTo>
                  <a:lnTo>
                    <a:pt x="0" y="21590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2159000"/>
                  </a:lnTo>
                  <a:close/>
                </a:path>
              </a:pathLst>
            </a:custGeom>
            <a:blipFill>
              <a:blip r:embed="rId3"/>
              <a:stretch>
                <a:fillRect t="-4577" b="-45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898650"/>
              <a:ext cx="3530600" cy="2559050"/>
            </a:xfrm>
            <a:custGeom>
              <a:avLst/>
              <a:gdLst/>
              <a:ahLst/>
              <a:cxnLst/>
              <a:rect l="l" t="t" r="r" b="b"/>
              <a:pathLst>
                <a:path w="3530600" h="2559050">
                  <a:moveTo>
                    <a:pt x="3530600" y="0"/>
                  </a:moveTo>
                  <a:lnTo>
                    <a:pt x="3530600" y="217170"/>
                  </a:lnTo>
                  <a:lnTo>
                    <a:pt x="3530600" y="717550"/>
                  </a:lnTo>
                  <a:lnTo>
                    <a:pt x="3530600" y="2546350"/>
                  </a:lnTo>
                  <a:lnTo>
                    <a:pt x="3479800" y="2533650"/>
                  </a:lnTo>
                  <a:cubicBezTo>
                    <a:pt x="3479800" y="2533650"/>
                    <a:pt x="3429000" y="2508250"/>
                    <a:pt x="3403600" y="2508250"/>
                  </a:cubicBezTo>
                  <a:cubicBezTo>
                    <a:pt x="3378200" y="2508250"/>
                    <a:pt x="3302000" y="2520950"/>
                    <a:pt x="3302000" y="2520950"/>
                  </a:cubicBezTo>
                  <a:cubicBezTo>
                    <a:pt x="3302000" y="2520950"/>
                    <a:pt x="3200400" y="2520950"/>
                    <a:pt x="3149600" y="2533650"/>
                  </a:cubicBezTo>
                  <a:cubicBezTo>
                    <a:pt x="3098800" y="2546350"/>
                    <a:pt x="2971800" y="2520950"/>
                    <a:pt x="2971800" y="2520950"/>
                  </a:cubicBezTo>
                  <a:lnTo>
                    <a:pt x="2908300" y="2482850"/>
                  </a:lnTo>
                  <a:cubicBezTo>
                    <a:pt x="2908300" y="2482850"/>
                    <a:pt x="2768600" y="2444750"/>
                    <a:pt x="2743200" y="2457450"/>
                  </a:cubicBezTo>
                  <a:cubicBezTo>
                    <a:pt x="2717800" y="2470150"/>
                    <a:pt x="2705100" y="2432050"/>
                    <a:pt x="2705100" y="2432050"/>
                  </a:cubicBezTo>
                  <a:cubicBezTo>
                    <a:pt x="2705100" y="2432050"/>
                    <a:pt x="2514600" y="2355850"/>
                    <a:pt x="2476500" y="2343150"/>
                  </a:cubicBezTo>
                  <a:cubicBezTo>
                    <a:pt x="2438400" y="2330450"/>
                    <a:pt x="2387600" y="2368550"/>
                    <a:pt x="2362200" y="2355850"/>
                  </a:cubicBezTo>
                  <a:cubicBezTo>
                    <a:pt x="2336800" y="2343150"/>
                    <a:pt x="2222500" y="2343150"/>
                    <a:pt x="2133600" y="2368550"/>
                  </a:cubicBezTo>
                  <a:cubicBezTo>
                    <a:pt x="2044700" y="2393950"/>
                    <a:pt x="1993900" y="2343150"/>
                    <a:pt x="1993900" y="2343150"/>
                  </a:cubicBezTo>
                  <a:cubicBezTo>
                    <a:pt x="1955800" y="2279650"/>
                    <a:pt x="1879600" y="2305050"/>
                    <a:pt x="1841500" y="2317750"/>
                  </a:cubicBezTo>
                  <a:cubicBezTo>
                    <a:pt x="1803400" y="2330450"/>
                    <a:pt x="1701800" y="2317750"/>
                    <a:pt x="1689100" y="2317750"/>
                  </a:cubicBezTo>
                  <a:cubicBezTo>
                    <a:pt x="1676400" y="2317750"/>
                    <a:pt x="1485900" y="2292350"/>
                    <a:pt x="1460500" y="2279650"/>
                  </a:cubicBezTo>
                  <a:cubicBezTo>
                    <a:pt x="1435100" y="2266950"/>
                    <a:pt x="1358900" y="2305050"/>
                    <a:pt x="1333500" y="2317750"/>
                  </a:cubicBezTo>
                  <a:cubicBezTo>
                    <a:pt x="1308100" y="2330450"/>
                    <a:pt x="1054100" y="2381250"/>
                    <a:pt x="1054100" y="2381250"/>
                  </a:cubicBezTo>
                  <a:lnTo>
                    <a:pt x="850900" y="2432050"/>
                  </a:lnTo>
                  <a:cubicBezTo>
                    <a:pt x="850900" y="2432050"/>
                    <a:pt x="762000" y="2457450"/>
                    <a:pt x="723900" y="2470150"/>
                  </a:cubicBezTo>
                  <a:cubicBezTo>
                    <a:pt x="685800" y="2482850"/>
                    <a:pt x="609600" y="2495550"/>
                    <a:pt x="609600" y="2495550"/>
                  </a:cubicBezTo>
                  <a:cubicBezTo>
                    <a:pt x="571500" y="2508250"/>
                    <a:pt x="520700" y="2495550"/>
                    <a:pt x="520700" y="2495550"/>
                  </a:cubicBezTo>
                  <a:cubicBezTo>
                    <a:pt x="520700" y="2495550"/>
                    <a:pt x="406400" y="2482850"/>
                    <a:pt x="381000" y="2495550"/>
                  </a:cubicBezTo>
                  <a:cubicBezTo>
                    <a:pt x="355600" y="2508250"/>
                    <a:pt x="330200" y="2495550"/>
                    <a:pt x="330200" y="2495550"/>
                  </a:cubicBezTo>
                  <a:cubicBezTo>
                    <a:pt x="330200" y="2495550"/>
                    <a:pt x="330200" y="2495550"/>
                    <a:pt x="304800" y="2482850"/>
                  </a:cubicBezTo>
                  <a:cubicBezTo>
                    <a:pt x="279400" y="2470150"/>
                    <a:pt x="215900" y="2508250"/>
                    <a:pt x="165100" y="2533650"/>
                  </a:cubicBezTo>
                  <a:cubicBezTo>
                    <a:pt x="114300" y="2559050"/>
                    <a:pt x="0" y="2533650"/>
                    <a:pt x="0" y="2533650"/>
                  </a:cubicBezTo>
                  <a:lnTo>
                    <a:pt x="0" y="717550"/>
                  </a:lnTo>
                  <a:lnTo>
                    <a:pt x="0" y="217170"/>
                  </a:lnTo>
                  <a:lnTo>
                    <a:pt x="0" y="0"/>
                  </a:lnTo>
                  <a:lnTo>
                    <a:pt x="3530600" y="0"/>
                  </a:lnTo>
                  <a:close/>
                </a:path>
              </a:pathLst>
            </a:custGeom>
            <a:blipFill>
              <a:blip r:embed="rId4"/>
              <a:stretch>
                <a:fillRect t="-2428" b="-242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536950" cy="2305050"/>
            </a:xfrm>
            <a:custGeom>
              <a:avLst/>
              <a:gdLst/>
              <a:ahLst/>
              <a:cxnLst/>
              <a:rect l="l" t="t" r="r" b="b"/>
              <a:pathLst>
                <a:path w="3536950" h="2305050">
                  <a:moveTo>
                    <a:pt x="3530600" y="2025650"/>
                  </a:moveTo>
                  <a:cubicBezTo>
                    <a:pt x="3530600" y="2025650"/>
                    <a:pt x="3517900" y="2025650"/>
                    <a:pt x="3479800" y="2038350"/>
                  </a:cubicBezTo>
                  <a:cubicBezTo>
                    <a:pt x="3441700" y="2051050"/>
                    <a:pt x="3390900" y="2012950"/>
                    <a:pt x="3340100" y="2000250"/>
                  </a:cubicBezTo>
                  <a:cubicBezTo>
                    <a:pt x="3289300" y="1987550"/>
                    <a:pt x="3149600" y="2012950"/>
                    <a:pt x="3149600" y="2012950"/>
                  </a:cubicBezTo>
                  <a:lnTo>
                    <a:pt x="2908300" y="2038350"/>
                  </a:lnTo>
                  <a:cubicBezTo>
                    <a:pt x="2908300" y="2038350"/>
                    <a:pt x="2578100" y="2152650"/>
                    <a:pt x="2540000" y="2178050"/>
                  </a:cubicBezTo>
                  <a:cubicBezTo>
                    <a:pt x="2501900" y="2203450"/>
                    <a:pt x="2336800" y="2190750"/>
                    <a:pt x="2336800" y="2190750"/>
                  </a:cubicBezTo>
                  <a:lnTo>
                    <a:pt x="2108200" y="2190750"/>
                  </a:lnTo>
                  <a:cubicBezTo>
                    <a:pt x="2108200" y="2190750"/>
                    <a:pt x="1981200" y="2216150"/>
                    <a:pt x="1943100" y="2216150"/>
                  </a:cubicBezTo>
                  <a:cubicBezTo>
                    <a:pt x="1905000" y="2216150"/>
                    <a:pt x="1828800" y="2216150"/>
                    <a:pt x="1828800" y="2216150"/>
                  </a:cubicBezTo>
                  <a:cubicBezTo>
                    <a:pt x="1778000" y="2203450"/>
                    <a:pt x="1600200" y="2279650"/>
                    <a:pt x="1600200" y="2279650"/>
                  </a:cubicBezTo>
                  <a:cubicBezTo>
                    <a:pt x="1536700" y="2305050"/>
                    <a:pt x="1308100" y="2228850"/>
                    <a:pt x="1308100" y="2228850"/>
                  </a:cubicBezTo>
                  <a:cubicBezTo>
                    <a:pt x="1270000" y="2241550"/>
                    <a:pt x="1079500" y="2190750"/>
                    <a:pt x="1079500" y="2190750"/>
                  </a:cubicBezTo>
                  <a:cubicBezTo>
                    <a:pt x="1079500" y="2190750"/>
                    <a:pt x="876300" y="2139950"/>
                    <a:pt x="838200" y="2139950"/>
                  </a:cubicBezTo>
                  <a:cubicBezTo>
                    <a:pt x="800100" y="2139950"/>
                    <a:pt x="723900" y="2089150"/>
                    <a:pt x="723900" y="2089150"/>
                  </a:cubicBezTo>
                  <a:lnTo>
                    <a:pt x="622300" y="2063750"/>
                  </a:lnTo>
                  <a:cubicBezTo>
                    <a:pt x="571500" y="2101850"/>
                    <a:pt x="431800" y="2063750"/>
                    <a:pt x="431800" y="2063750"/>
                  </a:cubicBezTo>
                  <a:cubicBezTo>
                    <a:pt x="342900" y="2101850"/>
                    <a:pt x="355600" y="2076450"/>
                    <a:pt x="355600" y="2076450"/>
                  </a:cubicBezTo>
                  <a:lnTo>
                    <a:pt x="317500" y="2076450"/>
                  </a:lnTo>
                  <a:cubicBezTo>
                    <a:pt x="317500" y="2076450"/>
                    <a:pt x="203200" y="2089150"/>
                    <a:pt x="165100" y="2076450"/>
                  </a:cubicBezTo>
                  <a:cubicBezTo>
                    <a:pt x="127000" y="2063750"/>
                    <a:pt x="12700" y="2063750"/>
                    <a:pt x="12700" y="2063750"/>
                  </a:cubicBezTo>
                  <a:lnTo>
                    <a:pt x="0" y="2038350"/>
                  </a:lnTo>
                  <a:lnTo>
                    <a:pt x="0" y="0"/>
                  </a:lnTo>
                  <a:lnTo>
                    <a:pt x="3536950" y="0"/>
                  </a:lnTo>
                  <a:lnTo>
                    <a:pt x="3530600" y="2025650"/>
                  </a:lnTo>
                  <a:close/>
                </a:path>
              </a:pathLst>
            </a:custGeom>
            <a:blipFill>
              <a:blip r:embed="rId5"/>
              <a:stretch>
                <a:fillRect t="-1568" b="-15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4133850"/>
              <a:ext cx="3530600" cy="355600"/>
            </a:xfrm>
            <a:custGeom>
              <a:avLst/>
              <a:gdLst/>
              <a:ahLst/>
              <a:cxnLst/>
              <a:rect l="l" t="t" r="r" b="b"/>
              <a:pathLst>
                <a:path w="3530600" h="355600">
                  <a:moveTo>
                    <a:pt x="3530600" y="355600"/>
                  </a:moveTo>
                  <a:lnTo>
                    <a:pt x="0" y="3556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355600"/>
                  </a:lnTo>
                  <a:close/>
                </a:path>
              </a:pathLst>
            </a:custGeom>
            <a:blipFill>
              <a:blip r:embed="rId6"/>
              <a:stretch>
                <a:fillRect l="-1876" t="-7373" r="-1092" b="-242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962150"/>
              <a:ext cx="3530600" cy="368300"/>
            </a:xfrm>
            <a:custGeom>
              <a:avLst/>
              <a:gdLst/>
              <a:ahLst/>
              <a:cxnLst/>
              <a:rect l="l" t="t" r="r" b="b"/>
              <a:pathLst>
                <a:path w="3530600" h="368300">
                  <a:moveTo>
                    <a:pt x="3530600" y="368300"/>
                  </a:moveTo>
                  <a:lnTo>
                    <a:pt x="0" y="3683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368300"/>
                  </a:lnTo>
                  <a:close/>
                </a:path>
              </a:pathLst>
            </a:custGeom>
            <a:blipFill>
              <a:blip r:embed="rId7"/>
              <a:stretch>
                <a:fillRect b="-869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628824"/>
            <a:ext cx="7585210" cy="6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5"/>
              </a:lnSpc>
              <a:spcBef>
                <a:spcPct val="0"/>
              </a:spcBef>
            </a:pPr>
            <a:r>
              <a:rPr lang="en-US" sz="4813">
                <a:solidFill>
                  <a:srgbClr val="737373"/>
                </a:solidFill>
                <a:latin typeface="Montserrat Bold"/>
              </a:rPr>
              <a:t>The Stressors...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94282"/>
            <a:ext cx="1059321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Barriers to Being Well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92250" y="922767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4"/>
                </a:lnTo>
                <a:lnTo>
                  <a:pt x="0" y="715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002349"/>
            <a:ext cx="12597326" cy="6282303"/>
          </a:xfrm>
          <a:custGeom>
            <a:avLst/>
            <a:gdLst/>
            <a:ahLst/>
            <a:cxnLst/>
            <a:rect l="l" t="t" r="r" b="b"/>
            <a:pathLst>
              <a:path w="12597326" h="6282303">
                <a:moveTo>
                  <a:pt x="0" y="0"/>
                </a:moveTo>
                <a:lnTo>
                  <a:pt x="12597326" y="0"/>
                </a:lnTo>
                <a:lnTo>
                  <a:pt x="12597326" y="6282302"/>
                </a:lnTo>
                <a:lnTo>
                  <a:pt x="0" y="6282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494282"/>
            <a:ext cx="1059321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What’s there...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5385" y="8529539"/>
            <a:ext cx="7044446" cy="58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</a:pPr>
            <a:r>
              <a:rPr lang="en-US" sz="3399">
                <a:solidFill>
                  <a:srgbClr val="997CAC"/>
                </a:solidFill>
                <a:latin typeface="Montserrat"/>
              </a:rPr>
              <a:t>Teacher Wellbeing Index  2023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94282"/>
            <a:ext cx="1059321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What’s there...</a:t>
            </a:r>
          </a:p>
        </p:txBody>
      </p:sp>
      <p:sp>
        <p:nvSpPr>
          <p:cNvPr id="3" name="Freeform 3"/>
          <p:cNvSpPr/>
          <p:nvPr/>
        </p:nvSpPr>
        <p:spPr>
          <a:xfrm>
            <a:off x="15902330" y="9258300"/>
            <a:ext cx="1909398" cy="639648"/>
          </a:xfrm>
          <a:custGeom>
            <a:avLst/>
            <a:gdLst/>
            <a:ahLst/>
            <a:cxnLst/>
            <a:rect l="l" t="t" r="r" b="b"/>
            <a:pathLst>
              <a:path w="1909398" h="639648">
                <a:moveTo>
                  <a:pt x="0" y="0"/>
                </a:moveTo>
                <a:lnTo>
                  <a:pt x="1909398" y="0"/>
                </a:lnTo>
                <a:lnTo>
                  <a:pt x="1909398" y="639648"/>
                </a:lnTo>
                <a:lnTo>
                  <a:pt x="0" y="639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357076" y="1225017"/>
            <a:ext cx="4601482" cy="7417001"/>
          </a:xfrm>
          <a:custGeom>
            <a:avLst/>
            <a:gdLst/>
            <a:ahLst/>
            <a:cxnLst/>
            <a:rect l="l" t="t" r="r" b="b"/>
            <a:pathLst>
              <a:path w="4601482" h="7417001">
                <a:moveTo>
                  <a:pt x="0" y="0"/>
                </a:moveTo>
                <a:lnTo>
                  <a:pt x="4601483" y="0"/>
                </a:lnTo>
                <a:lnTo>
                  <a:pt x="4601483" y="7417001"/>
                </a:lnTo>
                <a:lnTo>
                  <a:pt x="0" y="7417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7636" y="1774882"/>
            <a:ext cx="3649868" cy="2275776"/>
          </a:xfrm>
          <a:custGeom>
            <a:avLst/>
            <a:gdLst/>
            <a:ahLst/>
            <a:cxnLst/>
            <a:rect l="l" t="t" r="r" b="b"/>
            <a:pathLst>
              <a:path w="3649868" h="2275776">
                <a:moveTo>
                  <a:pt x="0" y="0"/>
                </a:moveTo>
                <a:lnTo>
                  <a:pt x="3649867" y="0"/>
                </a:lnTo>
                <a:lnTo>
                  <a:pt x="3649867" y="2275776"/>
                </a:lnTo>
                <a:lnTo>
                  <a:pt x="0" y="2275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810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7636" y="6982524"/>
            <a:ext cx="4268405" cy="2275776"/>
          </a:xfrm>
          <a:custGeom>
            <a:avLst/>
            <a:gdLst/>
            <a:ahLst/>
            <a:cxnLst/>
            <a:rect l="l" t="t" r="r" b="b"/>
            <a:pathLst>
              <a:path w="4268405" h="2275776">
                <a:moveTo>
                  <a:pt x="0" y="0"/>
                </a:moveTo>
                <a:lnTo>
                  <a:pt x="4268405" y="0"/>
                </a:lnTo>
                <a:lnTo>
                  <a:pt x="4268405" y="2275776"/>
                </a:lnTo>
                <a:lnTo>
                  <a:pt x="0" y="2275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52" r="-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7636" y="4531561"/>
            <a:ext cx="3202409" cy="2275776"/>
          </a:xfrm>
          <a:custGeom>
            <a:avLst/>
            <a:gdLst/>
            <a:ahLst/>
            <a:cxnLst/>
            <a:rect l="l" t="t" r="r" b="b"/>
            <a:pathLst>
              <a:path w="3202409" h="2275776">
                <a:moveTo>
                  <a:pt x="0" y="0"/>
                </a:moveTo>
                <a:lnTo>
                  <a:pt x="3202408" y="0"/>
                </a:lnTo>
                <a:lnTo>
                  <a:pt x="3202408" y="2275776"/>
                </a:lnTo>
                <a:lnTo>
                  <a:pt x="0" y="2275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0328" r="-18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071167" y="9326664"/>
            <a:ext cx="6887392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79"/>
              </a:lnSpc>
            </a:pPr>
            <a:r>
              <a:rPr lang="en-US" sz="2700">
                <a:solidFill>
                  <a:srgbClr val="997CAC"/>
                </a:solidFill>
                <a:latin typeface="Montserrat"/>
              </a:rPr>
              <a:t>Teacher Wellbeing Index 2023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506104" y="0"/>
            <a:ext cx="5781896" cy="10287000"/>
            <a:chOff x="0" y="0"/>
            <a:chExt cx="3536950" cy="6292850"/>
          </a:xfrm>
        </p:grpSpPr>
        <p:sp>
          <p:nvSpPr>
            <p:cNvPr id="3" name="Freeform 3"/>
            <p:cNvSpPr/>
            <p:nvPr/>
          </p:nvSpPr>
          <p:spPr>
            <a:xfrm>
              <a:off x="0" y="4133850"/>
              <a:ext cx="3530600" cy="2159000"/>
            </a:xfrm>
            <a:custGeom>
              <a:avLst/>
              <a:gdLst/>
              <a:ahLst/>
              <a:cxnLst/>
              <a:rect l="l" t="t" r="r" b="b"/>
              <a:pathLst>
                <a:path w="3530600" h="2159000">
                  <a:moveTo>
                    <a:pt x="3530600" y="2159000"/>
                  </a:moveTo>
                  <a:lnTo>
                    <a:pt x="0" y="21590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2159000"/>
                  </a:lnTo>
                  <a:close/>
                </a:path>
              </a:pathLst>
            </a:custGeom>
            <a:blipFill>
              <a:blip r:embed="rId3"/>
              <a:stretch>
                <a:fillRect t="-4475" b="-44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898650"/>
              <a:ext cx="3530600" cy="2559050"/>
            </a:xfrm>
            <a:custGeom>
              <a:avLst/>
              <a:gdLst/>
              <a:ahLst/>
              <a:cxnLst/>
              <a:rect l="l" t="t" r="r" b="b"/>
              <a:pathLst>
                <a:path w="3530600" h="2559050">
                  <a:moveTo>
                    <a:pt x="3530600" y="0"/>
                  </a:moveTo>
                  <a:lnTo>
                    <a:pt x="3530600" y="217170"/>
                  </a:lnTo>
                  <a:lnTo>
                    <a:pt x="3530600" y="717550"/>
                  </a:lnTo>
                  <a:lnTo>
                    <a:pt x="3530600" y="2546350"/>
                  </a:lnTo>
                  <a:lnTo>
                    <a:pt x="3479800" y="2533650"/>
                  </a:lnTo>
                  <a:cubicBezTo>
                    <a:pt x="3479800" y="2533650"/>
                    <a:pt x="3429000" y="2508250"/>
                    <a:pt x="3403600" y="2508250"/>
                  </a:cubicBezTo>
                  <a:cubicBezTo>
                    <a:pt x="3378200" y="2508250"/>
                    <a:pt x="3302000" y="2520950"/>
                    <a:pt x="3302000" y="2520950"/>
                  </a:cubicBezTo>
                  <a:cubicBezTo>
                    <a:pt x="3302000" y="2520950"/>
                    <a:pt x="3200400" y="2520950"/>
                    <a:pt x="3149600" y="2533650"/>
                  </a:cubicBezTo>
                  <a:cubicBezTo>
                    <a:pt x="3098800" y="2546350"/>
                    <a:pt x="2971800" y="2520950"/>
                    <a:pt x="2971800" y="2520950"/>
                  </a:cubicBezTo>
                  <a:lnTo>
                    <a:pt x="2908300" y="2482850"/>
                  </a:lnTo>
                  <a:cubicBezTo>
                    <a:pt x="2908300" y="2482850"/>
                    <a:pt x="2768600" y="2444750"/>
                    <a:pt x="2743200" y="2457450"/>
                  </a:cubicBezTo>
                  <a:cubicBezTo>
                    <a:pt x="2717800" y="2470150"/>
                    <a:pt x="2705100" y="2432050"/>
                    <a:pt x="2705100" y="2432050"/>
                  </a:cubicBezTo>
                  <a:cubicBezTo>
                    <a:pt x="2705100" y="2432050"/>
                    <a:pt x="2514600" y="2355850"/>
                    <a:pt x="2476500" y="2343150"/>
                  </a:cubicBezTo>
                  <a:cubicBezTo>
                    <a:pt x="2438400" y="2330450"/>
                    <a:pt x="2387600" y="2368550"/>
                    <a:pt x="2362200" y="2355850"/>
                  </a:cubicBezTo>
                  <a:cubicBezTo>
                    <a:pt x="2336800" y="2343150"/>
                    <a:pt x="2222500" y="2343150"/>
                    <a:pt x="2133600" y="2368550"/>
                  </a:cubicBezTo>
                  <a:cubicBezTo>
                    <a:pt x="2044700" y="2393950"/>
                    <a:pt x="1993900" y="2343150"/>
                    <a:pt x="1993900" y="2343150"/>
                  </a:cubicBezTo>
                  <a:cubicBezTo>
                    <a:pt x="1955800" y="2279650"/>
                    <a:pt x="1879600" y="2305050"/>
                    <a:pt x="1841500" y="2317750"/>
                  </a:cubicBezTo>
                  <a:cubicBezTo>
                    <a:pt x="1803400" y="2330450"/>
                    <a:pt x="1701800" y="2317750"/>
                    <a:pt x="1689100" y="2317750"/>
                  </a:cubicBezTo>
                  <a:cubicBezTo>
                    <a:pt x="1676400" y="2317750"/>
                    <a:pt x="1485900" y="2292350"/>
                    <a:pt x="1460500" y="2279650"/>
                  </a:cubicBezTo>
                  <a:cubicBezTo>
                    <a:pt x="1435100" y="2266950"/>
                    <a:pt x="1358900" y="2305050"/>
                    <a:pt x="1333500" y="2317750"/>
                  </a:cubicBezTo>
                  <a:cubicBezTo>
                    <a:pt x="1308100" y="2330450"/>
                    <a:pt x="1054100" y="2381250"/>
                    <a:pt x="1054100" y="2381250"/>
                  </a:cubicBezTo>
                  <a:lnTo>
                    <a:pt x="850900" y="2432050"/>
                  </a:lnTo>
                  <a:cubicBezTo>
                    <a:pt x="850900" y="2432050"/>
                    <a:pt x="762000" y="2457450"/>
                    <a:pt x="723900" y="2470150"/>
                  </a:cubicBezTo>
                  <a:cubicBezTo>
                    <a:pt x="685800" y="2482850"/>
                    <a:pt x="609600" y="2495550"/>
                    <a:pt x="609600" y="2495550"/>
                  </a:cubicBezTo>
                  <a:cubicBezTo>
                    <a:pt x="571500" y="2508250"/>
                    <a:pt x="520700" y="2495550"/>
                    <a:pt x="520700" y="2495550"/>
                  </a:cubicBezTo>
                  <a:cubicBezTo>
                    <a:pt x="520700" y="2495550"/>
                    <a:pt x="406400" y="2482850"/>
                    <a:pt x="381000" y="2495550"/>
                  </a:cubicBezTo>
                  <a:cubicBezTo>
                    <a:pt x="355600" y="2508250"/>
                    <a:pt x="330200" y="2495550"/>
                    <a:pt x="330200" y="2495550"/>
                  </a:cubicBezTo>
                  <a:cubicBezTo>
                    <a:pt x="330200" y="2495550"/>
                    <a:pt x="330200" y="2495550"/>
                    <a:pt x="304800" y="2482850"/>
                  </a:cubicBezTo>
                  <a:cubicBezTo>
                    <a:pt x="279400" y="2470150"/>
                    <a:pt x="215900" y="2508250"/>
                    <a:pt x="165100" y="2533650"/>
                  </a:cubicBezTo>
                  <a:cubicBezTo>
                    <a:pt x="114300" y="2559050"/>
                    <a:pt x="0" y="2533650"/>
                    <a:pt x="0" y="2533650"/>
                  </a:cubicBezTo>
                  <a:lnTo>
                    <a:pt x="0" y="717550"/>
                  </a:lnTo>
                  <a:lnTo>
                    <a:pt x="0" y="217170"/>
                  </a:lnTo>
                  <a:lnTo>
                    <a:pt x="0" y="0"/>
                  </a:lnTo>
                  <a:lnTo>
                    <a:pt x="3530600" y="0"/>
                  </a:lnTo>
                  <a:close/>
                </a:path>
              </a:pathLst>
            </a:custGeom>
            <a:blipFill>
              <a:blip r:embed="rId4"/>
              <a:stretch>
                <a:fillRect l="-4125" r="-41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36950" cy="2305050"/>
            </a:xfrm>
            <a:custGeom>
              <a:avLst/>
              <a:gdLst/>
              <a:ahLst/>
              <a:cxnLst/>
              <a:rect l="l" t="t" r="r" b="b"/>
              <a:pathLst>
                <a:path w="3536950" h="2305050">
                  <a:moveTo>
                    <a:pt x="3530600" y="2025650"/>
                  </a:moveTo>
                  <a:cubicBezTo>
                    <a:pt x="3530600" y="2025650"/>
                    <a:pt x="3517900" y="2025650"/>
                    <a:pt x="3479800" y="2038350"/>
                  </a:cubicBezTo>
                  <a:cubicBezTo>
                    <a:pt x="3441700" y="2051050"/>
                    <a:pt x="3390900" y="2012950"/>
                    <a:pt x="3340100" y="2000250"/>
                  </a:cubicBezTo>
                  <a:cubicBezTo>
                    <a:pt x="3289300" y="1987550"/>
                    <a:pt x="3149600" y="2012950"/>
                    <a:pt x="3149600" y="2012950"/>
                  </a:cubicBezTo>
                  <a:lnTo>
                    <a:pt x="2908300" y="2038350"/>
                  </a:lnTo>
                  <a:cubicBezTo>
                    <a:pt x="2908300" y="2038350"/>
                    <a:pt x="2578100" y="2152650"/>
                    <a:pt x="2540000" y="2178050"/>
                  </a:cubicBezTo>
                  <a:cubicBezTo>
                    <a:pt x="2501900" y="2203450"/>
                    <a:pt x="2336800" y="2190750"/>
                    <a:pt x="2336800" y="2190750"/>
                  </a:cubicBezTo>
                  <a:lnTo>
                    <a:pt x="2108200" y="2190750"/>
                  </a:lnTo>
                  <a:cubicBezTo>
                    <a:pt x="2108200" y="2190750"/>
                    <a:pt x="1981200" y="2216150"/>
                    <a:pt x="1943100" y="2216150"/>
                  </a:cubicBezTo>
                  <a:cubicBezTo>
                    <a:pt x="1905000" y="2216150"/>
                    <a:pt x="1828800" y="2216150"/>
                    <a:pt x="1828800" y="2216150"/>
                  </a:cubicBezTo>
                  <a:cubicBezTo>
                    <a:pt x="1778000" y="2203450"/>
                    <a:pt x="1600200" y="2279650"/>
                    <a:pt x="1600200" y="2279650"/>
                  </a:cubicBezTo>
                  <a:cubicBezTo>
                    <a:pt x="1536700" y="2305050"/>
                    <a:pt x="1308100" y="2228850"/>
                    <a:pt x="1308100" y="2228850"/>
                  </a:cubicBezTo>
                  <a:cubicBezTo>
                    <a:pt x="1270000" y="2241550"/>
                    <a:pt x="1079500" y="2190750"/>
                    <a:pt x="1079500" y="2190750"/>
                  </a:cubicBezTo>
                  <a:cubicBezTo>
                    <a:pt x="1079500" y="2190750"/>
                    <a:pt x="876300" y="2139950"/>
                    <a:pt x="838200" y="2139950"/>
                  </a:cubicBezTo>
                  <a:cubicBezTo>
                    <a:pt x="800100" y="2139950"/>
                    <a:pt x="723900" y="2089150"/>
                    <a:pt x="723900" y="2089150"/>
                  </a:cubicBezTo>
                  <a:lnTo>
                    <a:pt x="622300" y="2063750"/>
                  </a:lnTo>
                  <a:cubicBezTo>
                    <a:pt x="571500" y="2101850"/>
                    <a:pt x="431800" y="2063750"/>
                    <a:pt x="431800" y="2063750"/>
                  </a:cubicBezTo>
                  <a:cubicBezTo>
                    <a:pt x="342900" y="2101850"/>
                    <a:pt x="355600" y="2076450"/>
                    <a:pt x="355600" y="2076450"/>
                  </a:cubicBezTo>
                  <a:lnTo>
                    <a:pt x="317500" y="2076450"/>
                  </a:lnTo>
                  <a:cubicBezTo>
                    <a:pt x="317500" y="2076450"/>
                    <a:pt x="203200" y="2089150"/>
                    <a:pt x="165100" y="2076450"/>
                  </a:cubicBezTo>
                  <a:cubicBezTo>
                    <a:pt x="127000" y="2063750"/>
                    <a:pt x="12700" y="2063750"/>
                    <a:pt x="12700" y="2063750"/>
                  </a:cubicBezTo>
                  <a:lnTo>
                    <a:pt x="0" y="2038350"/>
                  </a:lnTo>
                  <a:lnTo>
                    <a:pt x="0" y="0"/>
                  </a:lnTo>
                  <a:lnTo>
                    <a:pt x="3536950" y="0"/>
                  </a:lnTo>
                  <a:lnTo>
                    <a:pt x="3530600" y="2025650"/>
                  </a:lnTo>
                  <a:close/>
                </a:path>
              </a:pathLst>
            </a:custGeom>
            <a:blipFill>
              <a:blip r:embed="rId5"/>
              <a:stretch>
                <a:fillRect t="-1568" b="-15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4133850"/>
              <a:ext cx="3530600" cy="355600"/>
            </a:xfrm>
            <a:custGeom>
              <a:avLst/>
              <a:gdLst/>
              <a:ahLst/>
              <a:cxnLst/>
              <a:rect l="l" t="t" r="r" b="b"/>
              <a:pathLst>
                <a:path w="3530600" h="355600">
                  <a:moveTo>
                    <a:pt x="3530600" y="355600"/>
                  </a:moveTo>
                  <a:lnTo>
                    <a:pt x="0" y="3556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355600"/>
                  </a:lnTo>
                  <a:close/>
                </a:path>
              </a:pathLst>
            </a:custGeom>
            <a:blipFill>
              <a:blip r:embed="rId6"/>
              <a:stretch>
                <a:fillRect l="-1876" t="-7373" r="-1092" b="-242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962150"/>
              <a:ext cx="3530600" cy="368300"/>
            </a:xfrm>
            <a:custGeom>
              <a:avLst/>
              <a:gdLst/>
              <a:ahLst/>
              <a:cxnLst/>
              <a:rect l="l" t="t" r="r" b="b"/>
              <a:pathLst>
                <a:path w="3530600" h="368300">
                  <a:moveTo>
                    <a:pt x="3530600" y="368300"/>
                  </a:moveTo>
                  <a:lnTo>
                    <a:pt x="0" y="3683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368300"/>
                  </a:lnTo>
                  <a:close/>
                </a:path>
              </a:pathLst>
            </a:custGeom>
            <a:blipFill>
              <a:blip r:embed="rId7"/>
              <a:stretch>
                <a:fillRect b="-869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690599"/>
            <a:ext cx="866930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STRESS IN THE BODY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789125"/>
            <a:ext cx="9360496" cy="671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Fight, flight, freeze, fawn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Fear, failure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High-alert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Survival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Window of Tolerance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 algn="l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Stress Signature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541" y="447111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772703"/>
            <a:ext cx="16496122" cy="8060338"/>
          </a:xfrm>
          <a:custGeom>
            <a:avLst/>
            <a:gdLst/>
            <a:ahLst/>
            <a:cxnLst/>
            <a:rect l="l" t="t" r="r" b="b"/>
            <a:pathLst>
              <a:path w="16496122" h="8060338">
                <a:moveTo>
                  <a:pt x="0" y="0"/>
                </a:moveTo>
                <a:lnTo>
                  <a:pt x="16496122" y="0"/>
                </a:lnTo>
                <a:lnTo>
                  <a:pt x="16496122" y="8060338"/>
                </a:lnTo>
                <a:lnTo>
                  <a:pt x="0" y="806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90599"/>
            <a:ext cx="866930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STRESS SIGNATURES...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57151" y="1106046"/>
            <a:ext cx="14733573" cy="7732838"/>
          </a:xfrm>
          <a:custGeom>
            <a:avLst/>
            <a:gdLst/>
            <a:ahLst/>
            <a:cxnLst/>
            <a:rect l="l" t="t" r="r" b="b"/>
            <a:pathLst>
              <a:path w="14733573" h="7732838">
                <a:moveTo>
                  <a:pt x="0" y="0"/>
                </a:moveTo>
                <a:lnTo>
                  <a:pt x="14733573" y="0"/>
                </a:lnTo>
                <a:lnTo>
                  <a:pt x="14733573" y="7732838"/>
                </a:lnTo>
                <a:lnTo>
                  <a:pt x="0" y="7732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4378036" cy="7868815"/>
          </a:xfrm>
          <a:custGeom>
            <a:avLst/>
            <a:gdLst/>
            <a:ahLst/>
            <a:cxnLst/>
            <a:rect l="l" t="t" r="r" b="b"/>
            <a:pathLst>
              <a:path w="14378036" h="7868815">
                <a:moveTo>
                  <a:pt x="0" y="0"/>
                </a:moveTo>
                <a:lnTo>
                  <a:pt x="14378036" y="0"/>
                </a:lnTo>
                <a:lnTo>
                  <a:pt x="14378036" y="7868815"/>
                </a:lnTo>
                <a:lnTo>
                  <a:pt x="0" y="786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" b="-7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33566" y="3095893"/>
            <a:ext cx="9820868" cy="6162407"/>
          </a:xfrm>
          <a:custGeom>
            <a:avLst/>
            <a:gdLst/>
            <a:ahLst/>
            <a:cxnLst/>
            <a:rect l="l" t="t" r="r" b="b"/>
            <a:pathLst>
              <a:path w="9820868" h="6162407">
                <a:moveTo>
                  <a:pt x="0" y="0"/>
                </a:moveTo>
                <a:lnTo>
                  <a:pt x="9820868" y="0"/>
                </a:lnTo>
                <a:lnTo>
                  <a:pt x="9820868" y="6162407"/>
                </a:lnTo>
                <a:lnTo>
                  <a:pt x="0" y="6162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90599"/>
            <a:ext cx="15653045" cy="193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STABILITY &amp; GROUNDING THE BODY (somatic practices)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6098" y="2071109"/>
            <a:ext cx="16035804" cy="541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withoutpausesbetweenactionsandtaskslittlesensecanbemadeofourdaytodayexperiencesemotionalstatesandmoodsflowintoeachotherandwehavelittleideaofwhereweareandwhatishappeninginbodyandmindbypunctuatingourdaywithawarenessandregulationpracticeswenoticethoughtsfeelingsandbehavioursandgaintheabilitytochoosehowbesttowritetherestofthestory</a:t>
            </a:r>
          </a:p>
        </p:txBody>
      </p:sp>
      <p:sp>
        <p:nvSpPr>
          <p:cNvPr id="3" name="Freeform 3"/>
          <p:cNvSpPr/>
          <p:nvPr/>
        </p:nvSpPr>
        <p:spPr>
          <a:xfrm>
            <a:off x="15609185" y="9258300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3901057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SAFETY AND SETTLING THE BODY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29728"/>
            <a:ext cx="9360496" cy="427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Big things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Little things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Things on your own?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 algn="l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Things with others?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722935" y="375372"/>
            <a:ext cx="7565065" cy="10287000"/>
          </a:xfrm>
          <a:custGeom>
            <a:avLst/>
            <a:gdLst/>
            <a:ahLst/>
            <a:cxnLst/>
            <a:rect l="l" t="t" r="r" b="b"/>
            <a:pathLst>
              <a:path w="7565065" h="10287000">
                <a:moveTo>
                  <a:pt x="7565065" y="0"/>
                </a:moveTo>
                <a:lnTo>
                  <a:pt x="0" y="0"/>
                </a:lnTo>
                <a:lnTo>
                  <a:pt x="0" y="10287000"/>
                </a:lnTo>
                <a:lnTo>
                  <a:pt x="7565065" y="10287000"/>
                </a:lnTo>
                <a:lnTo>
                  <a:pt x="7565065" y="0"/>
                </a:lnTo>
                <a:close/>
              </a:path>
            </a:pathLst>
          </a:custGeom>
          <a:blipFill>
            <a:blip r:embed="rId4"/>
            <a:stretch>
              <a:fillRect l="-13598" r="-2238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53760" y="437869"/>
            <a:ext cx="8780480" cy="9411261"/>
          </a:xfrm>
          <a:custGeom>
            <a:avLst/>
            <a:gdLst/>
            <a:ahLst/>
            <a:cxnLst/>
            <a:rect l="l" t="t" r="r" b="b"/>
            <a:pathLst>
              <a:path w="8780480" h="9411261">
                <a:moveTo>
                  <a:pt x="0" y="0"/>
                </a:moveTo>
                <a:lnTo>
                  <a:pt x="8780480" y="0"/>
                </a:lnTo>
                <a:lnTo>
                  <a:pt x="8780480" y="9411262"/>
                </a:lnTo>
                <a:lnTo>
                  <a:pt x="0" y="9411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21322" y="1593457"/>
            <a:ext cx="12537978" cy="7740672"/>
          </a:xfrm>
          <a:custGeom>
            <a:avLst/>
            <a:gdLst/>
            <a:ahLst/>
            <a:cxnLst/>
            <a:rect l="l" t="t" r="r" b="b"/>
            <a:pathLst>
              <a:path w="12537978" h="7740672">
                <a:moveTo>
                  <a:pt x="0" y="0"/>
                </a:moveTo>
                <a:lnTo>
                  <a:pt x="12537978" y="0"/>
                </a:lnTo>
                <a:lnTo>
                  <a:pt x="12537978" y="7740673"/>
                </a:lnTo>
                <a:lnTo>
                  <a:pt x="0" y="7740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8696" y="1593457"/>
            <a:ext cx="4326202" cy="7868199"/>
          </a:xfrm>
          <a:custGeom>
            <a:avLst/>
            <a:gdLst/>
            <a:ahLst/>
            <a:cxnLst/>
            <a:rect l="l" t="t" r="r" b="b"/>
            <a:pathLst>
              <a:path w="4326202" h="7868199">
                <a:moveTo>
                  <a:pt x="0" y="0"/>
                </a:moveTo>
                <a:lnTo>
                  <a:pt x="4326202" y="0"/>
                </a:lnTo>
                <a:lnTo>
                  <a:pt x="4326202" y="7868199"/>
                </a:lnTo>
                <a:lnTo>
                  <a:pt x="0" y="786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SAFETY IN THE BODY (somatic practices)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66572" cy="10287000"/>
          </a:xfrm>
          <a:custGeom>
            <a:avLst/>
            <a:gdLst/>
            <a:ahLst/>
            <a:cxnLst/>
            <a:rect l="l" t="t" r="r" b="b"/>
            <a:pathLst>
              <a:path w="6866572" h="10287000">
                <a:moveTo>
                  <a:pt x="0" y="0"/>
                </a:moveTo>
                <a:lnTo>
                  <a:pt x="6866572" y="0"/>
                </a:lnTo>
                <a:lnTo>
                  <a:pt x="6866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048073" y="349909"/>
            <a:ext cx="10701693" cy="193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SAFETY IN THE BODY (somatic practices)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27800" y="4248796"/>
            <a:ext cx="7253945" cy="231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5"/>
              </a:lnSpc>
            </a:pPr>
            <a:r>
              <a:rPr lang="en-US" sz="5541">
                <a:solidFill>
                  <a:srgbClr val="737373"/>
                </a:solidFill>
                <a:latin typeface="Montserrat"/>
              </a:rPr>
              <a:t>Containment </a:t>
            </a:r>
          </a:p>
          <a:p>
            <a:pPr algn="ctr">
              <a:lnSpc>
                <a:spcPts val="6095"/>
              </a:lnSpc>
            </a:pPr>
            <a:r>
              <a:rPr lang="en-US" sz="5541">
                <a:solidFill>
                  <a:srgbClr val="737373"/>
                </a:solidFill>
                <a:latin typeface="Montserrat"/>
              </a:rPr>
              <a:t>and</a:t>
            </a:r>
          </a:p>
          <a:p>
            <a:pPr algn="ctr">
              <a:lnSpc>
                <a:spcPts val="6095"/>
              </a:lnSpc>
              <a:spcBef>
                <a:spcPct val="0"/>
              </a:spcBef>
            </a:pPr>
            <a:r>
              <a:rPr lang="en-US" sz="5541">
                <a:solidFill>
                  <a:srgbClr val="737373"/>
                </a:solidFill>
                <a:latin typeface="Montserrat"/>
              </a:rPr>
              <a:t>Acknowledgement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4781" y="2739966"/>
            <a:ext cx="11418601" cy="6404529"/>
          </a:xfrm>
          <a:custGeom>
            <a:avLst/>
            <a:gdLst/>
            <a:ahLst/>
            <a:cxnLst/>
            <a:rect l="l" t="t" r="r" b="b"/>
            <a:pathLst>
              <a:path w="11418601" h="6404529">
                <a:moveTo>
                  <a:pt x="0" y="0"/>
                </a:moveTo>
                <a:lnTo>
                  <a:pt x="11418602" y="0"/>
                </a:lnTo>
                <a:lnTo>
                  <a:pt x="11418602" y="6404529"/>
                </a:lnTo>
                <a:lnTo>
                  <a:pt x="0" y="6404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6853714" y="0"/>
                </a:moveTo>
                <a:lnTo>
                  <a:pt x="0" y="0"/>
                </a:lnTo>
                <a:lnTo>
                  <a:pt x="0" y="10287000"/>
                </a:lnTo>
                <a:lnTo>
                  <a:pt x="6853714" y="10287000"/>
                </a:lnTo>
                <a:lnTo>
                  <a:pt x="68537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54261" y="372622"/>
            <a:ext cx="13809185" cy="193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SAFETY IN THE BODY (somatic practices)</a:t>
            </a:r>
          </a:p>
        </p:txBody>
      </p: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5653045" cy="193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STABILITY &amp; GROUNDING THE BODY (somatic practices)</a:t>
            </a:r>
          </a:p>
        </p:txBody>
      </p:sp>
      <p:sp>
        <p:nvSpPr>
          <p:cNvPr id="4" name="Freeform 4"/>
          <p:cNvSpPr/>
          <p:nvPr/>
        </p:nvSpPr>
        <p:spPr>
          <a:xfrm>
            <a:off x="5506111" y="2792617"/>
            <a:ext cx="10227755" cy="6405886"/>
          </a:xfrm>
          <a:custGeom>
            <a:avLst/>
            <a:gdLst/>
            <a:ahLst/>
            <a:cxnLst/>
            <a:rect l="l" t="t" r="r" b="b"/>
            <a:pathLst>
              <a:path w="10227755" h="6405886">
                <a:moveTo>
                  <a:pt x="0" y="0"/>
                </a:moveTo>
                <a:lnTo>
                  <a:pt x="10227755" y="0"/>
                </a:lnTo>
                <a:lnTo>
                  <a:pt x="10227755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54134" y="2732820"/>
            <a:ext cx="3587930" cy="6525480"/>
          </a:xfrm>
          <a:custGeom>
            <a:avLst/>
            <a:gdLst/>
            <a:ahLst/>
            <a:cxnLst/>
            <a:rect l="l" t="t" r="r" b="b"/>
            <a:pathLst>
              <a:path w="3587930" h="6525480">
                <a:moveTo>
                  <a:pt x="0" y="0"/>
                </a:moveTo>
                <a:lnTo>
                  <a:pt x="3587930" y="0"/>
                </a:lnTo>
                <a:lnTo>
                  <a:pt x="3587930" y="6525480"/>
                </a:lnTo>
                <a:lnTo>
                  <a:pt x="0" y="6525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914" y="13159"/>
            <a:ext cx="9392914" cy="10287000"/>
          </a:xfrm>
          <a:custGeom>
            <a:avLst/>
            <a:gdLst/>
            <a:ahLst/>
            <a:cxnLst/>
            <a:rect l="l" t="t" r="r" b="b"/>
            <a:pathLst>
              <a:path w="9392914" h="10287000">
                <a:moveTo>
                  <a:pt x="0" y="0"/>
                </a:moveTo>
                <a:lnTo>
                  <a:pt x="9392914" y="0"/>
                </a:lnTo>
                <a:lnTo>
                  <a:pt x="93929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852" r="-305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3105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106286" y="281772"/>
            <a:ext cx="19174030" cy="193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Acknowledging boundaries</a:t>
            </a:r>
          </a:p>
          <a:p>
            <a:pPr algn="r"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(somatic practices)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72513" y="2751751"/>
            <a:ext cx="4626730" cy="230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</a:pPr>
            <a:r>
              <a:rPr lang="en-US" sz="5513">
                <a:solidFill>
                  <a:srgbClr val="737373"/>
                </a:solidFill>
                <a:latin typeface="Montserrat"/>
              </a:rPr>
              <a:t>Brush Off</a:t>
            </a:r>
          </a:p>
          <a:p>
            <a:pPr algn="ctr">
              <a:lnSpc>
                <a:spcPts val="6065"/>
              </a:lnSpc>
            </a:pPr>
            <a:endParaRPr lang="en-US" sz="5513">
              <a:solidFill>
                <a:srgbClr val="737373"/>
              </a:solidFill>
              <a:latin typeface="Montserrat"/>
            </a:endParaRPr>
          </a:p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en-US" sz="5513">
                <a:solidFill>
                  <a:srgbClr val="737373"/>
                </a:solidFill>
                <a:latin typeface="Montserrat"/>
              </a:rPr>
              <a:t>Power Poses</a:t>
            </a:r>
          </a:p>
        </p:txBody>
      </p:sp>
      <p:sp>
        <p:nvSpPr>
          <p:cNvPr id="6" name="Freeform 6"/>
          <p:cNvSpPr/>
          <p:nvPr/>
        </p:nvSpPr>
        <p:spPr>
          <a:xfrm>
            <a:off x="10776753" y="5545927"/>
            <a:ext cx="6722490" cy="4188785"/>
          </a:xfrm>
          <a:custGeom>
            <a:avLst/>
            <a:gdLst/>
            <a:ahLst/>
            <a:cxnLst/>
            <a:rect l="l" t="t" r="r" b="b"/>
            <a:pathLst>
              <a:path w="6722490" h="4188785">
                <a:moveTo>
                  <a:pt x="0" y="0"/>
                </a:moveTo>
                <a:lnTo>
                  <a:pt x="6722490" y="0"/>
                </a:lnTo>
                <a:lnTo>
                  <a:pt x="6722490" y="4188785"/>
                </a:lnTo>
                <a:lnTo>
                  <a:pt x="0" y="4188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55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SAFETY IN THE BODY (somatic practices)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63733" y="7852763"/>
            <a:ext cx="379955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 dirty="0">
                <a:solidFill>
                  <a:srgbClr val="6D6D6D"/>
                </a:solidFill>
                <a:latin typeface="Montserrat"/>
              </a:rPr>
              <a:t>Humming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50373" y="7844596"/>
            <a:ext cx="2306671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 dirty="0">
                <a:solidFill>
                  <a:srgbClr val="6D6D6D"/>
                </a:solidFill>
                <a:latin typeface="Montserrat"/>
              </a:rPr>
              <a:t>Shaking</a:t>
            </a:r>
          </a:p>
        </p:txBody>
      </p:sp>
      <p:sp>
        <p:nvSpPr>
          <p:cNvPr id="6" name="Freeform 6"/>
          <p:cNvSpPr/>
          <p:nvPr/>
        </p:nvSpPr>
        <p:spPr>
          <a:xfrm>
            <a:off x="9144000" y="2460014"/>
            <a:ext cx="8519418" cy="5366973"/>
          </a:xfrm>
          <a:custGeom>
            <a:avLst/>
            <a:gdLst/>
            <a:ahLst/>
            <a:cxnLst/>
            <a:rect l="l" t="t" r="r" b="b"/>
            <a:pathLst>
              <a:path w="8519418" h="5366973">
                <a:moveTo>
                  <a:pt x="0" y="0"/>
                </a:moveTo>
                <a:lnTo>
                  <a:pt x="8519418" y="0"/>
                </a:lnTo>
                <a:lnTo>
                  <a:pt x="8519418" y="5366972"/>
                </a:lnTo>
                <a:lnTo>
                  <a:pt x="0" y="5366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83024" y="2460014"/>
            <a:ext cx="8560976" cy="5366973"/>
          </a:xfrm>
          <a:custGeom>
            <a:avLst/>
            <a:gdLst/>
            <a:ahLst/>
            <a:cxnLst/>
            <a:rect l="l" t="t" r="r" b="b"/>
            <a:pathLst>
              <a:path w="8560976" h="5366973">
                <a:moveTo>
                  <a:pt x="0" y="0"/>
                </a:moveTo>
                <a:lnTo>
                  <a:pt x="8560976" y="0"/>
                </a:lnTo>
                <a:lnTo>
                  <a:pt x="8560976" y="5366972"/>
                </a:lnTo>
                <a:lnTo>
                  <a:pt x="0" y="5366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618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15381" y="714633"/>
            <a:ext cx="2347630" cy="2976393"/>
          </a:xfrm>
          <a:custGeom>
            <a:avLst/>
            <a:gdLst/>
            <a:ahLst/>
            <a:cxnLst/>
            <a:rect l="l" t="t" r="r" b="b"/>
            <a:pathLst>
              <a:path w="2347630" h="2976393">
                <a:moveTo>
                  <a:pt x="0" y="0"/>
                </a:moveTo>
                <a:lnTo>
                  <a:pt x="2347630" y="0"/>
                </a:lnTo>
                <a:lnTo>
                  <a:pt x="2347630" y="2976393"/>
                </a:lnTo>
                <a:lnTo>
                  <a:pt x="0" y="297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86412" y="337882"/>
            <a:ext cx="4376571" cy="2904949"/>
          </a:xfrm>
          <a:custGeom>
            <a:avLst/>
            <a:gdLst/>
            <a:ahLst/>
            <a:cxnLst/>
            <a:rect l="l" t="t" r="r" b="b"/>
            <a:pathLst>
              <a:path w="4376571" h="2904949">
                <a:moveTo>
                  <a:pt x="0" y="0"/>
                </a:moveTo>
                <a:lnTo>
                  <a:pt x="4376571" y="0"/>
                </a:lnTo>
                <a:lnTo>
                  <a:pt x="4376571" y="2904949"/>
                </a:lnTo>
                <a:lnTo>
                  <a:pt x="0" y="29049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710995" y="6538685"/>
            <a:ext cx="4351987" cy="2904952"/>
          </a:xfrm>
          <a:custGeom>
            <a:avLst/>
            <a:gdLst/>
            <a:ahLst/>
            <a:cxnLst/>
            <a:rect l="l" t="t" r="r" b="b"/>
            <a:pathLst>
              <a:path w="4351987" h="2904952">
                <a:moveTo>
                  <a:pt x="0" y="0"/>
                </a:moveTo>
                <a:lnTo>
                  <a:pt x="4351988" y="0"/>
                </a:lnTo>
                <a:lnTo>
                  <a:pt x="4351988" y="2904951"/>
                </a:lnTo>
                <a:lnTo>
                  <a:pt x="0" y="2904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10995" y="3442856"/>
            <a:ext cx="4351987" cy="2899512"/>
          </a:xfrm>
          <a:custGeom>
            <a:avLst/>
            <a:gdLst/>
            <a:ahLst/>
            <a:cxnLst/>
            <a:rect l="l" t="t" r="r" b="b"/>
            <a:pathLst>
              <a:path w="4351987" h="2899512">
                <a:moveTo>
                  <a:pt x="0" y="0"/>
                </a:moveTo>
                <a:lnTo>
                  <a:pt x="4351988" y="0"/>
                </a:lnTo>
                <a:lnTo>
                  <a:pt x="4351988" y="2899511"/>
                </a:lnTo>
                <a:lnTo>
                  <a:pt x="0" y="2899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13203" y="3442856"/>
            <a:ext cx="4351987" cy="2899512"/>
          </a:xfrm>
          <a:custGeom>
            <a:avLst/>
            <a:gdLst/>
            <a:ahLst/>
            <a:cxnLst/>
            <a:rect l="l" t="t" r="r" b="b"/>
            <a:pathLst>
              <a:path w="4351987" h="2899512">
                <a:moveTo>
                  <a:pt x="0" y="0"/>
                </a:moveTo>
                <a:lnTo>
                  <a:pt x="4351987" y="0"/>
                </a:lnTo>
                <a:lnTo>
                  <a:pt x="4351987" y="2899511"/>
                </a:lnTo>
                <a:lnTo>
                  <a:pt x="0" y="28995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13203" y="6538685"/>
            <a:ext cx="4351987" cy="2904952"/>
          </a:xfrm>
          <a:custGeom>
            <a:avLst/>
            <a:gdLst/>
            <a:ahLst/>
            <a:cxnLst/>
            <a:rect l="l" t="t" r="r" b="b"/>
            <a:pathLst>
              <a:path w="4351987" h="2904952">
                <a:moveTo>
                  <a:pt x="0" y="0"/>
                </a:moveTo>
                <a:lnTo>
                  <a:pt x="4351987" y="0"/>
                </a:lnTo>
                <a:lnTo>
                  <a:pt x="4351987" y="2904951"/>
                </a:lnTo>
                <a:lnTo>
                  <a:pt x="0" y="29049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681" b="-4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690599"/>
            <a:ext cx="7609192" cy="193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HABITS, PATTERNS &amp; PROMPTS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479424"/>
            <a:ext cx="8480503" cy="4973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8"/>
              </a:lnSpc>
            </a:pPr>
            <a:r>
              <a:rPr lang="en-US" sz="3998">
                <a:solidFill>
                  <a:srgbClr val="737373"/>
                </a:solidFill>
                <a:latin typeface="Montserrat"/>
              </a:rPr>
              <a:t>Enhance</a:t>
            </a:r>
          </a:p>
          <a:p>
            <a:pPr>
              <a:lnSpc>
                <a:spcPts val="4398"/>
              </a:lnSpc>
            </a:pPr>
            <a:endParaRPr lang="en-US" sz="3998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8"/>
              </a:lnSpc>
            </a:pPr>
            <a:r>
              <a:rPr lang="en-US" sz="3998">
                <a:solidFill>
                  <a:srgbClr val="737373"/>
                </a:solidFill>
                <a:latin typeface="Montserrat"/>
              </a:rPr>
              <a:t>Utilise</a:t>
            </a:r>
          </a:p>
          <a:p>
            <a:pPr>
              <a:lnSpc>
                <a:spcPts val="4398"/>
              </a:lnSpc>
            </a:pPr>
            <a:endParaRPr lang="en-US" sz="3998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8"/>
              </a:lnSpc>
            </a:pPr>
            <a:r>
              <a:rPr lang="en-US" sz="3998">
                <a:solidFill>
                  <a:srgbClr val="737373"/>
                </a:solidFill>
                <a:latin typeface="Montserrat"/>
              </a:rPr>
              <a:t>Workable</a:t>
            </a:r>
          </a:p>
          <a:p>
            <a:pPr>
              <a:lnSpc>
                <a:spcPts val="4398"/>
              </a:lnSpc>
            </a:pPr>
            <a:endParaRPr lang="en-US" sz="3998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8"/>
              </a:lnSpc>
            </a:pPr>
            <a:r>
              <a:rPr lang="en-US" sz="3998">
                <a:solidFill>
                  <a:srgbClr val="737373"/>
                </a:solidFill>
                <a:latin typeface="Montserrat"/>
              </a:rPr>
              <a:t>Realistic</a:t>
            </a:r>
          </a:p>
          <a:p>
            <a:pPr>
              <a:lnSpc>
                <a:spcPts val="4398"/>
              </a:lnSpc>
            </a:pPr>
            <a:endParaRPr lang="en-US" sz="3998">
              <a:solidFill>
                <a:srgbClr val="737373"/>
              </a:solidFill>
              <a:latin typeface="Montserrat"/>
            </a:endParaRPr>
          </a:p>
          <a:p>
            <a:pPr algn="l">
              <a:lnSpc>
                <a:spcPts val="4398"/>
              </a:lnSpc>
              <a:spcBef>
                <a:spcPct val="0"/>
              </a:spcBef>
            </a:pPr>
            <a:r>
              <a:rPr lang="en-US" sz="3998">
                <a:solidFill>
                  <a:srgbClr val="737373"/>
                </a:solidFill>
                <a:latin typeface="Montserrat"/>
              </a:rPr>
              <a:t>2% different/better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SAFETY IN THE BODY (somatic practices)</a:t>
            </a:r>
          </a:p>
        </p:txBody>
      </p:sp>
      <p:sp>
        <p:nvSpPr>
          <p:cNvPr id="3" name="Freeform 3"/>
          <p:cNvSpPr/>
          <p:nvPr/>
        </p:nvSpPr>
        <p:spPr>
          <a:xfrm>
            <a:off x="4830786" y="2460014"/>
            <a:ext cx="8626427" cy="5366973"/>
          </a:xfrm>
          <a:custGeom>
            <a:avLst/>
            <a:gdLst/>
            <a:ahLst/>
            <a:cxnLst/>
            <a:rect l="l" t="t" r="r" b="b"/>
            <a:pathLst>
              <a:path w="8626427" h="5366973">
                <a:moveTo>
                  <a:pt x="0" y="0"/>
                </a:moveTo>
                <a:lnTo>
                  <a:pt x="8626428" y="0"/>
                </a:lnTo>
                <a:lnTo>
                  <a:pt x="8626428" y="5366972"/>
                </a:lnTo>
                <a:lnTo>
                  <a:pt x="0" y="5366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430361" y="8134786"/>
            <a:ext cx="9427279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6D6D6D"/>
                </a:solidFill>
                <a:latin typeface="Montserrat"/>
              </a:rPr>
              <a:t>Energising - Fraction Breathing</a:t>
            </a:r>
          </a:p>
        </p:txBody>
      </p:sp>
      <p:sp>
        <p:nvSpPr>
          <p:cNvPr id="5" name="Freeform 5"/>
          <p:cNvSpPr/>
          <p:nvPr/>
        </p:nvSpPr>
        <p:spPr>
          <a:xfrm>
            <a:off x="15620111" y="9227864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83268" y="6791005"/>
            <a:ext cx="6215102" cy="3495995"/>
          </a:xfrm>
          <a:custGeom>
            <a:avLst/>
            <a:gdLst/>
            <a:ahLst/>
            <a:cxnLst/>
            <a:rect l="l" t="t" r="r" b="b"/>
            <a:pathLst>
              <a:path w="6215102" h="3495995">
                <a:moveTo>
                  <a:pt x="0" y="0"/>
                </a:moveTo>
                <a:lnTo>
                  <a:pt x="6215101" y="0"/>
                </a:lnTo>
                <a:lnTo>
                  <a:pt x="6215101" y="3495995"/>
                </a:lnTo>
                <a:lnTo>
                  <a:pt x="0" y="3495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0165" y="884189"/>
            <a:ext cx="16254942" cy="554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Without pauses between actions and tasks little sense can be made of our day-to-day experiences. </a:t>
            </a:r>
          </a:p>
          <a:p>
            <a:pPr algn="ctr">
              <a:lnSpc>
                <a:spcPts val="4403"/>
              </a:lnSpc>
              <a:spcBef>
                <a:spcPct val="0"/>
              </a:spcBef>
            </a:pPr>
            <a:endParaRPr lang="en-US" sz="4003">
              <a:solidFill>
                <a:srgbClr val="737373"/>
              </a:solidFill>
              <a:latin typeface="Montserrat"/>
            </a:endParaRPr>
          </a:p>
          <a:p>
            <a:pPr algn="ct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Emotional states and moods flow into each other and we have little idea of where we are and what is happening in body and mind. </a:t>
            </a:r>
          </a:p>
          <a:p>
            <a:pPr algn="ctr">
              <a:lnSpc>
                <a:spcPts val="4403"/>
              </a:lnSpc>
              <a:spcBef>
                <a:spcPct val="0"/>
              </a:spcBef>
            </a:pPr>
            <a:endParaRPr lang="en-US" sz="4003">
              <a:solidFill>
                <a:srgbClr val="737373"/>
              </a:solidFill>
              <a:latin typeface="Montserrat"/>
            </a:endParaRPr>
          </a:p>
          <a:p>
            <a:pPr algn="ct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By punctuating our day with awareness and regulation practices we notice thoughts, feelings and behaviours and gain the ability to choose how best to write the rest of the story.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1853" y="7960398"/>
            <a:ext cx="15284294" cy="182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7"/>
              </a:lnSpc>
              <a:spcBef>
                <a:spcPct val="0"/>
              </a:spcBef>
            </a:pPr>
            <a:r>
              <a:rPr lang="en-US" sz="5284">
                <a:solidFill>
                  <a:srgbClr val="737373"/>
                </a:solidFill>
                <a:latin typeface="Montserrat"/>
              </a:rPr>
              <a:t>Mental health, your wellbeing and school culture is no different to this text.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8586071" y="7321830"/>
            <a:ext cx="1115857" cy="332728"/>
          </a:xfrm>
          <a:custGeom>
            <a:avLst/>
            <a:gdLst/>
            <a:ahLst/>
            <a:cxnLst/>
            <a:rect l="l" t="t" r="r" b="b"/>
            <a:pathLst>
              <a:path w="1115857" h="332728">
                <a:moveTo>
                  <a:pt x="0" y="0"/>
                </a:moveTo>
                <a:lnTo>
                  <a:pt x="1115858" y="0"/>
                </a:lnTo>
                <a:lnTo>
                  <a:pt x="1115858" y="332728"/>
                </a:lnTo>
                <a:lnTo>
                  <a:pt x="0" y="33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09185" y="9258300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20574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0111" y="9227864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86378" y="1076325"/>
            <a:ext cx="6315244" cy="163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4413">
                <a:solidFill>
                  <a:srgbClr val="6D6D6D"/>
                </a:solidFill>
                <a:latin typeface="Montserrat Bold"/>
              </a:rPr>
              <a:t>Pencil &amp; Palm Roll </a:t>
            </a:r>
          </a:p>
          <a:p>
            <a:pPr algn="ctr">
              <a:lnSpc>
                <a:spcPts val="4855"/>
              </a:lnSpc>
            </a:pPr>
            <a:endParaRPr lang="en-US" sz="4413">
              <a:solidFill>
                <a:srgbClr val="6D6D6D"/>
              </a:solidFill>
              <a:latin typeface="Montserrat Bold"/>
            </a:endParaRPr>
          </a:p>
          <a:p>
            <a:pPr algn="ctr">
              <a:lnSpc>
                <a:spcPts val="3315"/>
              </a:lnSpc>
              <a:spcBef>
                <a:spcPct val="0"/>
              </a:spcBef>
            </a:pPr>
            <a:r>
              <a:rPr lang="en-US" sz="3013">
                <a:solidFill>
                  <a:srgbClr val="6D6D6D"/>
                </a:solidFill>
                <a:latin typeface="Montserrat"/>
              </a:rPr>
              <a:t>Focus and Attention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39300" y="0"/>
            <a:ext cx="5894527" cy="10287000"/>
            <a:chOff x="0" y="0"/>
            <a:chExt cx="155246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2468" cy="2709333"/>
            </a:xfrm>
            <a:custGeom>
              <a:avLst/>
              <a:gdLst/>
              <a:ahLst/>
              <a:cxnLst/>
              <a:rect l="l" t="t" r="r" b="b"/>
              <a:pathLst>
                <a:path w="1552468" h="2709333">
                  <a:moveTo>
                    <a:pt x="0" y="0"/>
                  </a:moveTo>
                  <a:lnTo>
                    <a:pt x="1552468" y="0"/>
                  </a:lnTo>
                  <a:lnTo>
                    <a:pt x="15524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D8C5"/>
            </a:solidFill>
            <a:ln w="114300" cap="sq">
              <a:solidFill>
                <a:srgbClr val="FFFCF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5246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561029" y="489130"/>
            <a:ext cx="5188737" cy="88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1"/>
              </a:lnSpc>
            </a:pPr>
            <a:r>
              <a:rPr lang="en-US" sz="5286">
                <a:solidFill>
                  <a:srgbClr val="FFFFFF"/>
                </a:solidFill>
                <a:latin typeface="Montserrat Ultra-Bold"/>
              </a:rPr>
              <a:t>Notice...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35676" y="2366852"/>
            <a:ext cx="5239444" cy="648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8"/>
              </a:lnSpc>
            </a:pPr>
            <a:r>
              <a:rPr lang="en-US" sz="3542">
                <a:solidFill>
                  <a:srgbClr val="6D6D6D"/>
                </a:solidFill>
                <a:latin typeface="Montserrat"/>
              </a:rPr>
              <a:t>Ever present</a:t>
            </a:r>
          </a:p>
          <a:p>
            <a:pPr algn="ctr">
              <a:lnSpc>
                <a:spcPts val="4958"/>
              </a:lnSpc>
            </a:pPr>
            <a:endParaRPr lang="en-US" sz="3542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958"/>
              </a:lnSpc>
            </a:pPr>
            <a:r>
              <a:rPr lang="en-US" sz="3542">
                <a:solidFill>
                  <a:srgbClr val="6D6D6D"/>
                </a:solidFill>
                <a:latin typeface="Montserrat"/>
              </a:rPr>
              <a:t>Wonderful</a:t>
            </a:r>
          </a:p>
          <a:p>
            <a:pPr algn="ctr">
              <a:lnSpc>
                <a:spcPts val="4958"/>
              </a:lnSpc>
            </a:pPr>
            <a:endParaRPr lang="en-US" sz="3542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958"/>
              </a:lnSpc>
            </a:pPr>
            <a:r>
              <a:rPr lang="en-US" sz="3542">
                <a:solidFill>
                  <a:srgbClr val="6D6D6D"/>
                </a:solidFill>
                <a:latin typeface="Montserrat"/>
              </a:rPr>
              <a:t>Practical</a:t>
            </a:r>
          </a:p>
          <a:p>
            <a:pPr algn="ctr">
              <a:lnSpc>
                <a:spcPts val="4958"/>
              </a:lnSpc>
            </a:pPr>
            <a:endParaRPr lang="en-US" sz="3542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958"/>
              </a:lnSpc>
            </a:pPr>
            <a:r>
              <a:rPr lang="en-US" sz="3542">
                <a:solidFill>
                  <a:srgbClr val="6D6D6D"/>
                </a:solidFill>
                <a:latin typeface="Montserrat"/>
              </a:rPr>
              <a:t>Problem Solving</a:t>
            </a:r>
          </a:p>
          <a:p>
            <a:pPr algn="ctr">
              <a:lnSpc>
                <a:spcPts val="4958"/>
              </a:lnSpc>
            </a:pPr>
            <a:endParaRPr lang="en-US" sz="3542">
              <a:solidFill>
                <a:srgbClr val="6D6D6D"/>
              </a:solidFill>
              <a:latin typeface="Montserrat"/>
            </a:endParaRPr>
          </a:p>
          <a:p>
            <a:pPr algn="ctr">
              <a:lnSpc>
                <a:spcPts val="4958"/>
              </a:lnSpc>
            </a:pPr>
            <a:r>
              <a:rPr lang="en-US" sz="3542">
                <a:solidFill>
                  <a:srgbClr val="6D6D6D"/>
                </a:solidFill>
                <a:latin typeface="Montserrat"/>
              </a:rPr>
              <a:t>Problem...</a:t>
            </a:r>
          </a:p>
          <a:p>
            <a:pPr algn="ctr">
              <a:lnSpc>
                <a:spcPts val="4958"/>
              </a:lnSpc>
            </a:pPr>
            <a:endParaRPr lang="en-US" sz="3542">
              <a:solidFill>
                <a:srgbClr val="6D6D6D"/>
              </a:solidFill>
              <a:latin typeface="Montserrat"/>
            </a:endParaRPr>
          </a:p>
          <a:p>
            <a:pPr marL="0" lvl="0" indent="0" algn="l">
              <a:lnSpc>
                <a:spcPts val="1941"/>
              </a:lnSpc>
            </a:pPr>
            <a:endParaRPr lang="en-US" sz="3542">
              <a:solidFill>
                <a:srgbClr val="6D6D6D"/>
              </a:solidFill>
              <a:latin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3389" y="235011"/>
            <a:ext cx="8570467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Mind Activity</a:t>
            </a:r>
          </a:p>
        </p:txBody>
      </p:sp>
      <p:sp>
        <p:nvSpPr>
          <p:cNvPr id="9" name="Freeform 9"/>
          <p:cNvSpPr/>
          <p:nvPr/>
        </p:nvSpPr>
        <p:spPr>
          <a:xfrm>
            <a:off x="443389" y="1444318"/>
            <a:ext cx="11199562" cy="8393650"/>
          </a:xfrm>
          <a:custGeom>
            <a:avLst/>
            <a:gdLst/>
            <a:ahLst/>
            <a:cxnLst/>
            <a:rect l="l" t="t" r="r" b="b"/>
            <a:pathLst>
              <a:path w="11199562" h="8393650">
                <a:moveTo>
                  <a:pt x="0" y="0"/>
                </a:moveTo>
                <a:lnTo>
                  <a:pt x="11199561" y="0"/>
                </a:lnTo>
                <a:lnTo>
                  <a:pt x="11199561" y="8393650"/>
                </a:lnTo>
                <a:lnTo>
                  <a:pt x="0" y="839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7" b="-1835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2892" y="1967258"/>
            <a:ext cx="7926619" cy="8319742"/>
          </a:xfrm>
          <a:custGeom>
            <a:avLst/>
            <a:gdLst/>
            <a:ahLst/>
            <a:cxnLst/>
            <a:rect l="l" t="t" r="r" b="b"/>
            <a:pathLst>
              <a:path w="7926619" h="8319742">
                <a:moveTo>
                  <a:pt x="0" y="0"/>
                </a:moveTo>
                <a:lnTo>
                  <a:pt x="7926619" y="0"/>
                </a:lnTo>
                <a:lnTo>
                  <a:pt x="7926619" y="8319742"/>
                </a:lnTo>
                <a:lnTo>
                  <a:pt x="0" y="831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504" t="-9251" r="-79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03468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90599"/>
            <a:ext cx="14774768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Unhelpful Thinking - Human Nature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717522"/>
            <a:ext cx="10172446" cy="671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Mental Filtering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Disqualifying  positives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Fear-based future fiction ‘What if’s..’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Catastrophising/Minimising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855"/>
              </a:lnSpc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Personalisation</a:t>
            </a:r>
          </a:p>
          <a:p>
            <a:pPr>
              <a:lnSpc>
                <a:spcPts val="4855"/>
              </a:lnSpc>
            </a:pPr>
            <a:endParaRPr lang="en-US" sz="4413">
              <a:solidFill>
                <a:srgbClr val="737373"/>
              </a:solidFill>
              <a:latin typeface="Montserrat"/>
            </a:endParaRPr>
          </a:p>
          <a:p>
            <a:pPr algn="l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737373"/>
                </a:solidFill>
                <a:latin typeface="Montserrat"/>
              </a:rPr>
              <a:t>Believing them to be true!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03468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4774768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Can’t stop them...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420549"/>
            <a:ext cx="7694304" cy="662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2"/>
              </a:lnSpc>
            </a:pPr>
            <a:r>
              <a:rPr lang="en-US" sz="3993">
                <a:solidFill>
                  <a:srgbClr val="737373"/>
                </a:solidFill>
                <a:latin typeface="Montserrat"/>
              </a:rPr>
              <a:t>Be aware of them...</a:t>
            </a:r>
          </a:p>
          <a:p>
            <a:pPr>
              <a:lnSpc>
                <a:spcPts val="4392"/>
              </a:lnSpc>
            </a:pPr>
            <a:endParaRPr lang="en-US" sz="399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2"/>
              </a:lnSpc>
            </a:pPr>
            <a:r>
              <a:rPr lang="en-US" sz="3993">
                <a:solidFill>
                  <a:srgbClr val="737373"/>
                </a:solidFill>
                <a:latin typeface="Montserrat"/>
              </a:rPr>
              <a:t>Watch them...</a:t>
            </a:r>
          </a:p>
          <a:p>
            <a:pPr>
              <a:lnSpc>
                <a:spcPts val="4392"/>
              </a:lnSpc>
            </a:pPr>
            <a:endParaRPr lang="en-US" sz="399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2"/>
              </a:lnSpc>
            </a:pPr>
            <a:r>
              <a:rPr lang="en-US" sz="3993">
                <a:solidFill>
                  <a:srgbClr val="737373"/>
                </a:solidFill>
                <a:latin typeface="Montserrat"/>
              </a:rPr>
              <a:t>Catch them...</a:t>
            </a:r>
          </a:p>
          <a:p>
            <a:pPr>
              <a:lnSpc>
                <a:spcPts val="4392"/>
              </a:lnSpc>
            </a:pPr>
            <a:endParaRPr lang="en-US" sz="399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2"/>
              </a:lnSpc>
            </a:pPr>
            <a:r>
              <a:rPr lang="en-US" sz="3993">
                <a:solidFill>
                  <a:srgbClr val="737373"/>
                </a:solidFill>
                <a:latin typeface="Montserrat"/>
              </a:rPr>
              <a:t>Check it...</a:t>
            </a:r>
          </a:p>
          <a:p>
            <a:pPr>
              <a:lnSpc>
                <a:spcPts val="4392"/>
              </a:lnSpc>
            </a:pPr>
            <a:endParaRPr lang="en-US" sz="3993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4392"/>
              </a:lnSpc>
            </a:pPr>
            <a:r>
              <a:rPr lang="en-US" sz="3993">
                <a:solidFill>
                  <a:srgbClr val="737373"/>
                </a:solidFill>
                <a:latin typeface="Montserrat"/>
              </a:rPr>
              <a:t>Choose your response to it...</a:t>
            </a:r>
          </a:p>
          <a:p>
            <a:pPr>
              <a:lnSpc>
                <a:spcPts val="4392"/>
              </a:lnSpc>
            </a:pPr>
            <a:endParaRPr lang="en-US" sz="3993">
              <a:solidFill>
                <a:srgbClr val="737373"/>
              </a:solidFill>
              <a:latin typeface="Montserrat"/>
            </a:endParaRPr>
          </a:p>
          <a:p>
            <a:pPr algn="l">
              <a:lnSpc>
                <a:spcPts val="4392"/>
              </a:lnSpc>
              <a:spcBef>
                <a:spcPct val="0"/>
              </a:spcBef>
            </a:pPr>
            <a:r>
              <a:rPr lang="en-US" sz="3993">
                <a:solidFill>
                  <a:srgbClr val="737373"/>
                </a:solidFill>
                <a:latin typeface="Montserrat"/>
              </a:rPr>
              <a:t>Come out of head and into body...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0064976" y="0"/>
            <a:ext cx="8223024" cy="10434913"/>
          </a:xfrm>
          <a:custGeom>
            <a:avLst/>
            <a:gdLst/>
            <a:ahLst/>
            <a:cxnLst/>
            <a:rect l="l" t="t" r="r" b="b"/>
            <a:pathLst>
              <a:path w="8223024" h="10434913">
                <a:moveTo>
                  <a:pt x="0" y="0"/>
                </a:moveTo>
                <a:lnTo>
                  <a:pt x="8223024" y="0"/>
                </a:lnTo>
                <a:lnTo>
                  <a:pt x="8223024" y="10434913"/>
                </a:lnTo>
                <a:lnTo>
                  <a:pt x="0" y="10434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98" r="-1446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53811" y="2216856"/>
            <a:ext cx="6469723" cy="646972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523" y="0"/>
                  </a:moveTo>
                  <a:lnTo>
                    <a:pt x="785277" y="0"/>
                  </a:lnTo>
                  <a:cubicBezTo>
                    <a:pt x="800478" y="0"/>
                    <a:pt x="812800" y="12322"/>
                    <a:pt x="812800" y="27523"/>
                  </a:cubicBezTo>
                  <a:lnTo>
                    <a:pt x="812800" y="785277"/>
                  </a:lnTo>
                  <a:cubicBezTo>
                    <a:pt x="812800" y="800478"/>
                    <a:pt x="800478" y="812800"/>
                    <a:pt x="785277" y="812800"/>
                  </a:cubicBezTo>
                  <a:lnTo>
                    <a:pt x="27523" y="812800"/>
                  </a:lnTo>
                  <a:cubicBezTo>
                    <a:pt x="12322" y="812800"/>
                    <a:pt x="0" y="800478"/>
                    <a:pt x="0" y="785277"/>
                  </a:cubicBezTo>
                  <a:lnTo>
                    <a:pt x="0" y="27523"/>
                  </a:lnTo>
                  <a:cubicBezTo>
                    <a:pt x="0" y="12322"/>
                    <a:pt x="12322" y="0"/>
                    <a:pt x="27523" y="0"/>
                  </a:cubicBezTo>
                  <a:close/>
                </a:path>
              </a:pathLst>
            </a:custGeom>
            <a:blipFill>
              <a:blip r:embed="rId4"/>
              <a:stretch>
                <a:fillRect l="-12401" r="-124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90599"/>
            <a:ext cx="13116097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Working with thoughts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144000" y="2216856"/>
            <a:ext cx="6469723" cy="646972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523" y="0"/>
                  </a:moveTo>
                  <a:lnTo>
                    <a:pt x="785277" y="0"/>
                  </a:lnTo>
                  <a:cubicBezTo>
                    <a:pt x="800478" y="0"/>
                    <a:pt x="812800" y="12322"/>
                    <a:pt x="812800" y="27523"/>
                  </a:cubicBezTo>
                  <a:lnTo>
                    <a:pt x="812800" y="785277"/>
                  </a:lnTo>
                  <a:cubicBezTo>
                    <a:pt x="812800" y="800478"/>
                    <a:pt x="800478" y="812800"/>
                    <a:pt x="785277" y="812800"/>
                  </a:cubicBezTo>
                  <a:lnTo>
                    <a:pt x="27523" y="812800"/>
                  </a:lnTo>
                  <a:cubicBezTo>
                    <a:pt x="12322" y="812800"/>
                    <a:pt x="0" y="800478"/>
                    <a:pt x="0" y="785277"/>
                  </a:cubicBezTo>
                  <a:lnTo>
                    <a:pt x="0" y="27523"/>
                  </a:lnTo>
                  <a:cubicBezTo>
                    <a:pt x="0" y="12322"/>
                    <a:pt x="12322" y="0"/>
                    <a:pt x="27523" y="0"/>
                  </a:cubicBezTo>
                  <a:close/>
                </a:path>
              </a:pathLst>
            </a:custGeom>
            <a:blipFill>
              <a:blip r:embed="rId5"/>
              <a:stretch>
                <a:fillRect l="-12303" r="-123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30922" y="8734204"/>
            <a:ext cx="5522516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6D6D6D"/>
                </a:solidFill>
                <a:latin typeface="Montserrat"/>
              </a:rPr>
              <a:t>Shower Shout-Outs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3112" y="8734204"/>
            <a:ext cx="5094883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6D6D6D"/>
                </a:solidFill>
                <a:latin typeface="Montserrat"/>
              </a:rPr>
              <a:t>Car Conversations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54890" y="3355709"/>
            <a:ext cx="2377941" cy="237794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53427" y="3355709"/>
            <a:ext cx="2377941" cy="23779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52556" y="3355709"/>
            <a:ext cx="2377941" cy="237794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54298" y="3355709"/>
            <a:ext cx="2377941" cy="237794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355169" y="3355709"/>
            <a:ext cx="2377941" cy="23779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903723" y="6141598"/>
            <a:ext cx="2377941" cy="237794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103" b="-1081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7371553" y="3190899"/>
            <a:ext cx="2425495" cy="63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  <a:spcBef>
                <a:spcPct val="0"/>
              </a:spcBef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Journal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67159" y="3838211"/>
            <a:ext cx="3073127" cy="189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  <a:spcBef>
                <a:spcPct val="0"/>
              </a:spcBef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Tap &amp; Label Thinking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74983" y="3876695"/>
            <a:ext cx="3885700" cy="126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Notice</a:t>
            </a:r>
          </a:p>
          <a:p>
            <a:pPr algn="ctr">
              <a:lnSpc>
                <a:spcPts val="4951"/>
              </a:lnSpc>
              <a:spcBef>
                <a:spcPct val="0"/>
              </a:spcBef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Time-Travel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7621234"/>
            <a:ext cx="3674549" cy="126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  <a:spcBef>
                <a:spcPct val="0"/>
              </a:spcBef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Fag-free fag break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22701" y="7881368"/>
            <a:ext cx="2036599" cy="63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  <a:spcBef>
                <a:spcPct val="0"/>
              </a:spcBef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Nature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16473" y="6189223"/>
            <a:ext cx="2612456" cy="63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  <a:spcBef>
                <a:spcPct val="0"/>
              </a:spcBef>
            </a:pPr>
            <a:r>
              <a:rPr lang="en-US" sz="4501">
                <a:solidFill>
                  <a:srgbClr val="6D6D6D"/>
                </a:solidFill>
                <a:latin typeface="Montserrat"/>
              </a:rPr>
              <a:t>Move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Processing Thoughts...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6025095" y="362681"/>
            <a:ext cx="1724672" cy="1724672"/>
            <a:chOff x="0" y="0"/>
            <a:chExt cx="812800" cy="812800"/>
          </a:xfrm>
        </p:grpSpPr>
        <p:sp>
          <p:nvSpPr>
            <p:cNvPr id="30" name="Freeform 30">
              <a:hlinkClick r:id="rId5" tooltip="https://portal.learnful.co.uk/products/units/view/1568871/?lesson=2616034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401" r="-12401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056960" y="2449472"/>
            <a:ext cx="1736707" cy="1736707"/>
            <a:chOff x="0" y="0"/>
            <a:chExt cx="812800" cy="812800"/>
          </a:xfrm>
        </p:grpSpPr>
        <p:sp>
          <p:nvSpPr>
            <p:cNvPr id="32" name="Freeform 32">
              <a:hlinkClick r:id="rId7" tooltip="https://portal.learnful.co.uk/products/units/view/1568871/?lesson=2616033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2303" r="-12303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10675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099081"/>
            <a:ext cx="16721066" cy="668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</a:rPr>
              <a:t>Having Sunday night panic mode - What if we get the call tomorrow? </a:t>
            </a: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</a:rPr>
              <a:t>Haven’t finished the SEF…. </a:t>
            </a: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</a:rPr>
              <a:t>Haven’t got reading framework embedded… </a:t>
            </a: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  <a:ea typeface="Montserrat"/>
              </a:rPr>
              <a:t>Phonics 😳 </a:t>
            </a: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  <a:ea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</a:rPr>
              <a:t>Parent survey was a bit brutal to hear</a:t>
            </a: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  <a:ea typeface="Montserrat"/>
                <a:cs typeface="Montserrat"/>
              </a:rPr>
              <a:t>Behaviour policy isn’t embedded etc etc 😮‍💨</a:t>
            </a: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endParaRPr lang="en-US" sz="3468">
              <a:solidFill>
                <a:srgbClr val="997CAC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3814"/>
              </a:lnSpc>
              <a:spcBef>
                <a:spcPct val="0"/>
              </a:spcBef>
            </a:pPr>
            <a:r>
              <a:rPr lang="en-US" sz="3468">
                <a:solidFill>
                  <a:srgbClr val="997CAC"/>
                </a:solidFill>
                <a:latin typeface="Montserrat"/>
                <a:ea typeface="Montserrat"/>
                <a:cs typeface="Montserrat"/>
              </a:rPr>
              <a:t>Just needed to vent 😮‍💨😮‍💨😮‍💨</a:t>
            </a:r>
          </a:p>
        </p:txBody>
      </p:sp>
      <p:sp>
        <p:nvSpPr>
          <p:cNvPr id="4" name="Freeform 4"/>
          <p:cNvSpPr/>
          <p:nvPr/>
        </p:nvSpPr>
        <p:spPr>
          <a:xfrm>
            <a:off x="12682688" y="3510281"/>
            <a:ext cx="4355250" cy="3266438"/>
          </a:xfrm>
          <a:custGeom>
            <a:avLst/>
            <a:gdLst/>
            <a:ahLst/>
            <a:cxnLst/>
            <a:rect l="l" t="t" r="r" b="b"/>
            <a:pathLst>
              <a:path w="4355250" h="3266438">
                <a:moveTo>
                  <a:pt x="0" y="0"/>
                </a:moveTo>
                <a:lnTo>
                  <a:pt x="4355250" y="0"/>
                </a:lnTo>
                <a:lnTo>
                  <a:pt x="4355250" y="3266438"/>
                </a:lnTo>
                <a:lnTo>
                  <a:pt x="0" y="3266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Headteacher Sunday Panic...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9308" y="2650473"/>
            <a:ext cx="13991829" cy="671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PERSPECTIVE </a:t>
            </a:r>
          </a:p>
          <a:p>
            <a:pPr algn="ctr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TALKING TO OTHERS/VENTING</a:t>
            </a:r>
          </a:p>
          <a:p>
            <a:pPr algn="ctr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AWARE OF WHAT </a:t>
            </a:r>
            <a:r>
              <a:rPr lang="en-US" sz="4413">
                <a:solidFill>
                  <a:srgbClr val="997CAC"/>
                </a:solidFill>
                <a:latin typeface="Montserrat Bold"/>
              </a:rPr>
              <a:t>DOES</a:t>
            </a:r>
            <a:r>
              <a:rPr lang="en-US" sz="4413">
                <a:solidFill>
                  <a:srgbClr val="997CAC"/>
                </a:solidFill>
                <a:latin typeface="Montserrat"/>
              </a:rPr>
              <a:t> NEED DOING</a:t>
            </a:r>
          </a:p>
          <a:p>
            <a:pPr algn="ctr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NOTICING THE IMPACT OF ‘WHAT IF...’THOUGHTS</a:t>
            </a:r>
          </a:p>
          <a:p>
            <a:pPr algn="ctr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CATASTROPHISING </a:t>
            </a:r>
          </a:p>
          <a:p>
            <a:pPr algn="ctr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066887" y="2602848"/>
            <a:ext cx="529185" cy="550517"/>
          </a:xfrm>
          <a:custGeom>
            <a:avLst/>
            <a:gdLst/>
            <a:ahLst/>
            <a:cxnLst/>
            <a:rect l="l" t="t" r="r" b="b"/>
            <a:pathLst>
              <a:path w="529185" h="550517">
                <a:moveTo>
                  <a:pt x="0" y="0"/>
                </a:moveTo>
                <a:lnTo>
                  <a:pt x="529185" y="0"/>
                </a:lnTo>
                <a:lnTo>
                  <a:pt x="529185" y="550517"/>
                </a:lnTo>
                <a:lnTo>
                  <a:pt x="0" y="550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459818" y="3863535"/>
            <a:ext cx="529185" cy="550517"/>
          </a:xfrm>
          <a:custGeom>
            <a:avLst/>
            <a:gdLst/>
            <a:ahLst/>
            <a:cxnLst/>
            <a:rect l="l" t="t" r="r" b="b"/>
            <a:pathLst>
              <a:path w="529185" h="550517">
                <a:moveTo>
                  <a:pt x="0" y="0"/>
                </a:moveTo>
                <a:lnTo>
                  <a:pt x="529185" y="0"/>
                </a:lnTo>
                <a:lnTo>
                  <a:pt x="529185" y="550517"/>
                </a:lnTo>
                <a:lnTo>
                  <a:pt x="0" y="550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1084" y="5098520"/>
            <a:ext cx="529185" cy="550517"/>
          </a:xfrm>
          <a:custGeom>
            <a:avLst/>
            <a:gdLst/>
            <a:ahLst/>
            <a:cxnLst/>
            <a:rect l="l" t="t" r="r" b="b"/>
            <a:pathLst>
              <a:path w="529185" h="550517">
                <a:moveTo>
                  <a:pt x="0" y="0"/>
                </a:moveTo>
                <a:lnTo>
                  <a:pt x="529185" y="0"/>
                </a:lnTo>
                <a:lnTo>
                  <a:pt x="529185" y="550517"/>
                </a:lnTo>
                <a:lnTo>
                  <a:pt x="0" y="550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Where are the wellbeing lessons in this?</a:t>
            </a:r>
          </a:p>
        </p:txBody>
      </p:sp>
      <p:sp>
        <p:nvSpPr>
          <p:cNvPr id="7" name="Freeform 7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Where are the wellbeing lessons in this?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58061" y="1970690"/>
            <a:ext cx="7394322" cy="766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endParaRPr/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BREATHE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MOVE, SOOTHE, SLEEP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LET SHOULDERS DROP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POSITIVITY PERSPECTVE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OWN BEST FRIEND CHAT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SAFETY SOMATIC PRACTICE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WATCH THE ‘WHAT IF’ THOUGHTS</a:t>
            </a: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</a:pPr>
            <a:endParaRPr lang="en-US" sz="2421">
              <a:solidFill>
                <a:srgbClr val="997CAC"/>
              </a:solidFill>
              <a:latin typeface="Montserrat"/>
            </a:endParaRPr>
          </a:p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421">
                <a:solidFill>
                  <a:srgbClr val="997CAC"/>
                </a:solidFill>
                <a:latin typeface="Montserrat"/>
              </a:rPr>
              <a:t>ACCEPTANCE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6067542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Monday Morning Burdened SLT</a:t>
            </a:r>
          </a:p>
        </p:txBody>
      </p:sp>
      <p:sp>
        <p:nvSpPr>
          <p:cNvPr id="4" name="Freeform 4"/>
          <p:cNvSpPr/>
          <p:nvPr/>
        </p:nvSpPr>
        <p:spPr>
          <a:xfrm>
            <a:off x="5252834" y="2266372"/>
            <a:ext cx="7619274" cy="6441461"/>
          </a:xfrm>
          <a:custGeom>
            <a:avLst/>
            <a:gdLst/>
            <a:ahLst/>
            <a:cxnLst/>
            <a:rect l="l" t="t" r="r" b="b"/>
            <a:pathLst>
              <a:path w="7619274" h="6441461">
                <a:moveTo>
                  <a:pt x="0" y="0"/>
                </a:moveTo>
                <a:lnTo>
                  <a:pt x="7619274" y="0"/>
                </a:lnTo>
                <a:lnTo>
                  <a:pt x="7619274" y="6441461"/>
                </a:lnTo>
                <a:lnTo>
                  <a:pt x="0" y="6441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690599"/>
            <a:ext cx="11928169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Body and Mind Awareness</a:t>
            </a:r>
          </a:p>
        </p:txBody>
      </p:sp>
      <p:sp>
        <p:nvSpPr>
          <p:cNvPr id="4" name="Freeform 4"/>
          <p:cNvSpPr/>
          <p:nvPr/>
        </p:nvSpPr>
        <p:spPr>
          <a:xfrm>
            <a:off x="7569742" y="2432984"/>
            <a:ext cx="4306947" cy="6356958"/>
          </a:xfrm>
          <a:custGeom>
            <a:avLst/>
            <a:gdLst/>
            <a:ahLst/>
            <a:cxnLst/>
            <a:rect l="l" t="t" r="r" b="b"/>
            <a:pathLst>
              <a:path w="4306947" h="6356958">
                <a:moveTo>
                  <a:pt x="0" y="0"/>
                </a:moveTo>
                <a:lnTo>
                  <a:pt x="4306947" y="0"/>
                </a:lnTo>
                <a:lnTo>
                  <a:pt x="43069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431" b="-94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491581" y="243298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663007"/>
            <a:ext cx="6265395" cy="584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Car accidents after work</a:t>
            </a:r>
          </a:p>
          <a:p>
            <a:pPr>
              <a:lnSpc>
                <a:spcPts val="3572"/>
              </a:lnSpc>
            </a:pPr>
            <a:endParaRPr lang="en-US" sz="2551">
              <a:solidFill>
                <a:srgbClr val="6D6D6D"/>
              </a:solidFill>
              <a:latin typeface="Montserrat"/>
            </a:endParaRPr>
          </a:p>
          <a:p>
            <a:pPr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Jumping red lights</a:t>
            </a:r>
          </a:p>
          <a:p>
            <a:pPr>
              <a:lnSpc>
                <a:spcPts val="3572"/>
              </a:lnSpc>
            </a:pPr>
            <a:endParaRPr lang="en-US" sz="2551">
              <a:solidFill>
                <a:srgbClr val="6D6D6D"/>
              </a:solidFill>
              <a:latin typeface="Montserrat"/>
            </a:endParaRPr>
          </a:p>
          <a:p>
            <a:pPr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Night before nerves...</a:t>
            </a:r>
          </a:p>
          <a:p>
            <a:pPr>
              <a:lnSpc>
                <a:spcPts val="3572"/>
              </a:lnSpc>
            </a:pPr>
            <a:endParaRPr lang="en-US" sz="2551">
              <a:solidFill>
                <a:srgbClr val="6D6D6D"/>
              </a:solidFill>
              <a:latin typeface="Montserrat"/>
            </a:endParaRPr>
          </a:p>
          <a:p>
            <a:pPr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Sunday Shudders...</a:t>
            </a:r>
          </a:p>
          <a:p>
            <a:pPr>
              <a:lnSpc>
                <a:spcPts val="3572"/>
              </a:lnSpc>
            </a:pPr>
            <a:endParaRPr lang="en-US" sz="2551">
              <a:solidFill>
                <a:srgbClr val="6D6D6D"/>
              </a:solidFill>
              <a:latin typeface="Montserrat"/>
            </a:endParaRPr>
          </a:p>
          <a:p>
            <a:pPr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Monday Morning Burden...</a:t>
            </a:r>
          </a:p>
          <a:p>
            <a:pPr>
              <a:lnSpc>
                <a:spcPts val="3572"/>
              </a:lnSpc>
            </a:pPr>
            <a:endParaRPr lang="en-US" sz="2551">
              <a:solidFill>
                <a:srgbClr val="6D6D6D"/>
              </a:solidFill>
              <a:latin typeface="Montserrat"/>
            </a:endParaRPr>
          </a:p>
          <a:p>
            <a:pPr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New term/new week expectations...</a:t>
            </a:r>
          </a:p>
          <a:p>
            <a:pPr>
              <a:lnSpc>
                <a:spcPts val="3572"/>
              </a:lnSpc>
            </a:pPr>
            <a:endParaRPr lang="en-US" sz="2551">
              <a:solidFill>
                <a:srgbClr val="6D6D6D"/>
              </a:solidFill>
              <a:latin typeface="Montserrat"/>
            </a:endParaRPr>
          </a:p>
          <a:p>
            <a:pPr marL="0" lvl="0" indent="0" algn="l">
              <a:lnSpc>
                <a:spcPts val="3572"/>
              </a:lnSpc>
            </a:pPr>
            <a:r>
              <a:rPr lang="en-US" sz="2551">
                <a:solidFill>
                  <a:srgbClr val="6D6D6D"/>
                </a:solidFill>
                <a:latin typeface="Montserrat"/>
              </a:rPr>
              <a:t>Not static, changing continually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26768" y="8900513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4"/>
                </a:lnTo>
                <a:lnTo>
                  <a:pt x="0" y="715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293249"/>
            <a:ext cx="10079872" cy="671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Greeting?</a:t>
            </a:r>
          </a:p>
          <a:p>
            <a:pPr algn="just"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Physical appearance/posture?</a:t>
            </a:r>
          </a:p>
          <a:p>
            <a:pPr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Now imagine a moments pause in the car before entering the building.</a:t>
            </a:r>
          </a:p>
          <a:p>
            <a:pPr>
              <a:lnSpc>
                <a:spcPts val="4855"/>
              </a:lnSpc>
              <a:spcBef>
                <a:spcPct val="0"/>
              </a:spcBef>
            </a:pPr>
            <a:endParaRPr lang="en-US" sz="4413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How am I feeling? </a:t>
            </a:r>
          </a:p>
          <a:p>
            <a:pPr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What am I thinking? </a:t>
            </a:r>
          </a:p>
          <a:p>
            <a:pPr algn="l">
              <a:lnSpc>
                <a:spcPts val="4855"/>
              </a:lnSpc>
              <a:spcBef>
                <a:spcPct val="0"/>
              </a:spcBef>
            </a:pPr>
            <a:r>
              <a:rPr lang="en-US" sz="4413">
                <a:solidFill>
                  <a:srgbClr val="997CAC"/>
                </a:solidFill>
                <a:latin typeface="Montserrat"/>
              </a:rPr>
              <a:t>How am I choosing to behave?</a:t>
            </a:r>
          </a:p>
        </p:txBody>
      </p:sp>
      <p:sp>
        <p:nvSpPr>
          <p:cNvPr id="4" name="Freeform 4"/>
          <p:cNvSpPr/>
          <p:nvPr/>
        </p:nvSpPr>
        <p:spPr>
          <a:xfrm>
            <a:off x="12358883" y="4447666"/>
            <a:ext cx="5372042" cy="2966380"/>
          </a:xfrm>
          <a:custGeom>
            <a:avLst/>
            <a:gdLst/>
            <a:ahLst/>
            <a:cxnLst/>
            <a:rect l="l" t="t" r="r" b="b"/>
            <a:pathLst>
              <a:path w="5372042" h="2966380">
                <a:moveTo>
                  <a:pt x="0" y="0"/>
                </a:moveTo>
                <a:lnTo>
                  <a:pt x="5372043" y="0"/>
                </a:lnTo>
                <a:lnTo>
                  <a:pt x="5372043" y="2966380"/>
                </a:lnTo>
                <a:lnTo>
                  <a:pt x="0" y="296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2358883" y="804899"/>
            <a:ext cx="5246370" cy="3456495"/>
            <a:chOff x="0" y="0"/>
            <a:chExt cx="812800" cy="53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35501"/>
            </a:xfrm>
            <a:custGeom>
              <a:avLst/>
              <a:gdLst/>
              <a:ahLst/>
              <a:cxnLst/>
              <a:rect l="l" t="t" r="r" b="b"/>
              <a:pathLst>
                <a:path w="812800" h="535501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501561"/>
                  </a:lnTo>
                  <a:cubicBezTo>
                    <a:pt x="812800" y="520306"/>
                    <a:pt x="797604" y="535501"/>
                    <a:pt x="778860" y="535501"/>
                  </a:cubicBezTo>
                  <a:lnTo>
                    <a:pt x="33940" y="535501"/>
                  </a:lnTo>
                  <a:cubicBezTo>
                    <a:pt x="15196" y="535501"/>
                    <a:pt x="0" y="520306"/>
                    <a:pt x="0" y="501561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5"/>
              <a:stretch>
                <a:fillRect t="-657" b="-657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690599"/>
            <a:ext cx="11928169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Back to Basics Check-In</a:t>
            </a:r>
          </a:p>
        </p:txBody>
      </p:sp>
      <p:sp>
        <p:nvSpPr>
          <p:cNvPr id="8" name="Freeform 8"/>
          <p:cNvSpPr/>
          <p:nvPr/>
        </p:nvSpPr>
        <p:spPr>
          <a:xfrm>
            <a:off x="10488775" y="6960592"/>
            <a:ext cx="3740216" cy="3879842"/>
          </a:xfrm>
          <a:custGeom>
            <a:avLst/>
            <a:gdLst/>
            <a:ahLst/>
            <a:cxnLst/>
            <a:rect l="l" t="t" r="r" b="b"/>
            <a:pathLst>
              <a:path w="3740216" h="3879842">
                <a:moveTo>
                  <a:pt x="0" y="0"/>
                </a:moveTo>
                <a:lnTo>
                  <a:pt x="3740216" y="0"/>
                </a:lnTo>
                <a:lnTo>
                  <a:pt x="3740216" y="3879842"/>
                </a:lnTo>
                <a:lnTo>
                  <a:pt x="0" y="387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186" r="-4022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451" y="3186079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10594" y="6310279"/>
            <a:ext cx="2414584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Settle?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77862" y="3749611"/>
            <a:ext cx="4181438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Perspective?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77956" y="8269252"/>
            <a:ext cx="617181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Breathe?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0594" y="8570875"/>
            <a:ext cx="3886962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Focus mind?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71396" y="6008656"/>
            <a:ext cx="327837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Purpose?</a:t>
            </a:r>
          </a:p>
        </p:txBody>
      </p:sp>
      <p:sp>
        <p:nvSpPr>
          <p:cNvPr id="8" name="Freeform 8"/>
          <p:cNvSpPr/>
          <p:nvPr/>
        </p:nvSpPr>
        <p:spPr>
          <a:xfrm>
            <a:off x="15620111" y="9227864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690599"/>
            <a:ext cx="15653045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997CAC"/>
                </a:solidFill>
                <a:latin typeface="Montserrat Ultra-Bold"/>
              </a:rPr>
              <a:t>Making choices after pausing...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41170" y="3749611"/>
            <a:ext cx="3886962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Invite a smile?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0594" y="4051234"/>
            <a:ext cx="4473481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Set an intention?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0594" y="2049658"/>
            <a:ext cx="13653848" cy="65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33"/>
              </a:lnSpc>
              <a:spcBef>
                <a:spcPct val="0"/>
              </a:spcBef>
            </a:pPr>
            <a:r>
              <a:rPr lang="en-US" sz="3809">
                <a:solidFill>
                  <a:srgbClr val="737373"/>
                </a:solidFill>
                <a:latin typeface="Montserrat"/>
              </a:rPr>
              <a:t>What’s the wisest thing I can do in this moment?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07327" y="727247"/>
            <a:ext cx="13273347" cy="6880221"/>
          </a:xfrm>
          <a:custGeom>
            <a:avLst/>
            <a:gdLst/>
            <a:ahLst/>
            <a:cxnLst/>
            <a:rect l="l" t="t" r="r" b="b"/>
            <a:pathLst>
              <a:path w="13273347" h="6880221">
                <a:moveTo>
                  <a:pt x="0" y="0"/>
                </a:moveTo>
                <a:lnTo>
                  <a:pt x="13273346" y="0"/>
                </a:lnTo>
                <a:lnTo>
                  <a:pt x="13273346" y="6880221"/>
                </a:lnTo>
                <a:lnTo>
                  <a:pt x="0" y="6880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30886" y="7882553"/>
            <a:ext cx="14026227" cy="141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</a:pPr>
            <a:r>
              <a:rPr lang="en-US" sz="3013">
                <a:solidFill>
                  <a:srgbClr val="8D729F"/>
                </a:solidFill>
                <a:latin typeface="Montserrat"/>
              </a:rPr>
              <a:t>“Taking the time to focus on leaders is important, as West (2021) suggests the interaction by every leader, every day, shapes the culture.”</a:t>
            </a:r>
          </a:p>
          <a:p>
            <a:pPr algn="ctr">
              <a:lnSpc>
                <a:spcPts val="2105"/>
              </a:lnSpc>
            </a:pPr>
            <a:endParaRPr lang="en-US" sz="3013">
              <a:solidFill>
                <a:srgbClr val="8D729F"/>
              </a:solidFill>
              <a:latin typeface="Montserrat"/>
            </a:endParaRPr>
          </a:p>
          <a:p>
            <a:pPr algn="ctr">
              <a:lnSpc>
                <a:spcPts val="2105"/>
              </a:lnSpc>
              <a:spcBef>
                <a:spcPct val="0"/>
              </a:spcBef>
            </a:pPr>
            <a:r>
              <a:rPr lang="en-US" sz="1913">
                <a:solidFill>
                  <a:srgbClr val="8D729F"/>
                </a:solidFill>
                <a:latin typeface="Montserrat"/>
              </a:rPr>
              <a:t>https://www.bemindfulnow.co.uk/compassionate-culture/#compassion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20574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0111" y="9227864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689012"/>
            <a:ext cx="7695737" cy="78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en-US" sz="5513">
                <a:solidFill>
                  <a:srgbClr val="6D6D6D"/>
                </a:solidFill>
                <a:latin typeface="Montserrat"/>
              </a:rPr>
              <a:t>Recognise &amp; Regulate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93747" y="1689012"/>
            <a:ext cx="6565553" cy="78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en-US" sz="5513">
                <a:solidFill>
                  <a:srgbClr val="6D6D6D"/>
                </a:solidFill>
                <a:latin typeface="Montserrat"/>
              </a:rPr>
              <a:t>Check and Choose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9813" y="8542725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0"/>
            <a:ext cx="7901054" cy="10656833"/>
          </a:xfrm>
          <a:custGeom>
            <a:avLst/>
            <a:gdLst/>
            <a:ahLst/>
            <a:cxnLst/>
            <a:rect l="l" t="t" r="r" b="b"/>
            <a:pathLst>
              <a:path w="7901054" h="10656833">
                <a:moveTo>
                  <a:pt x="7901054" y="0"/>
                </a:moveTo>
                <a:lnTo>
                  <a:pt x="0" y="0"/>
                </a:lnTo>
                <a:lnTo>
                  <a:pt x="0" y="10656833"/>
                </a:lnTo>
                <a:lnTo>
                  <a:pt x="7901054" y="10656833"/>
                </a:lnTo>
                <a:lnTo>
                  <a:pt x="7901054" y="0"/>
                </a:lnTo>
                <a:close/>
              </a:path>
            </a:pathLst>
          </a:custGeom>
          <a:blipFill>
            <a:blip r:embed="rId4"/>
            <a:stretch>
              <a:fillRect t="-8740" b="-2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21004" y="483614"/>
            <a:ext cx="1402876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60"/>
              </a:lnSpc>
            </a:pPr>
            <a:r>
              <a:rPr lang="en-US" sz="5542">
                <a:solidFill>
                  <a:srgbClr val="8D729F"/>
                </a:solidFill>
                <a:latin typeface="Montserrat Ultra-Bold"/>
              </a:rPr>
              <a:t>Empowerment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51999" y="2222563"/>
            <a:ext cx="7550101" cy="541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Prioritise and Promote</a:t>
            </a:r>
          </a:p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Agency</a:t>
            </a:r>
          </a:p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Autonomy</a:t>
            </a:r>
          </a:p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Collective Vision</a:t>
            </a:r>
          </a:p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Curiosity</a:t>
            </a:r>
          </a:p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Be like Bamboo</a:t>
            </a:r>
          </a:p>
          <a:p>
            <a:pPr algn="r">
              <a:lnSpc>
                <a:spcPts val="5393"/>
              </a:lnSpc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Openness</a:t>
            </a:r>
          </a:p>
          <a:p>
            <a:pPr algn="r">
              <a:lnSpc>
                <a:spcPts val="5393"/>
              </a:lnSpc>
              <a:spcBef>
                <a:spcPct val="0"/>
              </a:spcBef>
            </a:pPr>
            <a:r>
              <a:rPr lang="en-US" sz="4903">
                <a:solidFill>
                  <a:srgbClr val="737373"/>
                </a:solidFill>
                <a:latin typeface="Montserrat"/>
              </a:rPr>
              <a:t>Human Approach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3723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54890" y="3382877"/>
            <a:ext cx="2377941" cy="237794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53427" y="3382877"/>
            <a:ext cx="2377941" cy="23779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52556" y="3382877"/>
            <a:ext cx="2377941" cy="237794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54298" y="3382877"/>
            <a:ext cx="2377941" cy="237794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355169" y="3382877"/>
            <a:ext cx="2377941" cy="23779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903723" y="6168767"/>
            <a:ext cx="2377941" cy="237794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02260" y="6168767"/>
            <a:ext cx="2377941" cy="237794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01389" y="6168767"/>
            <a:ext cx="2377941" cy="237794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003131" y="6168767"/>
            <a:ext cx="2377941" cy="237794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796590" y="4079399"/>
            <a:ext cx="1285504" cy="953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401" dirty="0">
                <a:solidFill>
                  <a:srgbClr val="6D6D6D"/>
                </a:solidFill>
                <a:latin typeface="Montserrat"/>
              </a:rPr>
              <a:t>Zoom</a:t>
            </a:r>
          </a:p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 dirty="0">
                <a:solidFill>
                  <a:srgbClr val="6D6D6D"/>
                </a:solidFill>
                <a:latin typeface="Montserrat"/>
              </a:rPr>
              <a:t>Out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97399" y="3918023"/>
            <a:ext cx="1405315" cy="1423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401" dirty="0">
                <a:solidFill>
                  <a:srgbClr val="6D6D6D"/>
                </a:solidFill>
                <a:latin typeface="Montserrat"/>
              </a:rPr>
              <a:t>Talk</a:t>
            </a:r>
          </a:p>
          <a:p>
            <a:pPr algn="ctr">
              <a:lnSpc>
                <a:spcPts val="3741"/>
              </a:lnSpc>
            </a:pPr>
            <a:r>
              <a:rPr lang="en-US" sz="3401" dirty="0">
                <a:solidFill>
                  <a:srgbClr val="6D6D6D"/>
                </a:solidFill>
                <a:latin typeface="Montserrat"/>
              </a:rPr>
              <a:t>&amp;</a:t>
            </a:r>
          </a:p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 dirty="0">
                <a:solidFill>
                  <a:srgbClr val="6D6D6D"/>
                </a:solidFill>
                <a:latin typeface="Montserrat"/>
              </a:rPr>
              <a:t>Ask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252855" y="4343993"/>
            <a:ext cx="1776919" cy="48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Practice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47843" y="7129883"/>
            <a:ext cx="1689701" cy="48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Starters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525840" y="4109160"/>
            <a:ext cx="2036599" cy="95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Prioritise </a:t>
            </a:r>
          </a:p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Promote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166643" y="4079399"/>
            <a:ext cx="1353252" cy="95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Role</a:t>
            </a:r>
          </a:p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Model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80803" y="6747322"/>
            <a:ext cx="1902682" cy="142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Training </a:t>
            </a:r>
          </a:p>
          <a:p>
            <a:pPr algn="ctr">
              <a:lnSpc>
                <a:spcPts val="3741"/>
              </a:lnSpc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&amp; </a:t>
            </a:r>
          </a:p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CPD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872484" y="6747322"/>
            <a:ext cx="1237492" cy="142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Little </a:t>
            </a:r>
          </a:p>
          <a:p>
            <a:pPr algn="ctr">
              <a:lnSpc>
                <a:spcPts val="3741"/>
              </a:lnSpc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&amp;</a:t>
            </a:r>
          </a:p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Often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129779" y="7129883"/>
            <a:ext cx="2124645" cy="48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Empower</a:t>
            </a:r>
          </a:p>
        </p:txBody>
      </p:sp>
      <p:sp>
        <p:nvSpPr>
          <p:cNvPr id="39" name="Freeform 39"/>
          <p:cNvSpPr/>
          <p:nvPr/>
        </p:nvSpPr>
        <p:spPr>
          <a:xfrm>
            <a:off x="12007099" y="-147952"/>
            <a:ext cx="5882849" cy="3904741"/>
          </a:xfrm>
          <a:custGeom>
            <a:avLst/>
            <a:gdLst/>
            <a:ahLst/>
            <a:cxnLst/>
            <a:rect l="l" t="t" r="r" b="b"/>
            <a:pathLst>
              <a:path w="5882849" h="3904741">
                <a:moveTo>
                  <a:pt x="0" y="0"/>
                </a:moveTo>
                <a:lnTo>
                  <a:pt x="5882849" y="0"/>
                </a:lnTo>
                <a:lnTo>
                  <a:pt x="5882849" y="3904740"/>
                </a:lnTo>
                <a:lnTo>
                  <a:pt x="0" y="390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1304351" y="494282"/>
            <a:ext cx="1402876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8D729F"/>
                </a:solidFill>
                <a:latin typeface="Montserrat Ultra-Bold"/>
              </a:rPr>
              <a:t>Recap and Reflect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201932" y="6255871"/>
            <a:ext cx="2377941" cy="237794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328580" y="7216987"/>
            <a:ext cx="2124645" cy="48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Trust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4828747" y="6084668"/>
            <a:ext cx="2377941" cy="2377941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BDE"/>
            </a:solidFill>
            <a:ln w="38100" cap="sq">
              <a:solidFill>
                <a:srgbClr val="997CA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9143" tIns="39143" rIns="39143" bIns="39143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4955395" y="7045784"/>
            <a:ext cx="2124645" cy="48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  <a:spcBef>
                <a:spcPct val="0"/>
              </a:spcBef>
            </a:pPr>
            <a:r>
              <a:rPr lang="en-US" sz="3401">
                <a:solidFill>
                  <a:srgbClr val="6D6D6D"/>
                </a:solidFill>
                <a:latin typeface="Montserrat"/>
              </a:rPr>
              <a:t>Check-In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1574" y="267155"/>
            <a:ext cx="1402876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8D729F"/>
                </a:solidFill>
                <a:latin typeface="Montserrat Ultra-Bold"/>
              </a:rPr>
              <a:t>Free Resources and School Offer...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1574" y="2200661"/>
            <a:ext cx="7966795" cy="463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90"/>
              </a:lnSpc>
            </a:pPr>
            <a:r>
              <a:rPr lang="en-US" sz="3778">
                <a:solidFill>
                  <a:srgbClr val="997CAC"/>
                </a:solidFill>
                <a:latin typeface="Montserrat Bold"/>
              </a:rPr>
              <a:t>Work with me:</a:t>
            </a:r>
          </a:p>
          <a:p>
            <a:pPr algn="just">
              <a:lnSpc>
                <a:spcPts val="5290"/>
              </a:lnSpc>
            </a:pPr>
            <a:endParaRPr lang="en-US" sz="3778">
              <a:solidFill>
                <a:srgbClr val="997CAC"/>
              </a:solidFill>
              <a:latin typeface="Montserrat Bold"/>
            </a:endParaRPr>
          </a:p>
          <a:p>
            <a:pPr marL="815820" lvl="1" indent="-407910" algn="just">
              <a:lnSpc>
                <a:spcPts val="5290"/>
              </a:lnSpc>
              <a:buFont typeface="Arial"/>
              <a:buChar char="•"/>
            </a:pPr>
            <a:r>
              <a:rPr lang="en-US" sz="3778">
                <a:solidFill>
                  <a:srgbClr val="997CAC"/>
                </a:solidFill>
                <a:latin typeface="Montserrat"/>
              </a:rPr>
              <a:t>Staff Training</a:t>
            </a:r>
          </a:p>
          <a:p>
            <a:pPr algn="just">
              <a:lnSpc>
                <a:spcPts val="5290"/>
              </a:lnSpc>
            </a:pPr>
            <a:endParaRPr lang="en-US" sz="3778">
              <a:solidFill>
                <a:srgbClr val="997CAC"/>
              </a:solidFill>
              <a:latin typeface="Montserrat"/>
            </a:endParaRPr>
          </a:p>
          <a:p>
            <a:pPr marL="815820" lvl="1" indent="-407910" algn="just">
              <a:lnSpc>
                <a:spcPts val="5290"/>
              </a:lnSpc>
              <a:buFont typeface="Arial"/>
              <a:buChar char="•"/>
            </a:pPr>
            <a:r>
              <a:rPr lang="en-US" sz="3778">
                <a:solidFill>
                  <a:srgbClr val="997CAC"/>
                </a:solidFill>
                <a:latin typeface="Montserrat"/>
              </a:rPr>
              <a:t>Book me to speak</a:t>
            </a:r>
          </a:p>
          <a:p>
            <a:pPr algn="just">
              <a:lnSpc>
                <a:spcPts val="5290"/>
              </a:lnSpc>
            </a:pPr>
            <a:endParaRPr lang="en-US" sz="3778">
              <a:solidFill>
                <a:srgbClr val="997CAC"/>
              </a:solidFill>
              <a:latin typeface="Montserrat"/>
            </a:endParaRPr>
          </a:p>
          <a:p>
            <a:pPr marL="815820" lvl="1" indent="-407910" algn="just">
              <a:lnSpc>
                <a:spcPts val="5290"/>
              </a:lnSpc>
              <a:buFont typeface="Arial"/>
              <a:buChar char="•"/>
            </a:pPr>
            <a:r>
              <a:rPr lang="en-US" sz="3778">
                <a:solidFill>
                  <a:srgbClr val="997CAC"/>
                </a:solidFill>
                <a:latin typeface="Montserrat"/>
              </a:rPr>
              <a:t>Learnful Schools Programme</a:t>
            </a:r>
          </a:p>
        </p:txBody>
      </p:sp>
      <p:sp>
        <p:nvSpPr>
          <p:cNvPr id="4" name="Freeform 4"/>
          <p:cNvSpPr/>
          <p:nvPr/>
        </p:nvSpPr>
        <p:spPr>
          <a:xfrm>
            <a:off x="15769844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7356643"/>
            <a:ext cx="11193223" cy="254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4"/>
              </a:lnSpc>
            </a:pPr>
            <a:r>
              <a:rPr lang="en-US" sz="4242">
                <a:solidFill>
                  <a:srgbClr val="8D729F"/>
                </a:solidFill>
                <a:latin typeface="Montserrat Ultra-Bold"/>
              </a:rPr>
              <a:t>jo@learnful.co.uk</a:t>
            </a:r>
          </a:p>
          <a:p>
            <a:pPr>
              <a:lnSpc>
                <a:spcPts val="7934"/>
              </a:lnSpc>
            </a:pPr>
            <a:r>
              <a:rPr lang="en-US" sz="4242">
                <a:solidFill>
                  <a:srgbClr val="8D729F"/>
                </a:solidFill>
                <a:latin typeface="Montserrat Ultra-Bold"/>
              </a:rPr>
              <a:t>www.learnful.co.uk</a:t>
            </a:r>
          </a:p>
          <a:p>
            <a:pPr>
              <a:lnSpc>
                <a:spcPts val="4498"/>
              </a:lnSpc>
            </a:pPr>
            <a:endParaRPr lang="en-US" sz="4242">
              <a:solidFill>
                <a:srgbClr val="8D729F"/>
              </a:solidFill>
              <a:latin typeface="Montserrat Ultra-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903804" y="2018977"/>
            <a:ext cx="6611867" cy="6611867"/>
            <a:chOff x="0" y="0"/>
            <a:chExt cx="8815823" cy="8815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15823" cy="8815823"/>
            </a:xfrm>
            <a:custGeom>
              <a:avLst/>
              <a:gdLst/>
              <a:ahLst/>
              <a:cxnLst/>
              <a:rect l="l" t="t" r="r" b="b"/>
              <a:pathLst>
                <a:path w="8815823" h="8815823">
                  <a:moveTo>
                    <a:pt x="0" y="0"/>
                  </a:moveTo>
                  <a:lnTo>
                    <a:pt x="8815823" y="0"/>
                  </a:lnTo>
                  <a:lnTo>
                    <a:pt x="8815823" y="8815823"/>
                  </a:lnTo>
                  <a:lnTo>
                    <a:pt x="0" y="8815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2450" y="0"/>
            <a:ext cx="9240320" cy="10487004"/>
          </a:xfrm>
          <a:custGeom>
            <a:avLst/>
            <a:gdLst/>
            <a:ahLst/>
            <a:cxnLst/>
            <a:rect l="l" t="t" r="r" b="b"/>
            <a:pathLst>
              <a:path w="9240320" h="10487004">
                <a:moveTo>
                  <a:pt x="0" y="0"/>
                </a:moveTo>
                <a:lnTo>
                  <a:pt x="9240320" y="0"/>
                </a:lnTo>
                <a:lnTo>
                  <a:pt x="9240320" y="10487004"/>
                </a:lnTo>
                <a:lnTo>
                  <a:pt x="0" y="10487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3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5950" y="2111243"/>
            <a:ext cx="8180171" cy="674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6"/>
              </a:lnSpc>
            </a:pPr>
            <a:r>
              <a:rPr lang="en-US" sz="3526">
                <a:solidFill>
                  <a:srgbClr val="997CAC"/>
                </a:solidFill>
                <a:latin typeface="Montserrat"/>
              </a:rPr>
              <a:t>Music &amp; Sound</a:t>
            </a:r>
          </a:p>
          <a:p>
            <a:pPr>
              <a:lnSpc>
                <a:spcPts val="4936"/>
              </a:lnSpc>
            </a:pPr>
            <a:endParaRPr lang="en-US" sz="3526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4936"/>
              </a:lnSpc>
            </a:pPr>
            <a:r>
              <a:rPr lang="en-US" sz="3526">
                <a:solidFill>
                  <a:srgbClr val="997CAC"/>
                </a:solidFill>
                <a:latin typeface="Montserrat"/>
              </a:rPr>
              <a:t>Connects and unites people</a:t>
            </a:r>
          </a:p>
          <a:p>
            <a:pPr>
              <a:lnSpc>
                <a:spcPts val="4936"/>
              </a:lnSpc>
            </a:pPr>
            <a:endParaRPr lang="en-US" sz="3526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4936"/>
              </a:lnSpc>
            </a:pPr>
            <a:r>
              <a:rPr lang="en-US" sz="3526">
                <a:solidFill>
                  <a:srgbClr val="997CAC"/>
                </a:solidFill>
                <a:latin typeface="Montserrat"/>
              </a:rPr>
              <a:t>Invites movement</a:t>
            </a:r>
          </a:p>
          <a:p>
            <a:pPr>
              <a:lnSpc>
                <a:spcPts val="4936"/>
              </a:lnSpc>
            </a:pPr>
            <a:endParaRPr lang="en-US" sz="3526">
              <a:solidFill>
                <a:srgbClr val="997CAC"/>
              </a:solidFill>
              <a:latin typeface="Montserrat"/>
            </a:endParaRPr>
          </a:p>
          <a:p>
            <a:pPr algn="l">
              <a:lnSpc>
                <a:spcPts val="4936"/>
              </a:lnSpc>
            </a:pPr>
            <a:r>
              <a:rPr lang="en-US" sz="3526">
                <a:solidFill>
                  <a:srgbClr val="997CAC"/>
                </a:solidFill>
                <a:latin typeface="Montserrat"/>
              </a:rPr>
              <a:t>Get to know each other</a:t>
            </a:r>
          </a:p>
          <a:p>
            <a:pPr algn="l">
              <a:lnSpc>
                <a:spcPts val="2221"/>
              </a:lnSpc>
            </a:pPr>
            <a:endParaRPr lang="en-US" sz="3526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2221"/>
              </a:lnSpc>
            </a:pPr>
            <a:endParaRPr lang="en-US" sz="3526">
              <a:solidFill>
                <a:srgbClr val="997CAC"/>
              </a:solidFill>
              <a:latin typeface="Montserrat"/>
            </a:endParaRPr>
          </a:p>
          <a:p>
            <a:pPr>
              <a:lnSpc>
                <a:spcPts val="4936"/>
              </a:lnSpc>
            </a:pPr>
            <a:r>
              <a:rPr lang="en-US" sz="3526">
                <a:solidFill>
                  <a:srgbClr val="997CAC"/>
                </a:solidFill>
                <a:latin typeface="Montserrat"/>
              </a:rPr>
              <a:t>Rhythm has been proven to regulate our brain &amp; nervous system and calm the fight/flight response.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5950" y="494282"/>
            <a:ext cx="1402876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8D729F"/>
                </a:solidFill>
                <a:latin typeface="Montserrat Ultra-Bold"/>
              </a:rPr>
              <a:t>A practice to finish...</a:t>
            </a:r>
          </a:p>
        </p:txBody>
      </p:sp>
      <p:sp>
        <p:nvSpPr>
          <p:cNvPr id="5" name="Freeform 5"/>
          <p:cNvSpPr/>
          <p:nvPr/>
        </p:nvSpPr>
        <p:spPr>
          <a:xfrm>
            <a:off x="665950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214325" y="608582"/>
            <a:ext cx="6394130" cy="3596698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34036" r="35470"/>
          <a:stretch>
            <a:fillRect/>
          </a:stretch>
        </p:blipFill>
        <p:spPr>
          <a:xfrm flipH="1">
            <a:off x="14566658" y="4412159"/>
            <a:ext cx="2913743" cy="53749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65950" y="494282"/>
            <a:ext cx="14028763" cy="9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5542">
                <a:solidFill>
                  <a:srgbClr val="8D729F"/>
                </a:solidFill>
                <a:latin typeface="Montserrat Ultra-Bold"/>
              </a:rPr>
              <a:t>Drumming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5950" y="1848389"/>
            <a:ext cx="11603751" cy="690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 Bold"/>
              </a:rPr>
              <a:t>Drumming benefits: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Ability to focus inward as well as outward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Develop self-awareness and self-esteem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Mastery of breath and movement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Ability to stay "on task"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Improve listening skills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Increase Frustration Tolerance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Channel aggressive/destructive impulses into creative and positive activity</a:t>
            </a:r>
          </a:p>
          <a:p>
            <a:pPr>
              <a:lnSpc>
                <a:spcPts val="5547"/>
              </a:lnSpc>
            </a:pPr>
            <a:r>
              <a:rPr lang="en-US" sz="3625">
                <a:solidFill>
                  <a:srgbClr val="737373"/>
                </a:solidFill>
                <a:latin typeface="Montserrat"/>
              </a:rPr>
              <a:t>Develop self-control, patience and </a:t>
            </a:r>
            <a:r>
              <a:rPr lang="en-US" sz="3625">
                <a:solidFill>
                  <a:srgbClr val="6D6D6D"/>
                </a:solidFill>
                <a:latin typeface="Montserrat"/>
              </a:rPr>
              <a:t>cooperation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665950" y="9258300"/>
            <a:ext cx="2136043" cy="715575"/>
          </a:xfrm>
          <a:custGeom>
            <a:avLst/>
            <a:gdLst/>
            <a:ahLst/>
            <a:cxnLst/>
            <a:rect l="l" t="t" r="r" b="b"/>
            <a:pathLst>
              <a:path w="2136043" h="715575">
                <a:moveTo>
                  <a:pt x="0" y="0"/>
                </a:moveTo>
                <a:lnTo>
                  <a:pt x="2136043" y="0"/>
                </a:lnTo>
                <a:lnTo>
                  <a:pt x="2136043" y="715575"/>
                </a:lnTo>
                <a:lnTo>
                  <a:pt x="0" y="7155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20574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69943" y="884189"/>
            <a:ext cx="327837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Process?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9943" y="2921004"/>
            <a:ext cx="327837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Be still?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9943" y="5181600"/>
            <a:ext cx="2414584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Settle?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73386" y="884189"/>
            <a:ext cx="327837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Stand?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77862" y="2922556"/>
            <a:ext cx="4181438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Enjoy silence?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87481" y="7442196"/>
            <a:ext cx="617181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Watch thoughts?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9943" y="7442196"/>
            <a:ext cx="3886962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Focus mind?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80921" y="5483223"/>
            <a:ext cx="3278379" cy="56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Stretch?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00519" y="884189"/>
            <a:ext cx="3886962" cy="56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  <a:spcBef>
                <a:spcPct val="0"/>
              </a:spcBef>
            </a:pPr>
            <a:r>
              <a:rPr lang="en-US" sz="4003">
                <a:solidFill>
                  <a:srgbClr val="737373"/>
                </a:solidFill>
                <a:latin typeface="Montserrat"/>
              </a:rPr>
              <a:t>Doodle/Write?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58090" y="3203577"/>
            <a:ext cx="6171819" cy="438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  <a:spcBef>
                <a:spcPct val="0"/>
              </a:spcBef>
            </a:pPr>
            <a:r>
              <a:rPr lang="en-US" sz="2609" dirty="0">
                <a:solidFill>
                  <a:srgbClr val="737373"/>
                </a:solidFill>
                <a:latin typeface="Montserrat"/>
              </a:rPr>
              <a:t>(Have an unproductive moment)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20111" y="9227864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3342" y="1471167"/>
            <a:ext cx="13061316" cy="7381044"/>
            <a:chOff x="0" y="0"/>
            <a:chExt cx="17415088" cy="984139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83000"/>
            </a:blip>
            <a:srcRect t="7669" b="7669"/>
            <a:stretch>
              <a:fillRect/>
            </a:stretch>
          </p:blipFill>
          <p:spPr>
            <a:xfrm flipH="1">
              <a:off x="0" y="0"/>
              <a:ext cx="17415088" cy="984139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36868" y="543654"/>
            <a:ext cx="6618174" cy="2925981"/>
            <a:chOff x="0" y="0"/>
            <a:chExt cx="1743058" cy="7706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3058" cy="770629"/>
            </a:xfrm>
            <a:custGeom>
              <a:avLst/>
              <a:gdLst/>
              <a:ahLst/>
              <a:cxnLst/>
              <a:rect l="l" t="t" r="r" b="b"/>
              <a:pathLst>
                <a:path w="1743058" h="770629">
                  <a:moveTo>
                    <a:pt x="59660" y="0"/>
                  </a:moveTo>
                  <a:lnTo>
                    <a:pt x="1683399" y="0"/>
                  </a:lnTo>
                  <a:cubicBezTo>
                    <a:pt x="1716348" y="0"/>
                    <a:pt x="1743058" y="26711"/>
                    <a:pt x="1743058" y="59660"/>
                  </a:cubicBezTo>
                  <a:lnTo>
                    <a:pt x="1743058" y="710969"/>
                  </a:lnTo>
                  <a:cubicBezTo>
                    <a:pt x="1743058" y="726792"/>
                    <a:pt x="1736773" y="741966"/>
                    <a:pt x="1725584" y="753155"/>
                  </a:cubicBezTo>
                  <a:cubicBezTo>
                    <a:pt x="1714396" y="764343"/>
                    <a:pt x="1699221" y="770629"/>
                    <a:pt x="1683399" y="770629"/>
                  </a:cubicBezTo>
                  <a:lnTo>
                    <a:pt x="59660" y="770629"/>
                  </a:lnTo>
                  <a:cubicBezTo>
                    <a:pt x="43837" y="770629"/>
                    <a:pt x="28662" y="764343"/>
                    <a:pt x="17474" y="753155"/>
                  </a:cubicBezTo>
                  <a:cubicBezTo>
                    <a:pt x="6286" y="741966"/>
                    <a:pt x="0" y="726792"/>
                    <a:pt x="0" y="710969"/>
                  </a:cubicBezTo>
                  <a:lnTo>
                    <a:pt x="0" y="59660"/>
                  </a:lnTo>
                  <a:cubicBezTo>
                    <a:pt x="0" y="43837"/>
                    <a:pt x="6286" y="28662"/>
                    <a:pt x="17474" y="17474"/>
                  </a:cubicBezTo>
                  <a:cubicBezTo>
                    <a:pt x="28662" y="6286"/>
                    <a:pt x="43837" y="0"/>
                    <a:pt x="59660" y="0"/>
                  </a:cubicBezTo>
                  <a:close/>
                </a:path>
              </a:pathLst>
            </a:custGeom>
            <a:solidFill>
              <a:srgbClr val="FFFCFA"/>
            </a:solidFill>
            <a:ln w="66675" cap="rnd">
              <a:solidFill>
                <a:srgbClr val="8D729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743058" cy="799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93534" y="7992965"/>
            <a:ext cx="7141247" cy="1718493"/>
            <a:chOff x="0" y="0"/>
            <a:chExt cx="9521663" cy="229132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521663" cy="2291324"/>
              <a:chOff x="0" y="0"/>
              <a:chExt cx="1880822" cy="45260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80822" cy="452607"/>
              </a:xfrm>
              <a:custGeom>
                <a:avLst/>
                <a:gdLst/>
                <a:ahLst/>
                <a:cxnLst/>
                <a:rect l="l" t="t" r="r" b="b"/>
                <a:pathLst>
                  <a:path w="1880822" h="452607">
                    <a:moveTo>
                      <a:pt x="55290" y="0"/>
                    </a:moveTo>
                    <a:lnTo>
                      <a:pt x="1825532" y="0"/>
                    </a:lnTo>
                    <a:cubicBezTo>
                      <a:pt x="1856068" y="0"/>
                      <a:pt x="1880822" y="24754"/>
                      <a:pt x="1880822" y="55290"/>
                    </a:cubicBezTo>
                    <a:lnTo>
                      <a:pt x="1880822" y="397317"/>
                    </a:lnTo>
                    <a:cubicBezTo>
                      <a:pt x="1880822" y="427853"/>
                      <a:pt x="1856068" y="452607"/>
                      <a:pt x="1825532" y="452607"/>
                    </a:cubicBezTo>
                    <a:lnTo>
                      <a:pt x="55290" y="452607"/>
                    </a:lnTo>
                    <a:cubicBezTo>
                      <a:pt x="24754" y="452607"/>
                      <a:pt x="0" y="427853"/>
                      <a:pt x="0" y="397317"/>
                    </a:cubicBezTo>
                    <a:lnTo>
                      <a:pt x="0" y="55290"/>
                    </a:lnTo>
                    <a:cubicBezTo>
                      <a:pt x="0" y="24754"/>
                      <a:pt x="24754" y="0"/>
                      <a:pt x="55290" y="0"/>
                    </a:cubicBezTo>
                    <a:close/>
                  </a:path>
                </a:pathLst>
              </a:custGeom>
              <a:solidFill>
                <a:srgbClr val="FFFCFA"/>
              </a:solidFill>
              <a:ln w="66675" cap="rnd">
                <a:solidFill>
                  <a:srgbClr val="8D729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1880822" cy="481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4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22597" y="560057"/>
              <a:ext cx="8476468" cy="121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10"/>
                </a:lnSpc>
              </a:pPr>
              <a:r>
                <a:rPr lang="en-US" sz="3407" spc="-34">
                  <a:solidFill>
                    <a:srgbClr val="997CAC"/>
                  </a:solidFill>
                  <a:latin typeface="Montserrat Medium"/>
                </a:rPr>
                <a:t>Rest, reset and rebalance physical and emotional body.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578104"/>
            <a:ext cx="7083010" cy="276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  <a:spcBef>
                <a:spcPct val="0"/>
              </a:spcBef>
            </a:pPr>
            <a:r>
              <a:rPr lang="en-US" sz="5260">
                <a:solidFill>
                  <a:srgbClr val="8D729F"/>
                </a:solidFill>
                <a:latin typeface="Montserrat Semi-Bold"/>
              </a:rPr>
              <a:t>Arrive with a sigh and start with a STOP...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13342" y="3959827"/>
            <a:ext cx="4945293" cy="67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6"/>
              </a:lnSpc>
              <a:spcBef>
                <a:spcPct val="0"/>
              </a:spcBef>
            </a:pPr>
            <a:r>
              <a:rPr lang="en-US" sz="4751">
                <a:solidFill>
                  <a:srgbClr val="737373"/>
                </a:solidFill>
                <a:latin typeface="Montserrat"/>
              </a:rPr>
              <a:t>“I’m settled”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674658" y="315567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6587" y="1664870"/>
            <a:ext cx="12334827" cy="6957259"/>
            <a:chOff x="0" y="0"/>
            <a:chExt cx="16446436" cy="92763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77000"/>
            </a:blip>
            <a:srcRect t="7671" b="7671"/>
            <a:stretch>
              <a:fillRect/>
            </a:stretch>
          </p:blipFill>
          <p:spPr>
            <a:xfrm flipH="1">
              <a:off x="0" y="0"/>
              <a:ext cx="16446436" cy="927634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36868" y="543654"/>
            <a:ext cx="6618174" cy="2925981"/>
            <a:chOff x="0" y="0"/>
            <a:chExt cx="1743058" cy="7706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3058" cy="770629"/>
            </a:xfrm>
            <a:custGeom>
              <a:avLst/>
              <a:gdLst/>
              <a:ahLst/>
              <a:cxnLst/>
              <a:rect l="l" t="t" r="r" b="b"/>
              <a:pathLst>
                <a:path w="1743058" h="770629">
                  <a:moveTo>
                    <a:pt x="59660" y="0"/>
                  </a:moveTo>
                  <a:lnTo>
                    <a:pt x="1683399" y="0"/>
                  </a:lnTo>
                  <a:cubicBezTo>
                    <a:pt x="1716348" y="0"/>
                    <a:pt x="1743058" y="26711"/>
                    <a:pt x="1743058" y="59660"/>
                  </a:cubicBezTo>
                  <a:lnTo>
                    <a:pt x="1743058" y="710969"/>
                  </a:lnTo>
                  <a:cubicBezTo>
                    <a:pt x="1743058" y="726792"/>
                    <a:pt x="1736773" y="741966"/>
                    <a:pt x="1725584" y="753155"/>
                  </a:cubicBezTo>
                  <a:cubicBezTo>
                    <a:pt x="1714396" y="764343"/>
                    <a:pt x="1699221" y="770629"/>
                    <a:pt x="1683399" y="770629"/>
                  </a:cubicBezTo>
                  <a:lnTo>
                    <a:pt x="59660" y="770629"/>
                  </a:lnTo>
                  <a:cubicBezTo>
                    <a:pt x="43837" y="770629"/>
                    <a:pt x="28662" y="764343"/>
                    <a:pt x="17474" y="753155"/>
                  </a:cubicBezTo>
                  <a:cubicBezTo>
                    <a:pt x="6286" y="741966"/>
                    <a:pt x="0" y="726792"/>
                    <a:pt x="0" y="710969"/>
                  </a:cubicBezTo>
                  <a:lnTo>
                    <a:pt x="0" y="59660"/>
                  </a:lnTo>
                  <a:cubicBezTo>
                    <a:pt x="0" y="43837"/>
                    <a:pt x="6286" y="28662"/>
                    <a:pt x="17474" y="17474"/>
                  </a:cubicBezTo>
                  <a:cubicBezTo>
                    <a:pt x="28662" y="6286"/>
                    <a:pt x="43837" y="0"/>
                    <a:pt x="59660" y="0"/>
                  </a:cubicBezTo>
                  <a:close/>
                </a:path>
              </a:pathLst>
            </a:custGeom>
            <a:solidFill>
              <a:srgbClr val="FFFCFA"/>
            </a:solidFill>
            <a:ln w="66675" cap="rnd">
              <a:solidFill>
                <a:srgbClr val="8D729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743058" cy="799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343337" y="543654"/>
            <a:ext cx="2511734" cy="842207"/>
          </a:xfrm>
          <a:custGeom>
            <a:avLst/>
            <a:gdLst/>
            <a:ahLst/>
            <a:cxnLst/>
            <a:rect l="l" t="t" r="r" b="b"/>
            <a:pathLst>
              <a:path w="2511734" h="842207">
                <a:moveTo>
                  <a:pt x="0" y="0"/>
                </a:moveTo>
                <a:lnTo>
                  <a:pt x="2511734" y="0"/>
                </a:lnTo>
                <a:lnTo>
                  <a:pt x="2511734" y="842207"/>
                </a:lnTo>
                <a:lnTo>
                  <a:pt x="0" y="842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578104"/>
            <a:ext cx="7083010" cy="276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  <a:spcBef>
                <a:spcPct val="0"/>
              </a:spcBef>
            </a:pPr>
            <a:r>
              <a:rPr lang="en-US" sz="5260">
                <a:solidFill>
                  <a:srgbClr val="8D729F"/>
                </a:solidFill>
                <a:latin typeface="Montserrat Semi-Bold"/>
              </a:rPr>
              <a:t>Arrive with a sigh and start with a STOP...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01057" y="1896522"/>
            <a:ext cx="4945293" cy="67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26"/>
              </a:lnSpc>
              <a:spcBef>
                <a:spcPct val="0"/>
              </a:spcBef>
            </a:pPr>
            <a:r>
              <a:rPr lang="en-US" sz="4751">
                <a:solidFill>
                  <a:srgbClr val="FFFFFF"/>
                </a:solidFill>
                <a:latin typeface="Montserrat"/>
              </a:rPr>
              <a:t>“I’m shattered”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693534" y="7992965"/>
            <a:ext cx="7141247" cy="1718493"/>
            <a:chOff x="0" y="0"/>
            <a:chExt cx="9521663" cy="229132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521663" cy="2291324"/>
              <a:chOff x="0" y="0"/>
              <a:chExt cx="1880822" cy="45260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80822" cy="452607"/>
              </a:xfrm>
              <a:custGeom>
                <a:avLst/>
                <a:gdLst/>
                <a:ahLst/>
                <a:cxnLst/>
                <a:rect l="l" t="t" r="r" b="b"/>
                <a:pathLst>
                  <a:path w="1880822" h="452607">
                    <a:moveTo>
                      <a:pt x="55290" y="0"/>
                    </a:moveTo>
                    <a:lnTo>
                      <a:pt x="1825532" y="0"/>
                    </a:lnTo>
                    <a:cubicBezTo>
                      <a:pt x="1856068" y="0"/>
                      <a:pt x="1880822" y="24754"/>
                      <a:pt x="1880822" y="55290"/>
                    </a:cubicBezTo>
                    <a:lnTo>
                      <a:pt x="1880822" y="397317"/>
                    </a:lnTo>
                    <a:cubicBezTo>
                      <a:pt x="1880822" y="427853"/>
                      <a:pt x="1856068" y="452607"/>
                      <a:pt x="1825532" y="452607"/>
                    </a:cubicBezTo>
                    <a:lnTo>
                      <a:pt x="55290" y="452607"/>
                    </a:lnTo>
                    <a:cubicBezTo>
                      <a:pt x="24754" y="452607"/>
                      <a:pt x="0" y="427853"/>
                      <a:pt x="0" y="397317"/>
                    </a:cubicBezTo>
                    <a:lnTo>
                      <a:pt x="0" y="55290"/>
                    </a:lnTo>
                    <a:cubicBezTo>
                      <a:pt x="0" y="24754"/>
                      <a:pt x="24754" y="0"/>
                      <a:pt x="55290" y="0"/>
                    </a:cubicBezTo>
                    <a:close/>
                  </a:path>
                </a:pathLst>
              </a:custGeom>
              <a:solidFill>
                <a:srgbClr val="FFFCFA"/>
              </a:solidFill>
              <a:ln w="66675" cap="rnd">
                <a:solidFill>
                  <a:srgbClr val="8D729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1880822" cy="481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4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522597" y="560057"/>
              <a:ext cx="8476468" cy="121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10"/>
                </a:lnSpc>
              </a:pPr>
              <a:r>
                <a:rPr lang="en-US" sz="3407" spc="-34">
                  <a:solidFill>
                    <a:srgbClr val="997CAC"/>
                  </a:solidFill>
                  <a:latin typeface="Montserrat Medium"/>
                </a:rPr>
                <a:t>Rest, reset and rebalance physical and emotional body.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4658" y="315567"/>
            <a:ext cx="2353925" cy="788565"/>
          </a:xfrm>
          <a:custGeom>
            <a:avLst/>
            <a:gdLst/>
            <a:ahLst/>
            <a:cxnLst/>
            <a:rect l="l" t="t" r="r" b="b"/>
            <a:pathLst>
              <a:path w="2353925" h="788565">
                <a:moveTo>
                  <a:pt x="0" y="0"/>
                </a:moveTo>
                <a:lnTo>
                  <a:pt x="2353925" y="0"/>
                </a:lnTo>
                <a:lnTo>
                  <a:pt x="2353925" y="788565"/>
                </a:lnTo>
                <a:lnTo>
                  <a:pt x="0" y="78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15661" y="1505957"/>
            <a:ext cx="11618559" cy="7275087"/>
          </a:xfrm>
          <a:custGeom>
            <a:avLst/>
            <a:gdLst/>
            <a:ahLst/>
            <a:cxnLst/>
            <a:rect l="l" t="t" r="r" b="b"/>
            <a:pathLst>
              <a:path w="11618559" h="7275087">
                <a:moveTo>
                  <a:pt x="0" y="0"/>
                </a:moveTo>
                <a:lnTo>
                  <a:pt x="11618559" y="0"/>
                </a:lnTo>
                <a:lnTo>
                  <a:pt x="11618559" y="7275086"/>
                </a:lnTo>
                <a:lnTo>
                  <a:pt x="0" y="7275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2" r="-1419" b="-3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3780" y="1505957"/>
            <a:ext cx="3361880" cy="7275087"/>
          </a:xfrm>
          <a:custGeom>
            <a:avLst/>
            <a:gdLst/>
            <a:ahLst/>
            <a:cxnLst/>
            <a:rect l="l" t="t" r="r" b="b"/>
            <a:pathLst>
              <a:path w="3361880" h="7275087">
                <a:moveTo>
                  <a:pt x="0" y="0"/>
                </a:moveTo>
                <a:lnTo>
                  <a:pt x="3361881" y="0"/>
                </a:lnTo>
                <a:lnTo>
                  <a:pt x="3361881" y="7275086"/>
                </a:lnTo>
                <a:lnTo>
                  <a:pt x="0" y="7275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5" r="-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48549" y="9305925"/>
            <a:ext cx="16390903" cy="57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6"/>
              </a:lnSpc>
              <a:spcBef>
                <a:spcPct val="0"/>
              </a:spcBef>
            </a:pPr>
            <a:r>
              <a:rPr lang="en-US" sz="4151">
                <a:solidFill>
                  <a:srgbClr val="4B75A9"/>
                </a:solidFill>
                <a:latin typeface="Montserrat"/>
              </a:rPr>
              <a:t>Workable Wellbeing...you haven’t got time and won’t do it!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20E8580CBFA4D865E2C2A54D625CB" ma:contentTypeVersion="15" ma:contentTypeDescription="Create a new document." ma:contentTypeScope="" ma:versionID="d8b591277480bde947c2f29acada7255">
  <xsd:schema xmlns:xsd="http://www.w3.org/2001/XMLSchema" xmlns:xs="http://www.w3.org/2001/XMLSchema" xmlns:p="http://schemas.microsoft.com/office/2006/metadata/properties" xmlns:ns2="b2552c56-f950-4421-8bd3-01cdb328b0ef" xmlns:ns3="caeccce5-f0d4-4842-9765-2a6e8c3b47f0" targetNamespace="http://schemas.microsoft.com/office/2006/metadata/properties" ma:root="true" ma:fieldsID="423d2da9e3e307e23b95188aa49f4925" ns2:_="" ns3:_="">
    <xsd:import namespace="b2552c56-f950-4421-8bd3-01cdb328b0ef"/>
    <xsd:import namespace="caeccce5-f0d4-4842-9765-2a6e8c3b4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52c56-f950-4421-8bd3-01cdb328b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1e769eb-3a16-4db7-8f91-4e7e089ac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ce5-f0d4-4842-9765-2a6e8c3b47f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636936a-4f51-4427-80bd-b6faac35dd0d}" ma:internalName="TaxCatchAll" ma:showField="CatchAllData" ma:web="caeccce5-f0d4-4842-9765-2a6e8c3b4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745CF8-589C-4DA3-8DA5-CDC8F8691182}"/>
</file>

<file path=customXml/itemProps2.xml><?xml version="1.0" encoding="utf-8"?>
<ds:datastoreItem xmlns:ds="http://schemas.openxmlformats.org/officeDocument/2006/customXml" ds:itemID="{9A62FA3E-00F7-4EBA-B6E1-7C5E1742BFA5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2604</Words>
  <Application>Microsoft Macintosh PowerPoint</Application>
  <PresentationFormat>Custom</PresentationFormat>
  <Paragraphs>911</Paragraphs>
  <Slides>58</Slides>
  <Notes>48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Montserrat</vt:lpstr>
      <vt:lpstr>Arial</vt:lpstr>
      <vt:lpstr>Montserrat Semi-Bold</vt:lpstr>
      <vt:lpstr>Montserrat Italics</vt:lpstr>
      <vt:lpstr>Montserrat Bold</vt:lpstr>
      <vt:lpstr>Calibri</vt:lpstr>
      <vt:lpstr>Montserrat Medium</vt:lpstr>
      <vt:lpstr>Montserrat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CAPHs</dc:title>
  <cp:lastModifiedBy>Microsoft Office User</cp:lastModifiedBy>
  <cp:revision>4</cp:revision>
  <dcterms:created xsi:type="dcterms:W3CDTF">2006-08-16T00:00:00Z</dcterms:created>
  <dcterms:modified xsi:type="dcterms:W3CDTF">2024-03-14T10:39:43Z</dcterms:modified>
  <dc:identifier>DAF9bc3QB6I</dc:identifier>
</cp:coreProperties>
</file>