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8"/>
  </p:notesMasterIdLst>
  <p:sldIdLst>
    <p:sldId id="307" r:id="rId6"/>
    <p:sldId id="3128" r:id="rId7"/>
    <p:sldId id="256" r:id="rId8"/>
    <p:sldId id="355" r:id="rId9"/>
    <p:sldId id="3129" r:id="rId10"/>
    <p:sldId id="3130" r:id="rId11"/>
    <p:sldId id="350" r:id="rId12"/>
    <p:sldId id="3127" r:id="rId13"/>
    <p:sldId id="299" r:id="rId14"/>
    <p:sldId id="359" r:id="rId15"/>
    <p:sldId id="313" r:id="rId16"/>
    <p:sldId id="322" r:id="rId1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2847CC9-AB64-4E47-908C-3D08976E8CEC}">
          <p14:sldIdLst/>
        </p14:section>
        <p14:section name="Untitled Section" id="{EF583CFC-261B-4E32-A486-D6508B561A33}">
          <p14:sldIdLst>
            <p14:sldId id="307"/>
            <p14:sldId id="3128"/>
            <p14:sldId id="256"/>
            <p14:sldId id="355"/>
            <p14:sldId id="3129"/>
            <p14:sldId id="3130"/>
            <p14:sldId id="350"/>
            <p14:sldId id="3127"/>
            <p14:sldId id="299"/>
            <p14:sldId id="359"/>
            <p14:sldId id="313"/>
            <p14:sldId id="32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Dormer" initials="RD" lastIdx="1" clrIdx="0">
    <p:extLst>
      <p:ext uri="{19B8F6BF-5375-455C-9EA6-DF929625EA0E}">
        <p15:presenceInfo xmlns:p15="http://schemas.microsoft.com/office/powerpoint/2012/main" userId="S::RDormer@bcrassociates.co.uk::4b33c2da-5b99-4f66-950e-be25108cb2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006D"/>
    <a:srgbClr val="BE005B"/>
    <a:srgbClr val="5F6062"/>
    <a:srgbClr val="BDBDBD"/>
    <a:srgbClr val="BCD8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284" autoAdjust="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29" d="100"/>
          <a:sy n="129" d="100"/>
        </p:scale>
        <p:origin x="902" y="-24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C8A76-75D3-479C-8D52-C20761BA6520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36850-92C9-41B0-A975-F45E5A59B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03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16C4D-B0CE-4747-B47C-293220193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3312"/>
            <a:ext cx="10515600" cy="1325563"/>
          </a:xfrm>
        </p:spPr>
        <p:txBody>
          <a:bodyPr>
            <a:normAutofit/>
          </a:bodyPr>
          <a:lstStyle>
            <a:lvl1pPr>
              <a:defRPr sz="2900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4B0CA-B282-4D30-ABC9-462AD5E06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401"/>
            <a:ext cx="10515600" cy="4819562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57B5B-EAE3-4517-84B9-D0E5B4997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F26F7-6ED6-484E-BFF7-FD13F81298B0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E1FDE-60D9-4CA7-A84B-80BA79FF7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418E1-4B97-476C-9D7D-9E29A005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0A099-64EA-4B0D-9AB6-97BDF013B84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532">
            <a:extLst>
              <a:ext uri="{FF2B5EF4-FFF2-40B4-BE49-F238E27FC236}">
                <a16:creationId xmlns:a16="http://schemas.microsoft.com/office/drawing/2014/main" id="{7B669933-18B3-483F-9A6C-C61852CE38FB}"/>
              </a:ext>
            </a:extLst>
          </p:cNvPr>
          <p:cNvSpPr>
            <a:spLocks/>
          </p:cNvSpPr>
          <p:nvPr userDrawn="1"/>
        </p:nvSpPr>
        <p:spPr bwMode="auto">
          <a:xfrm>
            <a:off x="0" y="-9939"/>
            <a:ext cx="720090" cy="6867939"/>
          </a:xfrm>
          <a:custGeom>
            <a:avLst/>
            <a:gdLst>
              <a:gd name="T0" fmla="*/ 0 w 1134"/>
              <a:gd name="T1" fmla="*/ 10692130 h 16838"/>
              <a:gd name="T2" fmla="*/ 720090 w 1134"/>
              <a:gd name="T3" fmla="*/ 10692130 h 16838"/>
              <a:gd name="T4" fmla="*/ 720090 w 1134"/>
              <a:gd name="T5" fmla="*/ 0 h 16838"/>
              <a:gd name="T6" fmla="*/ 0 w 1134"/>
              <a:gd name="T7" fmla="*/ 0 h 16838"/>
              <a:gd name="T8" fmla="*/ 0 w 1134"/>
              <a:gd name="T9" fmla="*/ 10692130 h 168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4" h="16838">
                <a:moveTo>
                  <a:pt x="0" y="16838"/>
                </a:moveTo>
                <a:lnTo>
                  <a:pt x="1134" y="16838"/>
                </a:lnTo>
                <a:lnTo>
                  <a:pt x="1134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43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21CFB-09E0-432D-AAA1-4C68D2EB3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6D66B4-541B-476F-9B52-AE3484DF9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F26F7-6ED6-484E-BFF7-FD13F81298B0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193C96-2673-42EF-9C6C-30B4AB9A9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6F193-AAE9-47AF-8318-E4BBF856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0A099-64EA-4B0D-9AB6-97BDF013B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015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4536A3-93B5-4310-8619-46261DF43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F26F7-6ED6-484E-BFF7-FD13F81298B0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F4261A-0451-483E-AAB3-98DC0AA60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B11D5-CEE8-4875-95AD-5A547348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0A099-64EA-4B0D-9AB6-97BDF013B849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reeform 1963">
            <a:extLst>
              <a:ext uri="{FF2B5EF4-FFF2-40B4-BE49-F238E27FC236}">
                <a16:creationId xmlns:a16="http://schemas.microsoft.com/office/drawing/2014/main" id="{997A7F67-DC8B-4311-A366-74D635EDFC8E}"/>
              </a:ext>
            </a:extLst>
          </p:cNvPr>
          <p:cNvSpPr>
            <a:spLocks/>
          </p:cNvSpPr>
          <p:nvPr userDrawn="1"/>
        </p:nvSpPr>
        <p:spPr bwMode="auto">
          <a:xfrm>
            <a:off x="11811000" y="4633668"/>
            <a:ext cx="381000" cy="1871784"/>
          </a:xfrm>
          <a:custGeom>
            <a:avLst/>
            <a:gdLst>
              <a:gd name="T0" fmla="*/ 0 w 1134"/>
              <a:gd name="T1" fmla="*/ 9972040 h 2976"/>
              <a:gd name="T2" fmla="*/ 719455 w 1134"/>
              <a:gd name="T3" fmla="*/ 9972040 h 2976"/>
              <a:gd name="T4" fmla="*/ 719455 w 1134"/>
              <a:gd name="T5" fmla="*/ 8082280 h 2976"/>
              <a:gd name="T6" fmla="*/ 0 w 1134"/>
              <a:gd name="T7" fmla="*/ 8082280 h 2976"/>
              <a:gd name="T8" fmla="*/ 0 w 1134"/>
              <a:gd name="T9" fmla="*/ 9972040 h 29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4" h="2976">
                <a:moveTo>
                  <a:pt x="0" y="2976"/>
                </a:moveTo>
                <a:lnTo>
                  <a:pt x="1133" y="2976"/>
                </a:lnTo>
                <a:lnTo>
                  <a:pt x="1133" y="0"/>
                </a:lnTo>
                <a:lnTo>
                  <a:pt x="0" y="0"/>
                </a:lnTo>
                <a:lnTo>
                  <a:pt x="0" y="2976"/>
                </a:lnTo>
              </a:path>
            </a:pathLst>
          </a:custGeom>
          <a:solidFill>
            <a:srgbClr val="BE005B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sp>
        <p:nvSpPr>
          <p:cNvPr id="6" name="Freeform 532">
            <a:extLst>
              <a:ext uri="{FF2B5EF4-FFF2-40B4-BE49-F238E27FC236}">
                <a16:creationId xmlns:a16="http://schemas.microsoft.com/office/drawing/2014/main" id="{A6A16775-54DE-422F-ADB7-1AE71018CB80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720090" cy="6867939"/>
          </a:xfrm>
          <a:custGeom>
            <a:avLst/>
            <a:gdLst>
              <a:gd name="T0" fmla="*/ 0 w 1134"/>
              <a:gd name="T1" fmla="*/ 10692130 h 16838"/>
              <a:gd name="T2" fmla="*/ 720090 w 1134"/>
              <a:gd name="T3" fmla="*/ 10692130 h 16838"/>
              <a:gd name="T4" fmla="*/ 720090 w 1134"/>
              <a:gd name="T5" fmla="*/ 0 h 16838"/>
              <a:gd name="T6" fmla="*/ 0 w 1134"/>
              <a:gd name="T7" fmla="*/ 0 h 16838"/>
              <a:gd name="T8" fmla="*/ 0 w 1134"/>
              <a:gd name="T9" fmla="*/ 10692130 h 168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4" h="16838">
                <a:moveTo>
                  <a:pt x="0" y="16838"/>
                </a:moveTo>
                <a:lnTo>
                  <a:pt x="1134" y="16838"/>
                </a:lnTo>
                <a:lnTo>
                  <a:pt x="1134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5F6062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3104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E66A5-EF2C-4EF2-AD45-611070E4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17E8F-43A6-4199-8CE6-434616D10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D1E5A-F808-4F60-93D2-270275509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A7CED-EFA8-4707-8C6B-13F5DDF81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F26F7-6ED6-484E-BFF7-FD13F81298B0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2647B-1B87-485A-BBAE-69CAD6D2C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73ED2-3A94-4CD6-A972-C3710039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0A099-64EA-4B0D-9AB6-97BDF013B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776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CC64A-DA83-46DF-83B3-7653C2128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7C3629-F00A-4181-9D7E-80A1F40B3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C0723-2DB6-450E-B407-D5389C018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6AD0F-7EBD-4B42-84E5-ACD686B4E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F26F7-6ED6-484E-BFF7-FD13F81298B0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EDD16-D4EB-4B91-8F9C-141D582E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85E58-9AA5-46E9-8D02-B59E216A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0A099-64EA-4B0D-9AB6-97BDF013B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730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24E7F-0D1E-4A64-810E-09387DF45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CF4810-E865-4CAD-A925-4C25649D1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45AB0-4B7C-4BDA-A5ED-1E58799A1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F26F7-6ED6-484E-BFF7-FD13F81298B0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052FC-D336-4259-8078-2539188F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5368D-D35E-4BB1-9BAB-0BB7A44F8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0A099-64EA-4B0D-9AB6-97BDF013B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820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AE52E8-5A3A-4B92-A7BA-E4E3C025A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0BD43-80B3-40DB-90EC-20332A39B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40B15-AE78-4EB5-BC7C-50F96812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F26F7-6ED6-484E-BFF7-FD13F81298B0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D69DC-7DFA-44DF-BB79-87DB59B28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ED22D-B944-46AC-8BB6-8F7CB9405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0A099-64EA-4B0D-9AB6-97BDF013B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818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94;p1">
            <a:extLst>
              <a:ext uri="{FF2B5EF4-FFF2-40B4-BE49-F238E27FC236}">
                <a16:creationId xmlns:a16="http://schemas.microsoft.com/office/drawing/2014/main" id="{E5F9AC79-9E61-854D-A6C1-5E89434BD97E}"/>
              </a:ext>
            </a:extLst>
          </p:cNvPr>
          <p:cNvPicPr preferRelativeResize="0"/>
          <p:nvPr userDrawn="1"/>
        </p:nvPicPr>
        <p:blipFill rotWithShape="1">
          <a:blip>
            <a:alphaModFix amt="85000"/>
          </a:blip>
          <a:srcRect/>
          <a:stretch/>
        </p:blipFill>
        <p:spPr>
          <a:xfrm>
            <a:off x="572" y="-59805"/>
            <a:ext cx="12192000" cy="69530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633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F98A2-EDEF-4141-BDCC-8312DC9AB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9010A8-029C-463A-918A-0F5F2E02D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87DC3-15DE-497F-9912-90BB1FC36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F1F-0777-4F5C-96D2-0F644CB3DBDE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5666C-4E76-498D-A92C-4C39C31E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A3C03-59D4-431E-96CB-9262D6E81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CAE-4874-43C3-A361-8CCA0A7F7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14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FA950-757C-42CC-A173-1A56138A6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9EB21-065F-4D10-8521-3CDE9DA69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E8BC9-BBA6-4174-974E-DE90CF98A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F1F-0777-4F5C-96D2-0F644CB3DBDE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241EB-4284-4EA9-AA3F-6A097527D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27DB5-B04B-4FDA-8D0E-A6501241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CAE-4874-43C3-A361-8CCA0A7F7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87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E3055-0531-4E24-BDAC-82F460B5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CA0F3-84F3-45B1-9536-49A87BE0F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07140-8798-4C76-96C8-F4B527BF8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F1F-0777-4F5C-96D2-0F644CB3DBDE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F90D5-00AB-4EFC-B91C-2FB9795BC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DC849-79AF-4A24-A2DC-B436EF568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CAE-4874-43C3-A361-8CCA0A7F7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33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16C4D-B0CE-4747-B47C-293220193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3312"/>
            <a:ext cx="10515600" cy="1325563"/>
          </a:xfrm>
        </p:spPr>
        <p:txBody>
          <a:bodyPr>
            <a:normAutofit/>
          </a:bodyPr>
          <a:lstStyle>
            <a:lvl1pPr>
              <a:defRPr sz="2900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4B0CA-B282-4D30-ABC9-462AD5E06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139" y="1357401"/>
            <a:ext cx="10515600" cy="4819562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57B5B-EAE3-4517-84B9-D0E5B4997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F26F7-6ED6-484E-BFF7-FD13F81298B0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E1FDE-60D9-4CA7-A84B-80BA79FF7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418E1-4B97-476C-9D7D-9E29A005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0A099-64EA-4B0D-9AB6-97BDF013B84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532">
            <a:extLst>
              <a:ext uri="{FF2B5EF4-FFF2-40B4-BE49-F238E27FC236}">
                <a16:creationId xmlns:a16="http://schemas.microsoft.com/office/drawing/2014/main" id="{7B669933-18B3-483F-9A6C-C61852CE38FB}"/>
              </a:ext>
            </a:extLst>
          </p:cNvPr>
          <p:cNvSpPr>
            <a:spLocks/>
          </p:cNvSpPr>
          <p:nvPr userDrawn="1"/>
        </p:nvSpPr>
        <p:spPr bwMode="auto">
          <a:xfrm>
            <a:off x="0" y="-9939"/>
            <a:ext cx="720090" cy="6867939"/>
          </a:xfrm>
          <a:custGeom>
            <a:avLst/>
            <a:gdLst>
              <a:gd name="T0" fmla="*/ 0 w 1134"/>
              <a:gd name="T1" fmla="*/ 10692130 h 16838"/>
              <a:gd name="T2" fmla="*/ 720090 w 1134"/>
              <a:gd name="T3" fmla="*/ 10692130 h 16838"/>
              <a:gd name="T4" fmla="*/ 720090 w 1134"/>
              <a:gd name="T5" fmla="*/ 0 h 16838"/>
              <a:gd name="T6" fmla="*/ 0 w 1134"/>
              <a:gd name="T7" fmla="*/ 0 h 16838"/>
              <a:gd name="T8" fmla="*/ 0 w 1134"/>
              <a:gd name="T9" fmla="*/ 10692130 h 168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4" h="16838">
                <a:moveTo>
                  <a:pt x="0" y="16838"/>
                </a:moveTo>
                <a:lnTo>
                  <a:pt x="1134" y="16838"/>
                </a:lnTo>
                <a:lnTo>
                  <a:pt x="1134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5F6062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sp>
        <p:nvSpPr>
          <p:cNvPr id="8" name="Freeform 531">
            <a:extLst>
              <a:ext uri="{FF2B5EF4-FFF2-40B4-BE49-F238E27FC236}">
                <a16:creationId xmlns:a16="http://schemas.microsoft.com/office/drawing/2014/main" id="{8A36C89E-4C8B-4C29-A95C-7F6BC50DC41B}"/>
              </a:ext>
            </a:extLst>
          </p:cNvPr>
          <p:cNvSpPr>
            <a:spLocks/>
          </p:cNvSpPr>
          <p:nvPr userDrawn="1"/>
        </p:nvSpPr>
        <p:spPr bwMode="auto">
          <a:xfrm>
            <a:off x="531249" y="1113669"/>
            <a:ext cx="10297330" cy="177164"/>
          </a:xfrm>
          <a:custGeom>
            <a:avLst/>
            <a:gdLst>
              <a:gd name="T0" fmla="*/ 0 w 10205"/>
              <a:gd name="T1" fmla="*/ 0 h 1270"/>
              <a:gd name="T2" fmla="*/ 6480175 w 10205"/>
              <a:gd name="T3" fmla="*/ 0 h 127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205" h="1270">
                <a:moveTo>
                  <a:pt x="0" y="0"/>
                </a:moveTo>
                <a:lnTo>
                  <a:pt x="10205" y="0"/>
                </a:lnTo>
              </a:path>
            </a:pathLst>
          </a:custGeom>
          <a:noFill/>
          <a:ln w="63500">
            <a:solidFill>
              <a:srgbClr val="BCD85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002AA7-6CBB-47F6-8F1B-6BB74AAABBB0}"/>
              </a:ext>
            </a:extLst>
          </p:cNvPr>
          <p:cNvSpPr/>
          <p:nvPr userDrawn="1"/>
        </p:nvSpPr>
        <p:spPr>
          <a:xfrm>
            <a:off x="11804072" y="4397433"/>
            <a:ext cx="379615" cy="1878676"/>
          </a:xfrm>
          <a:prstGeom prst="rect">
            <a:avLst/>
          </a:prstGeom>
          <a:solidFill>
            <a:srgbClr val="BE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26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F3CC8-286E-41C2-A27B-3084EB7BF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AD052-7CF1-4899-B84E-84EE971C3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C4C1D6-E0E4-44E5-94CC-FC593FD6A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450CBC-B107-4933-A243-13C41F8FB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F1F-0777-4F5C-96D2-0F644CB3DBDE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437E7-8FAD-4197-AE3B-159919770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79BACD-8D47-41D1-8676-F5A5A187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CAE-4874-43C3-A361-8CCA0A7F7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640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1D424-B03D-4F36-A54F-2F22BC65A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DDCB5-9F14-4AEE-B0AD-664F3BDE8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5168D7-8547-4CAA-BDD9-8FACAA9FF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2F580-CA94-4F91-82D6-93D3873BAC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8ED782-9604-4332-9784-96CBA6EA10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29637-F372-4AF3-A9F7-2E43CADF3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F1F-0777-4F5C-96D2-0F644CB3DBDE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863794-08C6-4320-A2D1-E62B6530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D78B2A-B173-4F74-B73D-0CC26DE7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CAE-4874-43C3-A361-8CCA0A7F7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60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78206-D1DD-474C-9BEA-B1756D588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61CBB-E8F4-47EF-94CE-CE267C669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F1F-0777-4F5C-96D2-0F644CB3DBDE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E37944-077D-40A4-8564-906DFBE0E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FDA7A-E0D5-44B8-92A1-AD76C7835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CAE-4874-43C3-A361-8CCA0A7F7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979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6EF560-135D-4853-8C48-F9F5AD4E2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F1F-0777-4F5C-96D2-0F644CB3DBDE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F8860-F736-4506-81EC-455E9E412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7BA5C-3DCD-41F3-ACA9-84E77FA0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CAE-4874-43C3-A361-8CCA0A7F7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091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F4F88-1044-4423-9CEE-7DC858FB4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9BB6D-6C3E-4C4D-9189-B19F8B7C7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A26DD0-DEB8-42E1-8F61-9FEB96C25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366C80-716D-48C5-8857-8F551D51E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F1F-0777-4F5C-96D2-0F644CB3DBDE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B74C2-8A21-4FA0-AE0D-EC9B7A32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291CB-2B87-476A-8FA8-1C0FD1DC6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CAE-4874-43C3-A361-8CCA0A7F7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323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B8E86-1315-4BCA-AAFD-E66405D4C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62AB85-04AC-4EE0-9844-EEC8B1B8F0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A7B626-076E-48BD-93A1-5B4AC1A77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D0A89-D31F-4D71-9004-146A9599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F1F-0777-4F5C-96D2-0F644CB3DBDE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AC3E5-DC92-4DF9-9A58-B19868D8F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AA0445-97F4-40E8-A539-05753ADE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CAE-4874-43C3-A361-8CCA0A7F7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326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79C6C-24E6-4F0A-BCC2-B9156EED8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9F932E-E541-4587-8615-17DE79D32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44DEB-D5EF-41F7-A312-7BB2A9C99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F1F-0777-4F5C-96D2-0F644CB3DBDE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0F170-9A6F-408D-9A23-2D9086451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5F83F-0BE3-47D6-BF35-C277AEC62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CAE-4874-43C3-A361-8CCA0A7F7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789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71B9E7-1376-4B2F-A13C-1ABCB8669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4EDF77-4FCB-4B44-861B-7D754A24F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14F89-040B-433B-A3A7-21E8EA215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F1F-0777-4F5C-96D2-0F644CB3DBDE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9E4EB-E6A4-491C-9CD2-3D12DF540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EE8E2-E9C8-4B73-B576-84D8F68EA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CAE-4874-43C3-A361-8CCA0A7F7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19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16C4D-B0CE-4747-B47C-293220193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3312"/>
            <a:ext cx="10515600" cy="1325563"/>
          </a:xfrm>
        </p:spPr>
        <p:txBody>
          <a:bodyPr>
            <a:normAutofit/>
          </a:bodyPr>
          <a:lstStyle>
            <a:lvl1pPr>
              <a:defRPr sz="2900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4B0CA-B282-4D30-ABC9-462AD5E06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401"/>
            <a:ext cx="10515600" cy="4819562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57B5B-EAE3-4517-84B9-D0E5B4997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F26F7-6ED6-484E-BFF7-FD13F81298B0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E1FDE-60D9-4CA7-A84B-80BA79FF7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418E1-4B97-476C-9D7D-9E29A005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0A099-64EA-4B0D-9AB6-97BDF013B84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532">
            <a:extLst>
              <a:ext uri="{FF2B5EF4-FFF2-40B4-BE49-F238E27FC236}">
                <a16:creationId xmlns:a16="http://schemas.microsoft.com/office/drawing/2014/main" id="{7B669933-18B3-483F-9A6C-C61852CE38FB}"/>
              </a:ext>
            </a:extLst>
          </p:cNvPr>
          <p:cNvSpPr>
            <a:spLocks/>
          </p:cNvSpPr>
          <p:nvPr userDrawn="1"/>
        </p:nvSpPr>
        <p:spPr bwMode="auto">
          <a:xfrm>
            <a:off x="0" y="-9939"/>
            <a:ext cx="720090" cy="6867939"/>
          </a:xfrm>
          <a:custGeom>
            <a:avLst/>
            <a:gdLst>
              <a:gd name="T0" fmla="*/ 0 w 1134"/>
              <a:gd name="T1" fmla="*/ 10692130 h 16838"/>
              <a:gd name="T2" fmla="*/ 720090 w 1134"/>
              <a:gd name="T3" fmla="*/ 10692130 h 16838"/>
              <a:gd name="T4" fmla="*/ 720090 w 1134"/>
              <a:gd name="T5" fmla="*/ 0 h 16838"/>
              <a:gd name="T6" fmla="*/ 0 w 1134"/>
              <a:gd name="T7" fmla="*/ 0 h 16838"/>
              <a:gd name="T8" fmla="*/ 0 w 1134"/>
              <a:gd name="T9" fmla="*/ 10692130 h 168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4" h="16838">
                <a:moveTo>
                  <a:pt x="0" y="16838"/>
                </a:moveTo>
                <a:lnTo>
                  <a:pt x="1134" y="16838"/>
                </a:lnTo>
                <a:lnTo>
                  <a:pt x="1134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BCD85F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sp>
        <p:nvSpPr>
          <p:cNvPr id="8" name="Freeform 531">
            <a:extLst>
              <a:ext uri="{FF2B5EF4-FFF2-40B4-BE49-F238E27FC236}">
                <a16:creationId xmlns:a16="http://schemas.microsoft.com/office/drawing/2014/main" id="{8A36C89E-4C8B-4C29-A95C-7F6BC50DC41B}"/>
              </a:ext>
            </a:extLst>
          </p:cNvPr>
          <p:cNvSpPr>
            <a:spLocks/>
          </p:cNvSpPr>
          <p:nvPr userDrawn="1"/>
        </p:nvSpPr>
        <p:spPr bwMode="auto">
          <a:xfrm>
            <a:off x="531249" y="1113669"/>
            <a:ext cx="10297330" cy="177164"/>
          </a:xfrm>
          <a:custGeom>
            <a:avLst/>
            <a:gdLst>
              <a:gd name="T0" fmla="*/ 0 w 10205"/>
              <a:gd name="T1" fmla="*/ 0 h 1270"/>
              <a:gd name="T2" fmla="*/ 6480175 w 10205"/>
              <a:gd name="T3" fmla="*/ 0 h 127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205" h="1270">
                <a:moveTo>
                  <a:pt x="0" y="0"/>
                </a:moveTo>
                <a:lnTo>
                  <a:pt x="10205" y="0"/>
                </a:lnTo>
              </a:path>
            </a:pathLst>
          </a:custGeom>
          <a:noFill/>
          <a:ln w="63500">
            <a:solidFill>
              <a:srgbClr val="5F606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38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16C4D-B0CE-4747-B47C-293220193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3312"/>
            <a:ext cx="10515600" cy="1325563"/>
          </a:xfrm>
        </p:spPr>
        <p:txBody>
          <a:bodyPr>
            <a:normAutofit/>
          </a:bodyPr>
          <a:lstStyle>
            <a:lvl1pPr>
              <a:defRPr sz="2900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4B0CA-B282-4D30-ABC9-462AD5E06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401"/>
            <a:ext cx="10515600" cy="4819562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57B5B-EAE3-4517-84B9-D0E5B4997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F26F7-6ED6-484E-BFF7-FD13F81298B0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E1FDE-60D9-4CA7-A84B-80BA79FF7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418E1-4B97-476C-9D7D-9E29A005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0A099-64EA-4B0D-9AB6-97BDF013B84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532">
            <a:extLst>
              <a:ext uri="{FF2B5EF4-FFF2-40B4-BE49-F238E27FC236}">
                <a16:creationId xmlns:a16="http://schemas.microsoft.com/office/drawing/2014/main" id="{7B669933-18B3-483F-9A6C-C61852CE38FB}"/>
              </a:ext>
            </a:extLst>
          </p:cNvPr>
          <p:cNvSpPr>
            <a:spLocks/>
          </p:cNvSpPr>
          <p:nvPr userDrawn="1"/>
        </p:nvSpPr>
        <p:spPr bwMode="auto">
          <a:xfrm>
            <a:off x="0" y="-9939"/>
            <a:ext cx="720090" cy="6867939"/>
          </a:xfrm>
          <a:custGeom>
            <a:avLst/>
            <a:gdLst>
              <a:gd name="T0" fmla="*/ 0 w 1134"/>
              <a:gd name="T1" fmla="*/ 10692130 h 16838"/>
              <a:gd name="T2" fmla="*/ 720090 w 1134"/>
              <a:gd name="T3" fmla="*/ 10692130 h 16838"/>
              <a:gd name="T4" fmla="*/ 720090 w 1134"/>
              <a:gd name="T5" fmla="*/ 0 h 16838"/>
              <a:gd name="T6" fmla="*/ 0 w 1134"/>
              <a:gd name="T7" fmla="*/ 0 h 16838"/>
              <a:gd name="T8" fmla="*/ 0 w 1134"/>
              <a:gd name="T9" fmla="*/ 10692130 h 168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4" h="16838">
                <a:moveTo>
                  <a:pt x="0" y="16838"/>
                </a:moveTo>
                <a:lnTo>
                  <a:pt x="1134" y="16838"/>
                </a:lnTo>
                <a:lnTo>
                  <a:pt x="1134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BE005B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sp>
        <p:nvSpPr>
          <p:cNvPr id="8" name="Freeform 531">
            <a:extLst>
              <a:ext uri="{FF2B5EF4-FFF2-40B4-BE49-F238E27FC236}">
                <a16:creationId xmlns:a16="http://schemas.microsoft.com/office/drawing/2014/main" id="{8A36C89E-4C8B-4C29-A95C-7F6BC50DC41B}"/>
              </a:ext>
            </a:extLst>
          </p:cNvPr>
          <p:cNvSpPr>
            <a:spLocks/>
          </p:cNvSpPr>
          <p:nvPr userDrawn="1"/>
        </p:nvSpPr>
        <p:spPr bwMode="auto">
          <a:xfrm>
            <a:off x="531249" y="1113669"/>
            <a:ext cx="10297330" cy="177164"/>
          </a:xfrm>
          <a:custGeom>
            <a:avLst/>
            <a:gdLst>
              <a:gd name="T0" fmla="*/ 0 w 10205"/>
              <a:gd name="T1" fmla="*/ 0 h 1270"/>
              <a:gd name="T2" fmla="*/ 6480175 w 10205"/>
              <a:gd name="T3" fmla="*/ 0 h 127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205" h="1270">
                <a:moveTo>
                  <a:pt x="0" y="0"/>
                </a:moveTo>
                <a:lnTo>
                  <a:pt x="10205" y="0"/>
                </a:lnTo>
              </a:path>
            </a:pathLst>
          </a:custGeom>
          <a:noFill/>
          <a:ln w="63500">
            <a:solidFill>
              <a:srgbClr val="5F606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800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16C4D-B0CE-4747-B47C-293220193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3312"/>
            <a:ext cx="10515600" cy="1325563"/>
          </a:xfrm>
        </p:spPr>
        <p:txBody>
          <a:bodyPr>
            <a:normAutofit/>
          </a:bodyPr>
          <a:lstStyle>
            <a:lvl1pPr>
              <a:defRPr sz="2900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4B0CA-B282-4D30-ABC9-462AD5E06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401"/>
            <a:ext cx="10515600" cy="4819562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57B5B-EAE3-4517-84B9-D0E5B4997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F26F7-6ED6-484E-BFF7-FD13F81298B0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E1FDE-60D9-4CA7-A84B-80BA79FF7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418E1-4B97-476C-9D7D-9E29A005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0A099-64EA-4B0D-9AB6-97BDF013B84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532">
            <a:extLst>
              <a:ext uri="{FF2B5EF4-FFF2-40B4-BE49-F238E27FC236}">
                <a16:creationId xmlns:a16="http://schemas.microsoft.com/office/drawing/2014/main" id="{7B669933-18B3-483F-9A6C-C61852CE38FB}"/>
              </a:ext>
            </a:extLst>
          </p:cNvPr>
          <p:cNvSpPr>
            <a:spLocks/>
          </p:cNvSpPr>
          <p:nvPr userDrawn="1"/>
        </p:nvSpPr>
        <p:spPr bwMode="auto">
          <a:xfrm>
            <a:off x="0" y="-9939"/>
            <a:ext cx="720090" cy="6867939"/>
          </a:xfrm>
          <a:custGeom>
            <a:avLst/>
            <a:gdLst>
              <a:gd name="T0" fmla="*/ 0 w 1134"/>
              <a:gd name="T1" fmla="*/ 10692130 h 16838"/>
              <a:gd name="T2" fmla="*/ 720090 w 1134"/>
              <a:gd name="T3" fmla="*/ 10692130 h 16838"/>
              <a:gd name="T4" fmla="*/ 720090 w 1134"/>
              <a:gd name="T5" fmla="*/ 0 h 16838"/>
              <a:gd name="T6" fmla="*/ 0 w 1134"/>
              <a:gd name="T7" fmla="*/ 0 h 16838"/>
              <a:gd name="T8" fmla="*/ 0 w 1134"/>
              <a:gd name="T9" fmla="*/ 10692130 h 168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4" h="16838">
                <a:moveTo>
                  <a:pt x="0" y="16838"/>
                </a:moveTo>
                <a:lnTo>
                  <a:pt x="1134" y="16838"/>
                </a:lnTo>
                <a:lnTo>
                  <a:pt x="1134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sp>
        <p:nvSpPr>
          <p:cNvPr id="8" name="Freeform 531">
            <a:extLst>
              <a:ext uri="{FF2B5EF4-FFF2-40B4-BE49-F238E27FC236}">
                <a16:creationId xmlns:a16="http://schemas.microsoft.com/office/drawing/2014/main" id="{8A36C89E-4C8B-4C29-A95C-7F6BC50DC41B}"/>
              </a:ext>
            </a:extLst>
          </p:cNvPr>
          <p:cNvSpPr>
            <a:spLocks/>
          </p:cNvSpPr>
          <p:nvPr userDrawn="1"/>
        </p:nvSpPr>
        <p:spPr bwMode="auto">
          <a:xfrm>
            <a:off x="531249" y="1113669"/>
            <a:ext cx="10297330" cy="177164"/>
          </a:xfrm>
          <a:custGeom>
            <a:avLst/>
            <a:gdLst>
              <a:gd name="T0" fmla="*/ 0 w 10205"/>
              <a:gd name="T1" fmla="*/ 0 h 1270"/>
              <a:gd name="T2" fmla="*/ 6480175 w 10205"/>
              <a:gd name="T3" fmla="*/ 0 h 127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205" h="1270">
                <a:moveTo>
                  <a:pt x="0" y="0"/>
                </a:moveTo>
                <a:lnTo>
                  <a:pt x="10205" y="0"/>
                </a:lnTo>
              </a:path>
            </a:pathLst>
          </a:custGeom>
          <a:noFill/>
          <a:ln w="63500">
            <a:solidFill>
              <a:srgbClr val="BCD85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462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4EA89-2D84-49A2-A33C-607B52588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b"/>
          <a:lstStyle>
            <a:lvl1pPr algn="ctr">
              <a:defRPr sz="6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28A8E0-EF5D-46E7-BA76-AF9F1AFE2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C989C-8EA6-4433-A79D-18E39249A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F26F7-6ED6-484E-BFF7-FD13F81298B0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C97EF-F073-4A2C-AC16-3657D01C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13564-8C97-4DFA-825F-EDB56E13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0A099-64EA-4B0D-9AB6-97BDF013B84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reeform 1963">
            <a:extLst>
              <a:ext uri="{FF2B5EF4-FFF2-40B4-BE49-F238E27FC236}">
                <a16:creationId xmlns:a16="http://schemas.microsoft.com/office/drawing/2014/main" id="{34F5E4AF-3319-49B5-9E75-DD262DAF38D3}"/>
              </a:ext>
            </a:extLst>
          </p:cNvPr>
          <p:cNvSpPr>
            <a:spLocks/>
          </p:cNvSpPr>
          <p:nvPr userDrawn="1"/>
        </p:nvSpPr>
        <p:spPr bwMode="auto">
          <a:xfrm>
            <a:off x="11809583" y="4650869"/>
            <a:ext cx="378000" cy="1872000"/>
          </a:xfrm>
          <a:custGeom>
            <a:avLst/>
            <a:gdLst>
              <a:gd name="T0" fmla="*/ 0 w 1134"/>
              <a:gd name="T1" fmla="*/ 9972040 h 2976"/>
              <a:gd name="T2" fmla="*/ 719455 w 1134"/>
              <a:gd name="T3" fmla="*/ 9972040 h 2976"/>
              <a:gd name="T4" fmla="*/ 719455 w 1134"/>
              <a:gd name="T5" fmla="*/ 8082280 h 2976"/>
              <a:gd name="T6" fmla="*/ 0 w 1134"/>
              <a:gd name="T7" fmla="*/ 8082280 h 2976"/>
              <a:gd name="T8" fmla="*/ 0 w 1134"/>
              <a:gd name="T9" fmla="*/ 9972040 h 29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4" h="2976">
                <a:moveTo>
                  <a:pt x="0" y="2976"/>
                </a:moveTo>
                <a:lnTo>
                  <a:pt x="1133" y="2976"/>
                </a:lnTo>
                <a:lnTo>
                  <a:pt x="1133" y="0"/>
                </a:lnTo>
                <a:lnTo>
                  <a:pt x="0" y="0"/>
                </a:lnTo>
                <a:lnTo>
                  <a:pt x="0" y="2976"/>
                </a:lnTo>
              </a:path>
            </a:pathLst>
          </a:custGeom>
          <a:solidFill>
            <a:srgbClr val="BE005B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sp>
        <p:nvSpPr>
          <p:cNvPr id="9" name="Freeform 532">
            <a:extLst>
              <a:ext uri="{FF2B5EF4-FFF2-40B4-BE49-F238E27FC236}">
                <a16:creationId xmlns:a16="http://schemas.microsoft.com/office/drawing/2014/main" id="{0920C100-08FF-40AE-8E33-EAEA1CC2FA36}"/>
              </a:ext>
            </a:extLst>
          </p:cNvPr>
          <p:cNvSpPr>
            <a:spLocks/>
          </p:cNvSpPr>
          <p:nvPr userDrawn="1"/>
        </p:nvSpPr>
        <p:spPr bwMode="auto">
          <a:xfrm>
            <a:off x="0" y="-9939"/>
            <a:ext cx="720090" cy="6867939"/>
          </a:xfrm>
          <a:custGeom>
            <a:avLst/>
            <a:gdLst>
              <a:gd name="T0" fmla="*/ 0 w 1134"/>
              <a:gd name="T1" fmla="*/ 10692130 h 16838"/>
              <a:gd name="T2" fmla="*/ 720090 w 1134"/>
              <a:gd name="T3" fmla="*/ 10692130 h 16838"/>
              <a:gd name="T4" fmla="*/ 720090 w 1134"/>
              <a:gd name="T5" fmla="*/ 0 h 16838"/>
              <a:gd name="T6" fmla="*/ 0 w 1134"/>
              <a:gd name="T7" fmla="*/ 0 h 16838"/>
              <a:gd name="T8" fmla="*/ 0 w 1134"/>
              <a:gd name="T9" fmla="*/ 10692130 h 168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4" h="16838">
                <a:moveTo>
                  <a:pt x="0" y="16838"/>
                </a:moveTo>
                <a:lnTo>
                  <a:pt x="1134" y="16838"/>
                </a:lnTo>
                <a:lnTo>
                  <a:pt x="1134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35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16C4D-B0CE-4747-B47C-293220193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3312"/>
            <a:ext cx="10515600" cy="1325563"/>
          </a:xfrm>
        </p:spPr>
        <p:txBody>
          <a:bodyPr>
            <a:normAutofit/>
          </a:bodyPr>
          <a:lstStyle>
            <a:lvl1pPr>
              <a:defRPr sz="2900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4B0CA-B282-4D30-ABC9-462AD5E06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401"/>
            <a:ext cx="10515600" cy="4819562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57B5B-EAE3-4517-84B9-D0E5B4997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F26F7-6ED6-484E-BFF7-FD13F81298B0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E1FDE-60D9-4CA7-A84B-80BA79FF7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418E1-4B97-476C-9D7D-9E29A005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0A099-64EA-4B0D-9AB6-97BDF013B84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532">
            <a:extLst>
              <a:ext uri="{FF2B5EF4-FFF2-40B4-BE49-F238E27FC236}">
                <a16:creationId xmlns:a16="http://schemas.microsoft.com/office/drawing/2014/main" id="{7B669933-18B3-483F-9A6C-C61852CE38FB}"/>
              </a:ext>
            </a:extLst>
          </p:cNvPr>
          <p:cNvSpPr>
            <a:spLocks/>
          </p:cNvSpPr>
          <p:nvPr userDrawn="1"/>
        </p:nvSpPr>
        <p:spPr bwMode="auto">
          <a:xfrm>
            <a:off x="0" y="-9939"/>
            <a:ext cx="720090" cy="6867939"/>
          </a:xfrm>
          <a:custGeom>
            <a:avLst/>
            <a:gdLst>
              <a:gd name="T0" fmla="*/ 0 w 1134"/>
              <a:gd name="T1" fmla="*/ 10692130 h 16838"/>
              <a:gd name="T2" fmla="*/ 720090 w 1134"/>
              <a:gd name="T3" fmla="*/ 10692130 h 16838"/>
              <a:gd name="T4" fmla="*/ 720090 w 1134"/>
              <a:gd name="T5" fmla="*/ 0 h 16838"/>
              <a:gd name="T6" fmla="*/ 0 w 1134"/>
              <a:gd name="T7" fmla="*/ 0 h 16838"/>
              <a:gd name="T8" fmla="*/ 0 w 1134"/>
              <a:gd name="T9" fmla="*/ 10692130 h 168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4" h="16838">
                <a:moveTo>
                  <a:pt x="0" y="16838"/>
                </a:moveTo>
                <a:lnTo>
                  <a:pt x="1134" y="16838"/>
                </a:lnTo>
                <a:lnTo>
                  <a:pt x="1134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1E7588-9115-4C3A-AD16-0544D14EEB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14015" y="4415768"/>
            <a:ext cx="377985" cy="1871634"/>
          </a:xfrm>
          <a:prstGeom prst="rect">
            <a:avLst/>
          </a:prstGeom>
          <a:solidFill>
            <a:srgbClr val="BE005B"/>
          </a:solidFill>
        </p:spPr>
      </p:pic>
    </p:spTree>
    <p:extLst>
      <p:ext uri="{BB962C8B-B14F-4D97-AF65-F5344CB8AC3E}">
        <p14:creationId xmlns:p14="http://schemas.microsoft.com/office/powerpoint/2010/main" val="241321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0B71F0-36F9-4C58-86D3-A32E16A337E1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rgbClr val="BCD85F"/>
          </a:solidFill>
          <a:ln>
            <a:solidFill>
              <a:srgbClr val="BCD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971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A37DD4-4701-4716-8E16-587214620BE4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rgbClr val="BE005B"/>
          </a:solidFill>
          <a:ln>
            <a:solidFill>
              <a:srgbClr val="BE00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93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620C3-47F1-4A1B-BECB-40ACC8DF5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91EDC-3645-4875-B734-6A4B262BF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81ADA-9881-4EA3-B6ED-0E0BC21B88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F26F7-6ED6-484E-BFF7-FD13F81298B0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97B25-F9FD-4EEC-AA26-A798AA6BE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C410B-0840-4212-99B3-C30299769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0A099-64EA-4B0D-9AB6-97BDF013B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20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2" r:id="rId2"/>
    <p:sldLayoutId id="2147483674" r:id="rId3"/>
    <p:sldLayoutId id="2147483675" r:id="rId4"/>
    <p:sldLayoutId id="2147483673" r:id="rId5"/>
    <p:sldLayoutId id="2147483649" r:id="rId6"/>
    <p:sldLayoutId id="2147483650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667EB-CB13-4D80-9422-90B176068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47ED07-E425-4942-8F36-D818DB8B7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DA0D4-3D23-4880-9C52-DF73220CE8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F3F1F-0777-4F5C-96D2-0F644CB3DBDE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C689-BDEA-4D41-85FD-753714CF3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C0A0D-D3FF-4A3F-9A58-2B2B40DD5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EACAE-4874-43C3-A361-8CCA0A7F7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24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ECD1CD-5E5C-4CF8-8039-C9BB04881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6" b="3906"/>
          <a:stretch/>
        </p:blipFill>
        <p:spPr>
          <a:xfrm>
            <a:off x="36945" y="-42027"/>
            <a:ext cx="12275127" cy="756966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F5AD270-D17E-48FF-8EE8-14B8DE3F19E1}"/>
              </a:ext>
            </a:extLst>
          </p:cNvPr>
          <p:cNvSpPr txBox="1">
            <a:spLocks/>
          </p:cNvSpPr>
          <p:nvPr/>
        </p:nvSpPr>
        <p:spPr>
          <a:xfrm>
            <a:off x="1812758" y="318288"/>
            <a:ext cx="8807116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F9F043AA-2061-4BEB-9CB5-7AD07EC7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8843" y="6498223"/>
            <a:ext cx="2019576" cy="365125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© 2024 BCR Associates</a:t>
            </a:r>
          </a:p>
          <a:p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3AD6FE-4F72-4D0D-A1FC-7EBFEEDD3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781" y="504262"/>
            <a:ext cx="1532264" cy="15322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7D224F-98BF-4371-A37C-CAFE034ED9C2}"/>
              </a:ext>
            </a:extLst>
          </p:cNvPr>
          <p:cNvSpPr/>
          <p:nvPr/>
        </p:nvSpPr>
        <p:spPr>
          <a:xfrm>
            <a:off x="2767070" y="2036525"/>
            <a:ext cx="7840633" cy="3579183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sz="4000" b="1" dirty="0">
                <a:solidFill>
                  <a:srgbClr val="BE006D"/>
                </a:solidFill>
                <a:latin typeface="Gill Sans MT" panose="020B0502020104020203" pitchFamily="34" charset="0"/>
                <a:ea typeface="Verdana" panose="020B0604030504040204" pitchFamily="34" charset="0"/>
              </a:rPr>
              <a:t>Establish an Energy Strategy for your school </a:t>
            </a:r>
          </a:p>
          <a:p>
            <a:pPr lvl="1"/>
            <a:endParaRPr lang="en-GB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en-GB" sz="3600" dirty="0">
                <a:solidFill>
                  <a:srgbClr val="5F6062"/>
                </a:solidFill>
                <a:latin typeface="Gill Sans MT" panose="020B0502020104020203" pitchFamily="34" charset="0"/>
                <a:ea typeface="Verdana" panose="020B0604030504040204" pitchFamily="34" charset="0"/>
              </a:rPr>
              <a:t>Specialists in procurement and Net Zero solutions</a:t>
            </a:r>
          </a:p>
        </p:txBody>
      </p:sp>
    </p:spTree>
    <p:extLst>
      <p:ext uri="{BB962C8B-B14F-4D97-AF65-F5344CB8AC3E}">
        <p14:creationId xmlns:p14="http://schemas.microsoft.com/office/powerpoint/2010/main" val="2263030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7B1B7-35F1-4D5C-AA66-444A07DC1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45" y="-64589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BE005B"/>
                </a:solidFill>
                <a:latin typeface="Gill Sans MT" panose="020B0502020104020203" pitchFamily="34" charset="0"/>
              </a:rPr>
              <a:t>The benefits of onsite generation – Solar PV?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FDAC7-C2C1-4E78-8390-0E45F92E1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363" y="1260974"/>
            <a:ext cx="8289581" cy="554259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400" b="0" i="0" dirty="0">
              <a:solidFill>
                <a:srgbClr val="202124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Generate you own green electricity and save money on your energy bills</a:t>
            </a:r>
          </a:p>
          <a:p>
            <a:r>
              <a:rPr lang="en-GB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Protect yourself from rising energy costs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Cut Your Carbon Footprint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Inflation Linked Tax Free Income for 20 Years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Long System Life and Minimum Maintenance.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Demonstrate your commitment to the environment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Increase your property value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Funding options 								- Cap Ex								- Lease </a:t>
            </a:r>
            <a:r>
              <a:rPr lang="en-GB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purchase							- Power Purchase Agreement </a:t>
            </a:r>
            <a:endParaRPr lang="en-GB" sz="14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8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4000" b="1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GB" sz="4000" b="1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GB" b="1" dirty="0">
              <a:latin typeface="Times New Roman"/>
              <a:ea typeface="Calibri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sz="2800" b="1" dirty="0">
              <a:effectLst/>
              <a:latin typeface="Times New Roman"/>
              <a:ea typeface="Calibri" panose="020F0502020204030204" pitchFamily="34" charset="0"/>
              <a:cs typeface="Calibri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805C37-67F1-6D1B-1097-1F7B00D9A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9736" y="0"/>
            <a:ext cx="1532264" cy="1532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E8FFDA-2CCD-0F9C-0C69-FC650BB50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041" y="4986488"/>
            <a:ext cx="6047756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88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7B1B7-35F1-4D5C-AA66-444A07DC1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45" y="-64589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BE005B"/>
                </a:solidFill>
                <a:latin typeface="Gill Sans MT" panose="020B0502020104020203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FDAC7-C2C1-4E78-8390-0E45F92E1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363" y="1477468"/>
            <a:ext cx="10348580" cy="49695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Review your current energy contracts  – The contracts, term, type and features, highlight any risks to the contracted budget.</a:t>
            </a:r>
          </a:p>
          <a:p>
            <a:pPr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Understand how your site uses energy -  What is your baseline?</a:t>
            </a:r>
          </a:p>
          <a:p>
            <a:pPr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Review current power supply to site, understand the largest users – Example Swimming pools 20-65% cost of total energy for most sites.</a:t>
            </a:r>
          </a:p>
          <a:p>
            <a:pPr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Plans for the site – Futureproof site, upgrade, review KVA and look at future power demands which include EV charging. </a:t>
            </a:r>
          </a:p>
          <a:p>
            <a:pPr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Where possible consider onsite generation.</a:t>
            </a:r>
          </a:p>
          <a:p>
            <a:pPr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Establish an Energy strategy for your school</a:t>
            </a:r>
          </a:p>
          <a:p>
            <a:pPr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Clr>
                <a:srgbClr val="BCD85F"/>
              </a:buClr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Clr>
                <a:srgbClr val="BCD85F"/>
              </a:buClr>
              <a:buNone/>
            </a:pPr>
            <a:endParaRPr lang="en-GB" sz="20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68B9B5-39F5-7160-29C2-B56A6626B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9736" y="0"/>
            <a:ext cx="1532264" cy="153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90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19F9EFD-9FAE-407A-8620-3E847D9B1DAE}"/>
              </a:ext>
            </a:extLst>
          </p:cNvPr>
          <p:cNvSpPr txBox="1">
            <a:spLocks/>
          </p:cNvSpPr>
          <p:nvPr/>
        </p:nvSpPr>
        <p:spPr>
          <a:xfrm>
            <a:off x="929641" y="458919"/>
            <a:ext cx="99711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solidFill>
                <a:srgbClr val="BE005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58A59E7-C2CB-4A17-BF36-24783955CCAA}"/>
              </a:ext>
            </a:extLst>
          </p:cNvPr>
          <p:cNvSpPr txBox="1">
            <a:spLocks/>
          </p:cNvSpPr>
          <p:nvPr/>
        </p:nvSpPr>
        <p:spPr>
          <a:xfrm>
            <a:off x="1812758" y="5874603"/>
            <a:ext cx="9144000" cy="6018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5F606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A87BBC66-16C1-42BA-9247-E0688D1776FC}"/>
              </a:ext>
            </a:extLst>
          </p:cNvPr>
          <p:cNvSpPr txBox="1">
            <a:spLocks/>
          </p:cNvSpPr>
          <p:nvPr/>
        </p:nvSpPr>
        <p:spPr>
          <a:xfrm>
            <a:off x="3247267" y="5876909"/>
            <a:ext cx="7734658" cy="5135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5F606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Steve Bolt</a:t>
            </a: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1991E493-D724-4FF7-AA7D-E695CF45606D}"/>
              </a:ext>
            </a:extLst>
          </p:cNvPr>
          <p:cNvSpPr txBox="1">
            <a:spLocks/>
          </p:cNvSpPr>
          <p:nvPr/>
        </p:nvSpPr>
        <p:spPr>
          <a:xfrm>
            <a:off x="5742996" y="6455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BCD85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M: </a:t>
            </a:r>
            <a:r>
              <a:rPr lang="en-GB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07921 780549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5B557759-3FBF-4EFF-896B-1B2812C40B81}"/>
              </a:ext>
            </a:extLst>
          </p:cNvPr>
          <p:cNvSpPr txBox="1">
            <a:spLocks/>
          </p:cNvSpPr>
          <p:nvPr/>
        </p:nvSpPr>
        <p:spPr>
          <a:xfrm>
            <a:off x="2611039" y="6457218"/>
            <a:ext cx="2981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BCD85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T: </a:t>
            </a:r>
            <a:r>
              <a:rPr lang="en-GB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03300 245 405</a:t>
            </a:r>
          </a:p>
          <a:p>
            <a:endParaRPr lang="en-US" dirty="0">
              <a:solidFill>
                <a:srgbClr val="5F606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8A2F81DB-EE1E-4A74-A82C-0AFF3DEDD382}"/>
              </a:ext>
            </a:extLst>
          </p:cNvPr>
          <p:cNvSpPr txBox="1">
            <a:spLocks/>
          </p:cNvSpPr>
          <p:nvPr/>
        </p:nvSpPr>
        <p:spPr>
          <a:xfrm>
            <a:off x="8149212" y="6213368"/>
            <a:ext cx="3850651" cy="81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BCD85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E: </a:t>
            </a:r>
            <a:r>
              <a:rPr lang="en-GB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steve.bolt@bcrassociates.co.uk</a:t>
            </a:r>
          </a:p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34B6E4-B1FA-4DEF-BF85-CC545B9D750B}"/>
              </a:ext>
            </a:extLst>
          </p:cNvPr>
          <p:cNvSpPr/>
          <p:nvPr/>
        </p:nvSpPr>
        <p:spPr>
          <a:xfrm>
            <a:off x="2654749" y="4951955"/>
            <a:ext cx="144000" cy="1908000"/>
          </a:xfrm>
          <a:prstGeom prst="rect">
            <a:avLst/>
          </a:pr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rgbClr val="BCD85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506DF1-82C6-4094-9F62-7F3118F232C8}"/>
              </a:ext>
            </a:extLst>
          </p:cNvPr>
          <p:cNvCxnSpPr/>
          <p:nvPr/>
        </p:nvCxnSpPr>
        <p:spPr>
          <a:xfrm>
            <a:off x="3305990" y="5647531"/>
            <a:ext cx="930442" cy="0"/>
          </a:xfrm>
          <a:prstGeom prst="line">
            <a:avLst/>
          </a:prstGeom>
          <a:ln w="28575">
            <a:solidFill>
              <a:srgbClr val="BE0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AF8B173-166D-4B39-8E2D-5E2627315D5F}"/>
              </a:ext>
            </a:extLst>
          </p:cNvPr>
          <p:cNvSpPr txBox="1"/>
          <p:nvPr/>
        </p:nvSpPr>
        <p:spPr>
          <a:xfrm>
            <a:off x="3190320" y="4789154"/>
            <a:ext cx="8176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000" b="1" i="0" dirty="0">
                <a:solidFill>
                  <a:srgbClr val="5F606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Get in touch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4ED703-91E3-4E44-BC0B-411C38AA1E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7991" y="4970427"/>
            <a:ext cx="1532264" cy="1532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956037-4961-4B0D-A2FE-BEA033A2D3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27" b="42092"/>
          <a:stretch/>
        </p:blipFill>
        <p:spPr>
          <a:xfrm>
            <a:off x="11090" y="-97954"/>
            <a:ext cx="12179570" cy="4723185"/>
          </a:xfrm>
          <a:prstGeom prst="rect">
            <a:avLst/>
          </a:prstGeom>
          <a:scene3d>
            <a:camera prst="orthographicFront">
              <a:rot lat="10800000" lon="10800000" rev="0"/>
            </a:camera>
            <a:lightRig rig="threePt" dir="t"/>
          </a:scene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008421-FF11-4D3C-95A7-A6783BE42F4C}"/>
              </a:ext>
            </a:extLst>
          </p:cNvPr>
          <p:cNvSpPr/>
          <p:nvPr/>
        </p:nvSpPr>
        <p:spPr>
          <a:xfrm>
            <a:off x="2654749" y="482235"/>
            <a:ext cx="7840633" cy="3579183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sz="4000" b="1" dirty="0">
                <a:solidFill>
                  <a:srgbClr val="BE005B"/>
                </a:solidFill>
                <a:latin typeface="Gill Sans MT" panose="020B0502020104020203" pitchFamily="34" charset="0"/>
                <a:ea typeface="Verdana" panose="020B0604030504040204" pitchFamily="34" charset="0"/>
              </a:rPr>
              <a:t>Establish an Energy Strategy for your school</a:t>
            </a:r>
            <a:endParaRPr lang="en-GB" sz="4000" b="1" dirty="0">
              <a:solidFill>
                <a:srgbClr val="5F6062"/>
              </a:solidFill>
              <a:latin typeface="Gill Sans MT" panose="020B0502020104020203" pitchFamily="34" charset="0"/>
              <a:ea typeface="Verdana" panose="020B0604030504040204" pitchFamily="34" charset="0"/>
            </a:endParaRPr>
          </a:p>
          <a:p>
            <a:pPr lvl="1"/>
            <a:endParaRPr lang="en-GB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en-GB" sz="3600" dirty="0">
                <a:solidFill>
                  <a:srgbClr val="5F6062"/>
                </a:solidFill>
                <a:latin typeface="Gill Sans MT" panose="020B0502020104020203" pitchFamily="34" charset="0"/>
                <a:ea typeface="Verdana" panose="020B0604030504040204" pitchFamily="34" charset="0"/>
              </a:rPr>
              <a:t>Specialists in procurement and Net Zero solutions</a:t>
            </a:r>
          </a:p>
        </p:txBody>
      </p:sp>
    </p:spTree>
    <p:extLst>
      <p:ext uri="{BB962C8B-B14F-4D97-AF65-F5344CB8AC3E}">
        <p14:creationId xmlns:p14="http://schemas.microsoft.com/office/powerpoint/2010/main" val="2698193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1247-020F-4493-8602-12266263E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35" y="-131701"/>
            <a:ext cx="10515600" cy="1325563"/>
          </a:xfrm>
        </p:spPr>
        <p:txBody>
          <a:bodyPr>
            <a:normAutofit/>
          </a:bodyPr>
          <a:lstStyle/>
          <a:p>
            <a:br>
              <a:rPr lang="en-GB" sz="3200" dirty="0">
                <a:solidFill>
                  <a:srgbClr val="5F6062"/>
                </a:solidFill>
              </a:rPr>
            </a:b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55E6F2-4366-4259-99FD-EDE84BFD5B16}"/>
              </a:ext>
            </a:extLst>
          </p:cNvPr>
          <p:cNvSpPr txBox="1">
            <a:spLocks/>
          </p:cNvSpPr>
          <p:nvPr/>
        </p:nvSpPr>
        <p:spPr>
          <a:xfrm>
            <a:off x="1117084" y="-528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br>
              <a:rPr lang="en-GB" sz="3200" dirty="0">
                <a:solidFill>
                  <a:srgbClr val="5F6062"/>
                </a:solidFill>
              </a:rPr>
            </a:br>
            <a:r>
              <a:rPr lang="en-GB" sz="3600" b="1" dirty="0">
                <a:solidFill>
                  <a:srgbClr val="BE005B"/>
                </a:solidFill>
                <a:latin typeface="Gill Sans MT" panose="020B0502020104020203" pitchFamily="34" charset="0"/>
              </a:rPr>
              <a:t>Business Cost Reduction Associates Limited </a:t>
            </a:r>
            <a:endParaRPr lang="en-GB" sz="3300" b="1" dirty="0">
              <a:latin typeface="Gill Sans MT" panose="020B0502020104020203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56E59E-B50F-4D30-B3EA-2930C8238401}"/>
              </a:ext>
            </a:extLst>
          </p:cNvPr>
          <p:cNvSpPr txBox="1">
            <a:spLocks/>
          </p:cNvSpPr>
          <p:nvPr/>
        </p:nvSpPr>
        <p:spPr>
          <a:xfrm>
            <a:off x="1116435" y="1332942"/>
            <a:ext cx="9714322" cy="50593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BE005B"/>
              </a:buClr>
            </a:pPr>
            <a:endParaRPr lang="en-GB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227F65-A9FE-40D9-A685-D8730D1FD004}"/>
              </a:ext>
            </a:extLst>
          </p:cNvPr>
          <p:cNvSpPr txBox="1"/>
          <p:nvPr/>
        </p:nvSpPr>
        <p:spPr>
          <a:xfrm>
            <a:off x="1116435" y="1212425"/>
            <a:ext cx="1019203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Formed 2005</a:t>
            </a:r>
          </a:p>
          <a:p>
            <a:pPr marL="342900" indent="-342900">
              <a:buClr>
                <a:srgbClr val="BCD85F"/>
              </a:buClr>
              <a:buFont typeface="Wingdings 3" panose="05040102010807070707" pitchFamily="18" charset="2"/>
              <a:buChar char="}"/>
            </a:pPr>
            <a:endParaRPr lang="en-GB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Procurement and Net Zero Consultancy business</a:t>
            </a:r>
          </a:p>
          <a:p>
            <a:pPr marL="285750" indent="-285750">
              <a:buClr>
                <a:srgbClr val="BCD85F"/>
              </a:buClr>
              <a:buFont typeface="Wingdings 3" panose="05040102010807070707" pitchFamily="18" charset="2"/>
              <a:buChar char="}"/>
            </a:pPr>
            <a:endParaRPr lang="en-GB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23 staff</a:t>
            </a:r>
          </a:p>
          <a:p>
            <a:pPr marL="285750" indent="-285750">
              <a:buClr>
                <a:srgbClr val="BCD85F"/>
              </a:buClr>
              <a:buFont typeface="Wingdings 3" panose="05040102010807070707" pitchFamily="18" charset="2"/>
              <a:buChar char="}"/>
            </a:pPr>
            <a:endParaRPr lang="en-GB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1200+ Clients across the U.K</a:t>
            </a:r>
          </a:p>
          <a:p>
            <a:pPr marL="342900" indent="-342900">
              <a:buClr>
                <a:srgbClr val="BCD85F"/>
              </a:buClr>
              <a:buFont typeface="Wingdings 3" panose="05040102010807070707" pitchFamily="18" charset="2"/>
              <a:buChar char="}"/>
            </a:pPr>
            <a:endParaRPr lang="en-GB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Manage over £1 billion of energy spend </a:t>
            </a:r>
          </a:p>
          <a:p>
            <a:pPr marL="342900" indent="-342900">
              <a:buClr>
                <a:srgbClr val="BCD85F"/>
              </a:buClr>
              <a:buFont typeface="Wingdings 3" panose="05040102010807070707" pitchFamily="18" charset="2"/>
              <a:buChar char="}"/>
            </a:pPr>
            <a:endParaRPr lang="en-GB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 Sectors – Manufacturing, Education, Health and Care, Professional Services and Hospitality and Leisure</a:t>
            </a:r>
          </a:p>
          <a:p>
            <a:pPr>
              <a:buClr>
                <a:srgbClr val="BCD85F"/>
              </a:buClr>
            </a:pPr>
            <a:endParaRPr lang="en-GB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Associate members of the BH&amp;HPA and ISBA</a:t>
            </a:r>
          </a:p>
          <a:p>
            <a:pPr>
              <a:buClr>
                <a:srgbClr val="BCD85F"/>
              </a:buClr>
            </a:pPr>
            <a:endParaRPr lang="en-GB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Members of the ADR scheme – full disclosure on all clients since 2021 </a:t>
            </a:r>
          </a:p>
          <a:p>
            <a:pPr>
              <a:buClr>
                <a:srgbClr val="BCD85F"/>
              </a:buClr>
            </a:pPr>
            <a:endParaRPr lang="en-GB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Applying for B Corp </a:t>
            </a:r>
            <a:endParaRPr lang="en-GB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Clr>
                <a:srgbClr val="BCD85F"/>
              </a:buClr>
              <a:buFont typeface="Wingdings 3" panose="05040102010807070707" pitchFamily="18" charset="2"/>
              <a:buChar char="}"/>
            </a:pPr>
            <a:endParaRPr lang="en-GB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Authorised by the Financial Conducts Authority for Secondary credit broking services. 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GB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FRN 712778)</a:t>
            </a:r>
          </a:p>
          <a:p>
            <a:pPr marL="342900" indent="-342900">
              <a:buClr>
                <a:srgbClr val="BCD85F"/>
              </a:buClr>
              <a:buFont typeface="Wingdings 3" panose="05040102010807070707" pitchFamily="18" charset="2"/>
              <a:buChar char="}"/>
            </a:pPr>
            <a:endParaRPr lang="en-GB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Own energy platform – Visible Energy</a:t>
            </a:r>
          </a:p>
          <a:p>
            <a:pPr>
              <a:buClr>
                <a:srgbClr val="BCD85F"/>
              </a:buClr>
            </a:pPr>
            <a:endParaRPr lang="en-GB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</a:rPr>
              <a:t>Own carbon platform – Visible Carbon </a:t>
            </a:r>
            <a:endParaRPr lang="en-GB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89735-5B35-FBB6-1D89-800375E0C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1771" y="2136"/>
            <a:ext cx="153022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45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FAB311-A881-D903-6AEC-3D6628277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2" y="690475"/>
            <a:ext cx="11484428" cy="5477049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5E3F863B-516A-C538-8E65-5BE14DB26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62" y="191359"/>
            <a:ext cx="997719" cy="99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00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7B1B7-35F1-4D5C-AA66-444A07DC1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45" y="-64589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BE005B"/>
                </a:solidFill>
                <a:latin typeface="Gill Sans MT" panose="020B0502020104020203" pitchFamily="34" charset="0"/>
              </a:rPr>
              <a:t>How are Energy contracts constructed?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0EF7928-712A-61C6-6BD8-94C1B46D6F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3335859"/>
              </p:ext>
            </p:extLst>
          </p:nvPr>
        </p:nvGraphicFramePr>
        <p:xfrm>
          <a:off x="740227" y="1177061"/>
          <a:ext cx="982153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1537">
                  <a:extLst>
                    <a:ext uri="{9D8B030D-6E8A-4147-A177-3AD203B41FA5}">
                      <a16:colId xmlns:a16="http://schemas.microsoft.com/office/drawing/2014/main" val="2387403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Unit Price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2003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811802B-FEB1-D2D0-6397-CF759033F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9736" y="0"/>
            <a:ext cx="1532264" cy="153226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D534FF3-535F-9A4D-A26E-030C8E9BB3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762744"/>
              </p:ext>
            </p:extLst>
          </p:nvPr>
        </p:nvGraphicFramePr>
        <p:xfrm>
          <a:off x="740226" y="1532264"/>
          <a:ext cx="9821537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4639">
                  <a:extLst>
                    <a:ext uri="{9D8B030D-6E8A-4147-A177-3AD203B41FA5}">
                      <a16:colId xmlns:a16="http://schemas.microsoft.com/office/drawing/2014/main" val="2742247082"/>
                    </a:ext>
                  </a:extLst>
                </a:gridCol>
                <a:gridCol w="4606898">
                  <a:extLst>
                    <a:ext uri="{9D8B030D-6E8A-4147-A177-3AD203B41FA5}">
                      <a16:colId xmlns:a16="http://schemas.microsoft.com/office/drawing/2014/main" val="18211775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Wholesale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Non Commodity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42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Traded commodity </a:t>
                      </a:r>
                    </a:p>
                    <a:p>
                      <a:pPr algn="ctr"/>
                      <a:r>
                        <a:rPr lang="en-GB" dirty="0"/>
                        <a:t>6p – 95p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27 Government taxes</a:t>
                      </a:r>
                    </a:p>
                    <a:p>
                      <a:pPr algn="ctr"/>
                      <a:r>
                        <a:rPr lang="en-GB" dirty="0"/>
                        <a:t>7p – 15p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993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14p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184852"/>
                  </a:ext>
                </a:extLst>
              </a:tr>
            </a:tbl>
          </a:graphicData>
        </a:graphic>
      </p:graphicFrame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05821086-8F1A-BB6A-C502-2BB5D3090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616309"/>
              </p:ext>
            </p:extLst>
          </p:nvPr>
        </p:nvGraphicFramePr>
        <p:xfrm>
          <a:off x="740225" y="2914024"/>
          <a:ext cx="9818915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8915">
                  <a:extLst>
                    <a:ext uri="{9D8B030D-6E8A-4147-A177-3AD203B41FA5}">
                      <a16:colId xmlns:a16="http://schemas.microsoft.com/office/drawing/2014/main" val="14858730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Other costs</a:t>
                      </a:r>
                    </a:p>
                    <a:p>
                      <a:pPr algn="ctr"/>
                      <a:r>
                        <a:rPr lang="en-GB" dirty="0"/>
                        <a:t>Standing Charges</a:t>
                      </a:r>
                    </a:p>
                    <a:p>
                      <a:pPr algn="ctr"/>
                      <a:r>
                        <a:rPr lang="en-GB" dirty="0"/>
                        <a:t>Day Rate/Night Rate </a:t>
                      </a:r>
                    </a:p>
                    <a:p>
                      <a:pPr algn="ctr"/>
                      <a:r>
                        <a:rPr lang="en-GB" dirty="0"/>
                        <a:t>KVA</a:t>
                      </a:r>
                    </a:p>
                    <a:p>
                      <a:pPr algn="ctr"/>
                      <a:r>
                        <a:rPr lang="en-GB" dirty="0"/>
                        <a:t>CCL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0506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Other features</a:t>
                      </a:r>
                    </a:p>
                    <a:p>
                      <a:pPr algn="ctr"/>
                      <a:r>
                        <a:rPr lang="en-GB" dirty="0"/>
                        <a:t>Volume Tolerance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4027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Product Types</a:t>
                      </a:r>
                    </a:p>
                    <a:p>
                      <a:pPr algn="ctr"/>
                      <a:r>
                        <a:rPr lang="en-GB" dirty="0"/>
                        <a:t>Fully Fixed</a:t>
                      </a:r>
                    </a:p>
                    <a:p>
                      <a:pPr algn="ctr"/>
                      <a:r>
                        <a:rPr lang="en-GB" dirty="0"/>
                        <a:t>Fixed and Inclusive</a:t>
                      </a:r>
                    </a:p>
                    <a:p>
                      <a:pPr algn="ctr"/>
                      <a:r>
                        <a:rPr lang="en-GB" dirty="0"/>
                        <a:t>Fixed</a:t>
                      </a:r>
                    </a:p>
                    <a:p>
                      <a:pPr algn="ctr"/>
                      <a:r>
                        <a:rPr lang="en-GB" dirty="0"/>
                        <a:t>Pass Through</a:t>
                      </a:r>
                    </a:p>
                    <a:p>
                      <a:pPr algn="ctr"/>
                      <a:r>
                        <a:rPr lang="en-GB" dirty="0"/>
                        <a:t>Flex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321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4230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7B1B7-35F1-4D5C-AA66-444A07DC1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45" y="-64589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BE005B"/>
                </a:solidFill>
                <a:latin typeface="Gill Sans MT" panose="020B0502020104020203" pitchFamily="34" charset="0"/>
              </a:rPr>
              <a:t>Which is the best value for your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FDAC7-C2C1-4E78-8390-0E45F92E1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363" y="1477468"/>
            <a:ext cx="8289581" cy="496950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Clr>
                <a:srgbClr val="BCD85F"/>
              </a:buClr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				</a:t>
            </a:r>
          </a:p>
          <a:p>
            <a:pPr marL="457200" lvl="1" indent="0">
              <a:lnSpc>
                <a:spcPct val="150000"/>
              </a:lnSpc>
              <a:buClr>
                <a:srgbClr val="BCD85F"/>
              </a:buClr>
              <a:buNone/>
            </a:pPr>
            <a:endParaRPr lang="en-GB" sz="12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66A6B5-3966-FC69-425E-3097A183D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9736" y="0"/>
            <a:ext cx="1532264" cy="153226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88880B1-F5A9-F839-81EB-3CFE3C4EC3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55541"/>
              </p:ext>
            </p:extLst>
          </p:nvPr>
        </p:nvGraphicFramePr>
        <p:xfrm>
          <a:off x="1235046" y="1477468"/>
          <a:ext cx="812799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4088275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20609235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327054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Supplier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407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British 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£105,000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F&amp;I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666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EDF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£103,000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210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£99,000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F&amp;I with VT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69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SSE Protect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£104,000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882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SSE Choice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£102,000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F&amp;I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09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175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7B1B7-35F1-4D5C-AA66-444A07DC1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45" y="-64589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BE005B"/>
                </a:solidFill>
                <a:latin typeface="Gill Sans MT" panose="020B0502020104020203" pitchFamily="34" charset="0"/>
              </a:rPr>
              <a:t>Establishing a baseline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FDAC7-C2C1-4E78-8390-0E45F92E1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363" y="1477468"/>
            <a:ext cx="8289581" cy="49695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How does your site use energy?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Monthly billing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Data 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What are your large energy consumers?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What is still consuming energy at 2am – Establishing a baseline	</a:t>
            </a:r>
          </a:p>
          <a:p>
            <a:pPr lvl="2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Security cameras</a:t>
            </a:r>
          </a:p>
          <a:p>
            <a:pPr lvl="2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Lighting </a:t>
            </a:r>
          </a:p>
          <a:p>
            <a:pPr lvl="2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Fridges</a:t>
            </a:r>
          </a:p>
          <a:p>
            <a:pPr lvl="2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Swimming Pool				</a:t>
            </a:r>
          </a:p>
          <a:p>
            <a:pPr marL="457200" lvl="1" indent="0">
              <a:lnSpc>
                <a:spcPct val="150000"/>
              </a:lnSpc>
              <a:buClr>
                <a:srgbClr val="BCD85F"/>
              </a:buClr>
              <a:buNone/>
            </a:pPr>
            <a:endParaRPr lang="en-GB" sz="12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66A6B5-3966-FC69-425E-3097A183D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9736" y="0"/>
            <a:ext cx="1532264" cy="153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68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FDAC7-C2C1-4E78-8390-0E45F92E1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730" y="1357400"/>
            <a:ext cx="10515600" cy="55005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</a:rPr>
              <a:t>KVA</a:t>
            </a:r>
          </a:p>
          <a:p>
            <a:pPr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</a:rPr>
              <a:t>Baseline</a:t>
            </a:r>
          </a:p>
          <a:p>
            <a:pPr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</a:rPr>
              <a:t>Business Management System</a:t>
            </a:r>
          </a:p>
          <a:p>
            <a:pPr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</a:rPr>
              <a:t>Data Management</a:t>
            </a:r>
          </a:p>
          <a:p>
            <a:pPr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</a:rPr>
              <a:t>Working patterns</a:t>
            </a:r>
          </a:p>
          <a:p>
            <a:pPr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</a:rPr>
              <a:t>Future proofing </a:t>
            </a:r>
          </a:p>
          <a:p>
            <a:pPr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</a:rPr>
              <a:t>Compliance SECR</a:t>
            </a:r>
          </a:p>
          <a:p>
            <a:pPr marL="0" indent="0">
              <a:lnSpc>
                <a:spcPct val="150000"/>
              </a:lnSpc>
              <a:buClr>
                <a:srgbClr val="BCD85F"/>
              </a:buClr>
              <a:buNone/>
            </a:pPr>
            <a:r>
              <a:rPr lang="en-GB" sz="2000" dirty="0">
                <a:solidFill>
                  <a:schemeClr val="tx1"/>
                </a:solidFill>
              </a:rPr>
              <a:t>						</a:t>
            </a:r>
          </a:p>
          <a:p>
            <a:pPr marL="0" indent="0">
              <a:lnSpc>
                <a:spcPct val="150000"/>
              </a:lnSpc>
              <a:buClr>
                <a:srgbClr val="BCD85F"/>
              </a:buClr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BE006D"/>
              </a:buClr>
              <a:buFont typeface="Wingdings" panose="05000000000000000000" pitchFamily="2" charset="2"/>
              <a:buChar char="§"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DD016C-C251-4EB2-A089-F6C41C4AC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730" y="435429"/>
            <a:ext cx="10515600" cy="822944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BE005B"/>
                </a:solidFill>
                <a:latin typeface="Gill Sans MT" panose="020B0502020104020203" pitchFamily="34" charset="0"/>
              </a:rPr>
              <a:t>Energy Management</a:t>
            </a:r>
            <a:br>
              <a:rPr lang="en-GB" sz="3200" dirty="0">
                <a:solidFill>
                  <a:srgbClr val="5F6062"/>
                </a:solidFill>
              </a:rPr>
            </a:b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6C30DE-C6E5-BE85-E2AC-C957D6BD5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03" y="3128664"/>
            <a:ext cx="2143125" cy="2143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C89BF4-DC4E-D5E1-A8CC-ACF09935D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785" y="1631291"/>
            <a:ext cx="4938188" cy="519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E3AA24-7164-8266-7DC1-C7090C50E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9736" y="0"/>
            <a:ext cx="1532264" cy="153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8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7B1B7-35F1-4D5C-AA66-444A07DC1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45" y="-64589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BE005B"/>
                </a:solidFill>
                <a:latin typeface="Gill Sans MT" panose="020B0502020104020203" pitchFamily="34" charset="0"/>
              </a:rPr>
              <a:t>Future proofing your school?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FDAC7-C2C1-4E78-8390-0E45F92E1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363" y="1072244"/>
            <a:ext cx="8289581" cy="578575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Site Audit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Contract review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latin typeface="+mn-lt"/>
                <a:cs typeface="Calibri" panose="020F0502020204030204" pitchFamily="34" charset="0"/>
              </a:rPr>
              <a:t>Site Infrastructure review 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latin typeface="+mn-lt"/>
                <a:cs typeface="Calibri" panose="020F0502020204030204" pitchFamily="34" charset="0"/>
              </a:rPr>
              <a:t>Plans for the site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latin typeface="+mn-lt"/>
                <a:cs typeface="Calibri" panose="020F0502020204030204" pitchFamily="34" charset="0"/>
              </a:rPr>
              <a:t>Onsite generation opportunities 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latin typeface="+mn-lt"/>
                <a:ea typeface="Calibri"/>
                <a:cs typeface="Calibri" panose="020F0502020204030204" pitchFamily="34" charset="0"/>
              </a:rPr>
              <a:t>Recommendation</a:t>
            </a:r>
            <a:endParaRPr lang="en-GB" sz="1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</a:rPr>
              <a:t>Infrastructure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</a:rPr>
              <a:t>Sub metering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</a:rPr>
              <a:t>EV Car charging points 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</a:rPr>
              <a:t>Hydrogen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400" dirty="0">
                <a:solidFill>
                  <a:schemeClr val="tx1"/>
                </a:solidFill>
              </a:rPr>
              <a:t>Onsite generation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endParaRPr lang="en-GB" sz="14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457200" lvl="1" indent="0">
              <a:lnSpc>
                <a:spcPct val="150000"/>
              </a:lnSpc>
              <a:buClr>
                <a:srgbClr val="BCD85F"/>
              </a:buClr>
              <a:buNone/>
            </a:pPr>
            <a:endParaRPr lang="en-GB" sz="14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GB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66A6B5-3966-FC69-425E-3097A183D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9736" y="0"/>
            <a:ext cx="1532264" cy="153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5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FDAC7-C2C1-4E78-8390-0E45F92E1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8700"/>
            <a:ext cx="10515600" cy="550059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Clr>
                <a:srgbClr val="BCD85F"/>
              </a:buClr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600" dirty="0">
                <a:solidFill>
                  <a:schemeClr val="tx1"/>
                </a:solidFill>
              </a:rPr>
              <a:t>Establish an energy strategy for your school</a:t>
            </a:r>
          </a:p>
          <a:p>
            <a:pPr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500" dirty="0">
                <a:solidFill>
                  <a:schemeClr val="tx1"/>
                </a:solidFill>
              </a:rPr>
              <a:t>What Renewables should we consider? 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500" dirty="0">
                <a:solidFill>
                  <a:schemeClr val="tx1"/>
                </a:solidFill>
              </a:rPr>
              <a:t>Solar PV (include lightweight solar)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500" dirty="0">
                <a:solidFill>
                  <a:schemeClr val="tx1"/>
                </a:solidFill>
              </a:rPr>
              <a:t>LED Lighting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500" dirty="0">
                <a:solidFill>
                  <a:schemeClr val="tx1"/>
                </a:solidFill>
              </a:rPr>
              <a:t>Wind Turbine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500" dirty="0">
                <a:solidFill>
                  <a:schemeClr val="tx1"/>
                </a:solidFill>
              </a:rPr>
              <a:t>Bio Mass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500" dirty="0">
                <a:solidFill>
                  <a:schemeClr val="tx1"/>
                </a:solidFill>
              </a:rPr>
              <a:t>Anaerobic Digestion 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500" dirty="0">
                <a:solidFill>
                  <a:schemeClr val="tx1"/>
                </a:solidFill>
              </a:rPr>
              <a:t>Battery Storage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500" dirty="0">
                <a:solidFill>
                  <a:schemeClr val="tx1"/>
                </a:solidFill>
              </a:rPr>
              <a:t>Heat Pump</a:t>
            </a:r>
          </a:p>
          <a:p>
            <a:pPr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500" dirty="0">
                <a:solidFill>
                  <a:schemeClr val="tx1"/>
                </a:solidFill>
              </a:rPr>
              <a:t>What else do we needs to considered ?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500" dirty="0">
                <a:solidFill>
                  <a:schemeClr val="tx1"/>
                </a:solidFill>
              </a:rPr>
              <a:t>KVA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500" dirty="0">
                <a:solidFill>
                  <a:schemeClr val="tx1"/>
                </a:solidFill>
              </a:rPr>
              <a:t>Site suitability</a:t>
            </a:r>
          </a:p>
          <a:p>
            <a:pPr lvl="1">
              <a:lnSpc>
                <a:spcPct val="150000"/>
              </a:lnSpc>
              <a:buClr>
                <a:srgbClr val="BCD85F"/>
              </a:buClr>
              <a:buFont typeface="Wingdings 3" panose="05040102010807070707" pitchFamily="18" charset="2"/>
              <a:buChar char="}"/>
            </a:pPr>
            <a:r>
              <a:rPr lang="en-GB" sz="1500" dirty="0">
                <a:solidFill>
                  <a:schemeClr val="tx1"/>
                </a:solidFill>
              </a:rPr>
              <a:t>DNO</a:t>
            </a:r>
          </a:p>
          <a:p>
            <a:pPr marL="342900" indent="-342900">
              <a:lnSpc>
                <a:spcPct val="150000"/>
              </a:lnSpc>
              <a:buClr>
                <a:srgbClr val="BE006D"/>
              </a:buClr>
              <a:buFont typeface="Wingdings" panose="05000000000000000000" pitchFamily="2" charset="2"/>
              <a:buChar char="§"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DD016C-C251-4EB2-A089-F6C41C4AC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564986"/>
            <a:ext cx="10515600" cy="572572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BE005B"/>
                </a:solidFill>
                <a:latin typeface="Gill Sans MT" panose="020B0502020104020203" pitchFamily="34" charset="0"/>
              </a:rPr>
              <a:t>Energy Efficiencies </a:t>
            </a:r>
            <a:br>
              <a:rPr lang="en-GB" sz="3200" dirty="0">
                <a:solidFill>
                  <a:srgbClr val="5F6062"/>
                </a:solidFill>
              </a:rPr>
            </a:b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ED63BB-9C2E-72A8-A374-B794ECEEE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9736" y="0"/>
            <a:ext cx="1532264" cy="153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21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320E8580CBFA4D865E2C2A54D625CB" ma:contentTypeVersion="15" ma:contentTypeDescription="Create a new document." ma:contentTypeScope="" ma:versionID="d8b591277480bde947c2f29acada7255">
  <xsd:schema xmlns:xsd="http://www.w3.org/2001/XMLSchema" xmlns:xs="http://www.w3.org/2001/XMLSchema" xmlns:p="http://schemas.microsoft.com/office/2006/metadata/properties" xmlns:ns2="b2552c56-f950-4421-8bd3-01cdb328b0ef" xmlns:ns3="caeccce5-f0d4-4842-9765-2a6e8c3b47f0" targetNamespace="http://schemas.microsoft.com/office/2006/metadata/properties" ma:root="true" ma:fieldsID="423d2da9e3e307e23b95188aa49f4925" ns2:_="" ns3:_="">
    <xsd:import namespace="b2552c56-f950-4421-8bd3-01cdb328b0ef"/>
    <xsd:import namespace="caeccce5-f0d4-4842-9765-2a6e8c3b47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552c56-f950-4421-8bd3-01cdb328b0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d1e769eb-3a16-4db7-8f91-4e7e089aca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eccce5-f0d4-4842-9765-2a6e8c3b47f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636936a-4f51-4427-80bd-b6faac35dd0d}" ma:internalName="TaxCatchAll" ma:showField="CatchAllData" ma:web="caeccce5-f0d4-4842-9765-2a6e8c3b47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2552c56-f950-4421-8bd3-01cdb328b0ef">
      <Terms xmlns="http://schemas.microsoft.com/office/infopath/2007/PartnerControls"/>
    </lcf76f155ced4ddcb4097134ff3c332f>
    <TaxCatchAll xmlns="caeccce5-f0d4-4842-9765-2a6e8c3b47f0" xsi:nil="true"/>
  </documentManagement>
</p:properties>
</file>

<file path=customXml/itemProps1.xml><?xml version="1.0" encoding="utf-8"?>
<ds:datastoreItem xmlns:ds="http://schemas.openxmlformats.org/officeDocument/2006/customXml" ds:itemID="{493BB81A-C223-4304-93F9-58769492D4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C629FA-6B5E-4E4B-831E-23EA815A6EE3}"/>
</file>

<file path=customXml/itemProps3.xml><?xml version="1.0" encoding="utf-8"?>
<ds:datastoreItem xmlns:ds="http://schemas.openxmlformats.org/officeDocument/2006/customXml" ds:itemID="{C90EE8DF-DA7A-4F0E-BAB2-C40A5B1BCBA3}">
  <ds:schemaRefs>
    <ds:schemaRef ds:uri="http://purl.org/dc/elements/1.1/"/>
    <ds:schemaRef ds:uri="http://purl.org/dc/dcmitype/"/>
    <ds:schemaRef ds:uri="http://www.w3.org/XML/1998/namespace"/>
    <ds:schemaRef ds:uri="827ad578-b3ab-4418-a67c-c7a1802c9ca4"/>
    <ds:schemaRef ds:uri="http://schemas.openxmlformats.org/package/2006/metadata/core-properties"/>
    <ds:schemaRef ds:uri="http://schemas.microsoft.com/office/2006/documentManagement/types"/>
    <ds:schemaRef ds:uri="dbd87355-67ac-47f1-af4d-7b4e352e8fd7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587</Words>
  <Application>Microsoft Office PowerPoint</Application>
  <PresentationFormat>Widescreen</PresentationFormat>
  <Paragraphs>151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Arial</vt:lpstr>
      <vt:lpstr>Calibri</vt:lpstr>
      <vt:lpstr>Calibri Light</vt:lpstr>
      <vt:lpstr>Candara</vt:lpstr>
      <vt:lpstr>Gill Sans MT</vt:lpstr>
      <vt:lpstr>Times New Roman</vt:lpstr>
      <vt:lpstr>Verdana</vt:lpstr>
      <vt:lpstr>Wingdings</vt:lpstr>
      <vt:lpstr>Wingdings 3</vt:lpstr>
      <vt:lpstr>Office Theme</vt:lpstr>
      <vt:lpstr>Custom Design</vt:lpstr>
      <vt:lpstr>PowerPoint Presentation</vt:lpstr>
      <vt:lpstr> </vt:lpstr>
      <vt:lpstr>PowerPoint Presentation</vt:lpstr>
      <vt:lpstr>How are Energy contracts constructed? </vt:lpstr>
      <vt:lpstr>Which is the best value for your school</vt:lpstr>
      <vt:lpstr>Establishing a baseline</vt:lpstr>
      <vt:lpstr>Energy Management </vt:lpstr>
      <vt:lpstr>Future proofing your school?</vt:lpstr>
      <vt:lpstr>Energy Efficiencies  </vt:lpstr>
      <vt:lpstr>The benefits of onsite generation – Solar PV?  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Dormer</dc:creator>
  <cp:lastModifiedBy>Nadine MacLennan</cp:lastModifiedBy>
  <cp:revision>182</cp:revision>
  <cp:lastPrinted>2018-11-16T14:09:28Z</cp:lastPrinted>
  <dcterms:created xsi:type="dcterms:W3CDTF">2018-11-15T14:32:29Z</dcterms:created>
  <dcterms:modified xsi:type="dcterms:W3CDTF">2024-04-08T13:38:49Z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0x010100E38164FFC291D242914CB41AA5C5AB40</vt:lpwstr>
  </property>
</Properties>
</file>