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ppt/revisionInfo.xml" ContentType="application/vnd.ms-powerpoint.revisioninfo+xml"/>
  <Override PartName="/docProps/custom.xml" ContentType="application/vnd.openxmlformats-officedocument.custom-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57" r:id="rId4"/>
    <p:sldId id="258" r:id="rId5"/>
    <p:sldId id="261" r:id="rId6"/>
    <p:sldId id="259"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EC2DCDE-4ADB-44E2-8A09-9A3B682B6CAC}" v="1" dt="2024-04-16T11:56:03.82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136" d="100"/>
          <a:sy n="136" d="100"/>
        </p:scale>
        <p:origin x="1629" y="8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53FD59-9757-4FC2-A0F4-92CD15F3AE97}" type="datetimeFigureOut">
              <a:rPr lang="en-GB" smtClean="0"/>
              <a:t>16/04/2024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CBA6D5-0B23-4168-BD0A-E2F4B3956292}" type="slidenum">
              <a:rPr lang="en-GB" smtClean="0"/>
              <a:t>‹#›</a:t>
            </a:fld>
            <a:endParaRPr lang="en-GB"/>
          </a:p>
        </p:txBody>
      </p:sp>
    </p:spTree>
    <p:extLst>
      <p:ext uri="{BB962C8B-B14F-4D97-AF65-F5344CB8AC3E}">
        <p14:creationId xmlns:p14="http://schemas.microsoft.com/office/powerpoint/2010/main" val="5535860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A0CBA6D5-0B23-4168-BD0A-E2F4B3956292}" type="slidenum">
              <a:rPr lang="en-GB" smtClean="0"/>
              <a:t>1</a:t>
            </a:fld>
            <a:endParaRPr lang="en-GB"/>
          </a:p>
        </p:txBody>
      </p:sp>
    </p:spTree>
    <p:extLst>
      <p:ext uri="{BB962C8B-B14F-4D97-AF65-F5344CB8AC3E}">
        <p14:creationId xmlns:p14="http://schemas.microsoft.com/office/powerpoint/2010/main" val="2746483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p>
        </p:txBody>
      </p:sp>
      <p:sp>
        <p:nvSpPr>
          <p:cNvPr id="4" name="Date Placeholder 3"/>
          <p:cNvSpPr>
            <a:spLocks noGrp="1"/>
          </p:cNvSpPr>
          <p:nvPr>
            <p:ph type="dt" sz="half" idx="10"/>
          </p:nvPr>
        </p:nvSpPr>
        <p:spPr/>
        <p:txBody>
          <a:bodyPr/>
          <a:lstStyle/>
          <a:p>
            <a:fld id="{7DA7CCDE-99D6-4EA7-8E8C-EDC9312FB994}" type="datetimeFigureOut">
              <a:rPr lang="en-GB" smtClean="0"/>
              <a:t>16/04/2024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414018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7DA7CCDE-99D6-4EA7-8E8C-EDC9312FB994}" type="datetimeFigureOut">
              <a:rPr lang="en-GB" smtClean="0"/>
              <a:t>16/04/2024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119119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7DA7CCDE-99D6-4EA7-8E8C-EDC9312FB994}" type="datetimeFigureOut">
              <a:rPr lang="en-GB" smtClean="0"/>
              <a:t>16/04/2024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613575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10"/>
          </p:nvPr>
        </p:nvSpPr>
        <p:spPr/>
        <p:txBody>
          <a:bodyPr/>
          <a:lstStyle/>
          <a:p>
            <a:fld id="{7DA7CCDE-99D6-4EA7-8E8C-EDC9312FB994}" type="datetimeFigureOut">
              <a:rPr lang="en-GB" smtClean="0"/>
              <a:t>16/04/2024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2510912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7DA7CCDE-99D6-4EA7-8E8C-EDC9312FB994}" type="datetimeFigureOut">
              <a:rPr lang="en-GB" smtClean="0"/>
              <a:t>16/04/2024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2165893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p:cNvSpPr>
            <a:spLocks noGrp="1"/>
          </p:cNvSpPr>
          <p:nvPr>
            <p:ph type="dt" sz="half" idx="10"/>
          </p:nvPr>
        </p:nvSpPr>
        <p:spPr/>
        <p:txBody>
          <a:bodyPr/>
          <a:lstStyle/>
          <a:p>
            <a:fld id="{7DA7CCDE-99D6-4EA7-8E8C-EDC9312FB994}" type="datetimeFigureOut">
              <a:rPr lang="en-GB" smtClean="0"/>
              <a:t>16/04/2024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2520122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p:cNvSpPr>
            <a:spLocks noGrp="1"/>
          </p:cNvSpPr>
          <p:nvPr>
            <p:ph type="dt" sz="half" idx="10"/>
          </p:nvPr>
        </p:nvSpPr>
        <p:spPr/>
        <p:txBody>
          <a:bodyPr/>
          <a:lstStyle/>
          <a:p>
            <a:fld id="{7DA7CCDE-99D6-4EA7-8E8C-EDC9312FB994}" type="datetimeFigureOut">
              <a:rPr lang="en-GB" smtClean="0"/>
              <a:t>16/04/2024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3281394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p>
        </p:txBody>
      </p:sp>
      <p:sp>
        <p:nvSpPr>
          <p:cNvPr id="3" name="Date Placeholder 2"/>
          <p:cNvSpPr>
            <a:spLocks noGrp="1"/>
          </p:cNvSpPr>
          <p:nvPr>
            <p:ph type="dt" sz="half" idx="10"/>
          </p:nvPr>
        </p:nvSpPr>
        <p:spPr/>
        <p:txBody>
          <a:bodyPr/>
          <a:lstStyle/>
          <a:p>
            <a:fld id="{7DA7CCDE-99D6-4EA7-8E8C-EDC9312FB994}" type="datetimeFigureOut">
              <a:rPr lang="en-GB" smtClean="0"/>
              <a:t>16/04/2024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2284598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A7CCDE-99D6-4EA7-8E8C-EDC9312FB994}" type="datetimeFigureOut">
              <a:rPr lang="en-GB" smtClean="0"/>
              <a:t>16/04/2024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728802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DA7CCDE-99D6-4EA7-8E8C-EDC9312FB994}" type="datetimeFigureOut">
              <a:rPr lang="en-GB" smtClean="0"/>
              <a:t>16/04/2024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41873260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7DA7CCDE-99D6-4EA7-8E8C-EDC9312FB994}" type="datetimeFigureOut">
              <a:rPr lang="en-GB" smtClean="0"/>
              <a:t>16/04/2024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4B2D20F2-AD89-40B2-B604-09E4348BC840}" type="slidenum">
              <a:rPr lang="en-GB" smtClean="0"/>
              <a:t>‹#›</a:t>
            </a:fld>
            <a:endParaRPr lang="en-GB"/>
          </a:p>
        </p:txBody>
      </p:sp>
    </p:spTree>
    <p:extLst>
      <p:ext uri="{BB962C8B-B14F-4D97-AF65-F5344CB8AC3E}">
        <p14:creationId xmlns:p14="http://schemas.microsoft.com/office/powerpoint/2010/main" val="401887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A7CCDE-99D6-4EA7-8E8C-EDC9312FB994}" type="datetimeFigureOut">
              <a:rPr lang="en-GB" smtClean="0"/>
              <a:t>16/04/2024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2D20F2-AD89-40B2-B604-09E4348BC840}" type="slidenum">
              <a:rPr lang="en-GB" smtClean="0"/>
              <a:t>‹#›</a:t>
            </a:fld>
            <a:endParaRPr lang="en-GB"/>
          </a:p>
        </p:txBody>
      </p:sp>
      <p:sp>
        <p:nvSpPr>
          <p:cNvPr id="7" name="MSIPCMContentMarking" descr="{&quot;HashCode&quot;:-2130211288,&quot;Placement&quot;:&quot;Header&quot;,&quot;Top&quot;:0.0,&quot;Left&quot;:530.990051,&quot;SlideWidth&quot;:720,&quot;SlideHeight&quot;:540}">
            <a:extLst>
              <a:ext uri="{FF2B5EF4-FFF2-40B4-BE49-F238E27FC236}">
                <a16:creationId xmlns:a16="http://schemas.microsoft.com/office/drawing/2014/main" id="{3F535804-E28D-22E5-1613-2448B1663F84}"/>
              </a:ext>
            </a:extLst>
          </p:cNvPr>
          <p:cNvSpPr txBox="1"/>
          <p:nvPr userDrawn="1"/>
        </p:nvSpPr>
        <p:spPr>
          <a:xfrm>
            <a:off x="6743574" y="0"/>
            <a:ext cx="2400426" cy="262344"/>
          </a:xfrm>
          <a:prstGeom prst="rect">
            <a:avLst/>
          </a:prstGeom>
          <a:noFill/>
        </p:spPr>
        <p:txBody>
          <a:bodyPr vert="horz" wrap="square" lIns="0" tIns="0" rIns="0" bIns="0" rtlCol="0" anchor="ctr" anchorCtr="1">
            <a:spAutoFit/>
          </a:bodyPr>
          <a:lstStyle/>
          <a:p>
            <a:pPr algn="r">
              <a:spcBef>
                <a:spcPts val="0"/>
              </a:spcBef>
              <a:spcAft>
                <a:spcPts val="0"/>
              </a:spcAft>
            </a:pPr>
            <a:r>
              <a:rPr lang="en-GB" sz="1000">
                <a:solidFill>
                  <a:srgbClr val="FF8C00"/>
                </a:solidFill>
                <a:latin typeface="Calibri" panose="020F0502020204030204" pitchFamily="34" charset="0"/>
              </a:rPr>
              <a:t>Information Classification: CONTROLLED</a:t>
            </a:r>
          </a:p>
        </p:txBody>
      </p:sp>
    </p:spTree>
    <p:extLst>
      <p:ext uri="{BB962C8B-B14F-4D97-AF65-F5344CB8AC3E}">
        <p14:creationId xmlns:p14="http://schemas.microsoft.com/office/powerpoint/2010/main" val="2368784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ploymentvetting@cornwall.gov.uk"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mailto:employmentvetting@cornwall.gov.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522B21E-B2B9-4C72-9A71-C87EFD13748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9144000" cy="441258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7348" y="551962"/>
            <a:ext cx="8249304" cy="4618549"/>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142999" y="708479"/>
            <a:ext cx="6858000" cy="3274592"/>
          </a:xfrm>
        </p:spPr>
        <p:txBody>
          <a:bodyPr anchor="ctr">
            <a:normAutofit/>
          </a:bodyPr>
          <a:lstStyle/>
          <a:p>
            <a:r>
              <a:rPr lang="en-GB" dirty="0">
                <a:latin typeface="Verdana" panose="020B0604030504040204" pitchFamily="34" charset="0"/>
                <a:ea typeface="Verdana" panose="020B0604030504040204" pitchFamily="34" charset="0"/>
                <a:cs typeface="Verdana" panose="020B0604030504040204" pitchFamily="34" charset="0"/>
              </a:rPr>
              <a:t>School Business Managers Conference</a:t>
            </a:r>
            <a:endParaRPr lang="en-GB" sz="5400" dirty="0">
              <a:latin typeface="Verdana" panose="020B0604030504040204" pitchFamily="34" charset="0"/>
              <a:ea typeface="Verdana" panose="020B0604030504040204" pitchFamily="34" charset="0"/>
              <a:cs typeface="Verdana" panose="020B0604030504040204" pitchFamily="34" charset="0"/>
            </a:endParaRPr>
          </a:p>
        </p:txBody>
      </p:sp>
      <p:sp>
        <p:nvSpPr>
          <p:cNvPr id="3" name="Subtitle 2"/>
          <p:cNvSpPr>
            <a:spLocks noGrp="1"/>
          </p:cNvSpPr>
          <p:nvPr>
            <p:ph type="subTitle" idx="1"/>
          </p:nvPr>
        </p:nvSpPr>
        <p:spPr>
          <a:xfrm>
            <a:off x="1169603" y="3848693"/>
            <a:ext cx="6858000" cy="1440817"/>
          </a:xfrm>
        </p:spPr>
        <p:txBody>
          <a:bodyPr anchor="ctr">
            <a:normAutofit/>
          </a:bodyPr>
          <a:lstStyle/>
          <a:p>
            <a:r>
              <a:rPr lang="en-GB" dirty="0">
                <a:solidFill>
                  <a:schemeClr val="tx1"/>
                </a:solidFill>
                <a:latin typeface="Verdana" panose="020B0604030504040204" pitchFamily="34" charset="0"/>
                <a:ea typeface="Verdana" panose="020B0604030504040204" pitchFamily="34" charset="0"/>
                <a:cs typeface="Verdana" panose="020B0604030504040204" pitchFamily="34" charset="0"/>
              </a:rPr>
              <a:t>Employment Vetting Team</a:t>
            </a:r>
          </a:p>
          <a:p>
            <a:r>
              <a:rPr lang="en-GB" sz="2000" dirty="0">
                <a:latin typeface="Verdana" panose="020B0604030504040204" pitchFamily="34" charset="0"/>
                <a:ea typeface="Verdana" panose="020B0604030504040204" pitchFamily="34" charset="0"/>
                <a:cs typeface="Verdana" panose="020B0604030504040204" pitchFamily="34" charset="0"/>
              </a:rPr>
              <a:t>	</a:t>
            </a:r>
            <a:r>
              <a:rPr lang="en-GB" sz="2000" dirty="0">
                <a:latin typeface="Verdana" panose="020B0604030504040204" pitchFamily="34" charset="0"/>
                <a:ea typeface="Verdana" panose="020B0604030504040204" pitchFamily="34" charset="0"/>
                <a:cs typeface="Verdana" panose="020B0604030504040204" pitchFamily="34" charset="0"/>
                <a:hlinkClick r:id="rId3"/>
              </a:rPr>
              <a:t>employmentvetting@cornwall.gov.uk</a:t>
            </a:r>
            <a:r>
              <a:rPr lang="en-GB" sz="2000" dirty="0">
                <a:latin typeface="Verdana" panose="020B0604030504040204" pitchFamily="34" charset="0"/>
                <a:ea typeface="Verdana" panose="020B0604030504040204" pitchFamily="34" charset="0"/>
                <a:cs typeface="Verdana" panose="020B0604030504040204" pitchFamily="34" charset="0"/>
              </a:rPr>
              <a:t>	</a:t>
            </a:r>
          </a:p>
        </p:txBody>
      </p:sp>
      <p:cxnSp>
        <p:nvCxnSpPr>
          <p:cNvPr id="14" name="Straight Connector 13">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447348" y="6354708"/>
            <a:ext cx="8250174" cy="0"/>
          </a:xfrm>
          <a:prstGeom prst="line">
            <a:avLst/>
          </a:prstGeom>
          <a:ln w="101600">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209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CADC0EE-65B9-2405-08D4-1CCFBE53E3B8}"/>
              </a:ext>
            </a:extLst>
          </p:cNvPr>
          <p:cNvSpPr>
            <a:spLocks noGrp="1"/>
          </p:cNvSpPr>
          <p:nvPr>
            <p:ph type="title"/>
          </p:nvPr>
        </p:nvSpPr>
        <p:spPr>
          <a:xfrm>
            <a:off x="971600" y="404948"/>
            <a:ext cx="6927525" cy="1188950"/>
          </a:xfrm>
        </p:spPr>
        <p:txBody>
          <a:bodyPr anchor="b">
            <a:normAutofit/>
          </a:bodyPr>
          <a:lstStyle/>
          <a:p>
            <a:r>
              <a:rPr lang="en-GB" sz="4700" dirty="0"/>
              <a:t>Identifying Name Changes</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998368"/>
            <a:ext cx="8771274"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1CB7FB23-B16E-0B86-EDD3-D3F40B2987FF}"/>
              </a:ext>
            </a:extLst>
          </p:cNvPr>
          <p:cNvSpPr>
            <a:spLocks noGrp="1"/>
          </p:cNvSpPr>
          <p:nvPr>
            <p:ph idx="1"/>
          </p:nvPr>
        </p:nvSpPr>
        <p:spPr>
          <a:xfrm>
            <a:off x="595245" y="2276872"/>
            <a:ext cx="7607751" cy="3888431"/>
          </a:xfrm>
        </p:spPr>
        <p:txBody>
          <a:bodyPr anchor="ctr">
            <a:normAutofit/>
          </a:bodyPr>
          <a:lstStyle/>
          <a:p>
            <a:pPr marL="0" indent="0" algn="ctr">
              <a:buNone/>
            </a:pPr>
            <a:r>
              <a:rPr lang="en-GB" sz="2100" i="1" dirty="0"/>
              <a:t>All schools and colleges must:</a:t>
            </a:r>
          </a:p>
          <a:p>
            <a:pPr marL="0" indent="0" algn="ctr">
              <a:buNone/>
            </a:pPr>
            <a:r>
              <a:rPr lang="en-GB" sz="2100" i="1" dirty="0"/>
              <a:t>Verify a candidates identity, it is important to be sure that the person is who they claim to be, this includes being aware of the potential for individuals changing their name. </a:t>
            </a:r>
            <a:r>
              <a:rPr lang="en-GB" sz="2100" b="1" i="1" dirty="0"/>
              <a:t>Best practice is checking the name on their birth certificate</a:t>
            </a:r>
            <a:r>
              <a:rPr lang="en-GB" sz="2100" i="1" dirty="0"/>
              <a:t>.</a:t>
            </a:r>
          </a:p>
          <a:p>
            <a:endParaRPr lang="en-GB" sz="2100" i="1" dirty="0"/>
          </a:p>
          <a:p>
            <a:r>
              <a:rPr lang="en-GB" sz="2100" i="1" dirty="0"/>
              <a:t>checking identity documents  </a:t>
            </a:r>
          </a:p>
          <a:p>
            <a:r>
              <a:rPr lang="en-GB" sz="2100" i="1" dirty="0"/>
              <a:t>professional registration/TRA record </a:t>
            </a:r>
          </a:p>
          <a:p>
            <a:r>
              <a:rPr lang="en-GB" sz="2100" i="1" dirty="0"/>
              <a:t>qualification certificates </a:t>
            </a:r>
          </a:p>
        </p:txBody>
      </p:sp>
    </p:spTree>
    <p:extLst>
      <p:ext uri="{BB962C8B-B14F-4D97-AF65-F5344CB8AC3E}">
        <p14:creationId xmlns:p14="http://schemas.microsoft.com/office/powerpoint/2010/main" val="73499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32">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487837" y="2732147"/>
            <a:ext cx="5860051" cy="395784"/>
            <a:chOff x="6081624" y="1998368"/>
            <a:chExt cx="5613457" cy="782175"/>
          </a:xfrm>
          <a:solidFill>
            <a:schemeClr val="accent4"/>
          </a:solidFill>
        </p:grpSpPr>
        <p:sp>
          <p:nvSpPr>
            <p:cNvPr id="36" name="Rectangle 35">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Rectangle 38">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646" y="922919"/>
            <a:ext cx="8333796"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1C2E6A4-7AF3-96CA-4863-191A47A2513C}"/>
              </a:ext>
            </a:extLst>
          </p:cNvPr>
          <p:cNvSpPr>
            <a:spLocks noGrp="1"/>
          </p:cNvSpPr>
          <p:nvPr>
            <p:ph type="title"/>
          </p:nvPr>
        </p:nvSpPr>
        <p:spPr>
          <a:xfrm>
            <a:off x="907887" y="248083"/>
            <a:ext cx="7387313" cy="948669"/>
          </a:xfrm>
        </p:spPr>
        <p:txBody>
          <a:bodyPr anchor="b">
            <a:normAutofit/>
          </a:bodyPr>
          <a:lstStyle/>
          <a:p>
            <a:r>
              <a:rPr lang="en-GB" sz="4700" dirty="0"/>
              <a:t>Prohibition Checks</a:t>
            </a:r>
          </a:p>
        </p:txBody>
      </p:sp>
      <p:sp>
        <p:nvSpPr>
          <p:cNvPr id="3" name="Content Placeholder 2">
            <a:extLst>
              <a:ext uri="{FF2B5EF4-FFF2-40B4-BE49-F238E27FC236}">
                <a16:creationId xmlns:a16="http://schemas.microsoft.com/office/drawing/2014/main" id="{694F8531-BD1A-3D5D-65D3-90BAE085F841}"/>
              </a:ext>
            </a:extLst>
          </p:cNvPr>
          <p:cNvSpPr>
            <a:spLocks noGrp="1"/>
          </p:cNvSpPr>
          <p:nvPr>
            <p:ph idx="1"/>
          </p:nvPr>
        </p:nvSpPr>
        <p:spPr>
          <a:xfrm>
            <a:off x="966978" y="1556792"/>
            <a:ext cx="7387313" cy="4378289"/>
          </a:xfrm>
        </p:spPr>
        <p:txBody>
          <a:bodyPr anchor="ctr">
            <a:normAutofit/>
          </a:bodyPr>
          <a:lstStyle/>
          <a:p>
            <a:pPr marL="0" indent="0" algn="ctr">
              <a:buNone/>
            </a:pPr>
            <a:r>
              <a:rPr lang="en-GB" sz="2000" dirty="0"/>
              <a:t>Schools must ensure that an applicant to be employed to carry out teaching work is not subject to a prohibition order issued by the Secretary of State. </a:t>
            </a:r>
          </a:p>
          <a:p>
            <a:pPr marL="0" indent="0" algn="ctr">
              <a:buNone/>
            </a:pPr>
            <a:endParaRPr lang="en-GB" sz="2000" dirty="0"/>
          </a:p>
          <a:p>
            <a:pPr marL="0" indent="0">
              <a:buNone/>
            </a:pPr>
            <a:r>
              <a:rPr lang="en-GB" sz="2000" dirty="0"/>
              <a:t>Definition of ‘teaching work’:</a:t>
            </a:r>
          </a:p>
          <a:p>
            <a:pPr marL="342900" lvl="0" indent="-342900">
              <a:lnSpc>
                <a:spcPct val="115000"/>
              </a:lnSpc>
              <a:buFont typeface="Symbol" panose="05050102010706020507" pitchFamily="18" charset="2"/>
              <a:buChar char=""/>
            </a:pPr>
            <a:r>
              <a:rPr lang="en-GB" sz="2000" dirty="0">
                <a:solidFill>
                  <a:schemeClr val="tx1"/>
                </a:solidFill>
                <a:effectLst/>
                <a:ea typeface="Calibri" panose="020F0502020204030204" pitchFamily="34" charset="0"/>
                <a:cs typeface="Times New Roman" panose="02020603050405020304" pitchFamily="18" charset="0"/>
              </a:rPr>
              <a:t>Planning and preparing lessons and courses for pupils</a:t>
            </a:r>
          </a:p>
          <a:p>
            <a:pPr marL="342900" lvl="0" indent="-342900">
              <a:lnSpc>
                <a:spcPct val="115000"/>
              </a:lnSpc>
              <a:buFont typeface="Symbol" panose="05050102010706020507" pitchFamily="18" charset="2"/>
              <a:buChar char=""/>
            </a:pPr>
            <a:r>
              <a:rPr lang="en-GB" sz="2000" dirty="0">
                <a:solidFill>
                  <a:schemeClr val="tx1"/>
                </a:solidFill>
                <a:effectLst/>
                <a:ea typeface="Calibri" panose="020F0502020204030204" pitchFamily="34" charset="0"/>
                <a:cs typeface="Times New Roman" panose="02020603050405020304" pitchFamily="18" charset="0"/>
              </a:rPr>
              <a:t>Delivering lessons to pupils</a:t>
            </a:r>
          </a:p>
          <a:p>
            <a:pPr marL="342900" lvl="0" indent="-342900">
              <a:lnSpc>
                <a:spcPct val="115000"/>
              </a:lnSpc>
              <a:buFont typeface="Symbol" panose="05050102010706020507" pitchFamily="18" charset="2"/>
              <a:buChar char=""/>
            </a:pPr>
            <a:r>
              <a:rPr lang="en-GB" sz="2000" dirty="0">
                <a:solidFill>
                  <a:schemeClr val="tx1"/>
                </a:solidFill>
                <a:effectLst/>
                <a:ea typeface="Calibri" panose="020F0502020204030204" pitchFamily="34" charset="0"/>
                <a:cs typeface="Times New Roman" panose="02020603050405020304" pitchFamily="18" charset="0"/>
              </a:rPr>
              <a:t>Assessing the development, progress and attainment of pupils</a:t>
            </a:r>
          </a:p>
          <a:p>
            <a:pPr marL="342900" lvl="0" indent="-342900">
              <a:lnSpc>
                <a:spcPct val="115000"/>
              </a:lnSpc>
              <a:spcAft>
                <a:spcPts val="1000"/>
              </a:spcAft>
              <a:buFont typeface="Symbol" panose="05050102010706020507" pitchFamily="18" charset="2"/>
              <a:buChar char=""/>
            </a:pPr>
            <a:r>
              <a:rPr lang="en-GB" sz="2000" dirty="0">
                <a:solidFill>
                  <a:schemeClr val="tx1"/>
                </a:solidFill>
                <a:effectLst/>
                <a:ea typeface="Calibri" panose="020F0502020204030204" pitchFamily="34" charset="0"/>
                <a:cs typeface="Times New Roman" panose="02020603050405020304" pitchFamily="18" charset="0"/>
              </a:rPr>
              <a:t>Reporting on the development, progress and attainment of pupils</a:t>
            </a:r>
          </a:p>
          <a:p>
            <a:pPr marL="0" indent="0">
              <a:buNone/>
            </a:pPr>
            <a:endParaRPr lang="en-GB" sz="1700" dirty="0"/>
          </a:p>
        </p:txBody>
      </p:sp>
    </p:spTree>
    <p:extLst>
      <p:ext uri="{BB962C8B-B14F-4D97-AF65-F5344CB8AC3E}">
        <p14:creationId xmlns:p14="http://schemas.microsoft.com/office/powerpoint/2010/main" val="8833373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487837" y="2732147"/>
            <a:ext cx="5860051" cy="395784"/>
            <a:chOff x="6081624" y="1998368"/>
            <a:chExt cx="5613457" cy="782175"/>
          </a:xfrm>
          <a:solidFill>
            <a:schemeClr val="accent4"/>
          </a:solidFill>
        </p:grpSpPr>
        <p:sp>
          <p:nvSpPr>
            <p:cNvPr id="11" name="Rectangle 10">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646" y="922919"/>
            <a:ext cx="8333796"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A7A0B3BE-BDF0-42FF-F70E-87F36032AC98}"/>
              </a:ext>
            </a:extLst>
          </p:cNvPr>
          <p:cNvSpPr>
            <a:spLocks noGrp="1"/>
          </p:cNvSpPr>
          <p:nvPr>
            <p:ph idx="1"/>
          </p:nvPr>
        </p:nvSpPr>
        <p:spPr>
          <a:xfrm>
            <a:off x="966978" y="473829"/>
            <a:ext cx="7387313" cy="5461252"/>
          </a:xfrm>
        </p:spPr>
        <p:txBody>
          <a:bodyPr anchor="ctr">
            <a:normAutofit/>
          </a:bodyPr>
          <a:lstStyle/>
          <a:p>
            <a:pPr marL="0" indent="0">
              <a:buNone/>
            </a:pPr>
            <a:r>
              <a:rPr lang="en-GB" sz="2000" dirty="0"/>
              <a:t>From April 2024 there will be a new service to conduct prohibition and barred list checks. </a:t>
            </a:r>
          </a:p>
          <a:p>
            <a:pPr marL="0" indent="0">
              <a:buNone/>
            </a:pPr>
            <a:endParaRPr lang="en-GB" sz="2000" dirty="0"/>
          </a:p>
          <a:p>
            <a:pPr marL="0" indent="0">
              <a:buNone/>
            </a:pPr>
            <a:r>
              <a:rPr lang="en-GB" sz="2000" dirty="0"/>
              <a:t>These new services will replace the current Employer Access. </a:t>
            </a:r>
          </a:p>
          <a:p>
            <a:pPr marL="0" indent="0">
              <a:buNone/>
            </a:pPr>
            <a:endParaRPr lang="en-GB" sz="2000" dirty="0"/>
          </a:p>
          <a:p>
            <a:pPr marL="0" indent="0">
              <a:buNone/>
            </a:pPr>
            <a:r>
              <a:rPr lang="en-GB" sz="2000" dirty="0"/>
              <a:t>The new service will allow you to search for an individual using their last name and DOB. You will not need their Teacher Reference Number (TRN). </a:t>
            </a:r>
          </a:p>
          <a:p>
            <a:pPr marL="0" indent="0">
              <a:buNone/>
            </a:pPr>
            <a:endParaRPr lang="en-GB" sz="2000" dirty="0"/>
          </a:p>
          <a:p>
            <a:pPr marL="0" indent="0">
              <a:buNone/>
            </a:pPr>
            <a:r>
              <a:rPr lang="en-GB" sz="2000" dirty="0"/>
              <a:t>Schools with an Employers Access account will receive comms from gov.uk with details on how they should access the new service. The Employment Vetting Team will also send out comms to support schools with the change in service. </a:t>
            </a:r>
          </a:p>
        </p:txBody>
      </p:sp>
    </p:spTree>
    <p:extLst>
      <p:ext uri="{BB962C8B-B14F-4D97-AF65-F5344CB8AC3E}">
        <p14:creationId xmlns:p14="http://schemas.microsoft.com/office/powerpoint/2010/main" val="3290042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 name="Rectangle 21">
            <a:extLst>
              <a:ext uri="{FF2B5EF4-FFF2-40B4-BE49-F238E27FC236}">
                <a16:creationId xmlns:a16="http://schemas.microsoft.com/office/drawing/2014/main" id="{4DA718D0-4865-4629-8134-44F68D41D5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23">
            <a:extLst>
              <a:ext uri="{FF2B5EF4-FFF2-40B4-BE49-F238E27FC236}">
                <a16:creationId xmlns:a16="http://schemas.microsoft.com/office/drawing/2014/main" id="{65167ED7-6315-43AB-B1B6-C326D5FD8F8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5400000">
            <a:off x="-2487837" y="2732147"/>
            <a:ext cx="5860051" cy="395784"/>
            <a:chOff x="6081624" y="1998368"/>
            <a:chExt cx="5613457" cy="782175"/>
          </a:xfrm>
          <a:solidFill>
            <a:schemeClr val="accent4"/>
          </a:solidFill>
        </p:grpSpPr>
        <p:sp>
          <p:nvSpPr>
            <p:cNvPr id="32" name="Rectangle 24">
              <a:extLst>
                <a:ext uri="{FF2B5EF4-FFF2-40B4-BE49-F238E27FC236}">
                  <a16:creationId xmlns:a16="http://schemas.microsoft.com/office/drawing/2014/main" id="{EF4D8839-FB03-487D-ACC8-8BFEDD4FEB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25">
              <a:extLst>
                <a:ext uri="{FF2B5EF4-FFF2-40B4-BE49-F238E27FC236}">
                  <a16:creationId xmlns:a16="http://schemas.microsoft.com/office/drawing/2014/main" id="{0EF75023-9A3B-42FC-B704-61A8F7BEF4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6081624" y="1998844"/>
              <a:ext cx="5372968" cy="7816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4" name="Rectangle 27">
            <a:extLst>
              <a:ext uri="{FF2B5EF4-FFF2-40B4-BE49-F238E27FC236}">
                <a16:creationId xmlns:a16="http://schemas.microsoft.com/office/drawing/2014/main" id="{CBC4F608-B4B8-48C3-9572-C0F061B1CD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4646" y="922919"/>
            <a:ext cx="8333796" cy="546125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1746B6F-77B5-1ADB-264C-006619C20A89}"/>
              </a:ext>
            </a:extLst>
          </p:cNvPr>
          <p:cNvSpPr>
            <a:spLocks noGrp="1"/>
          </p:cNvSpPr>
          <p:nvPr>
            <p:ph type="title"/>
          </p:nvPr>
        </p:nvSpPr>
        <p:spPr>
          <a:xfrm>
            <a:off x="954368" y="0"/>
            <a:ext cx="7387313" cy="1349671"/>
          </a:xfrm>
        </p:spPr>
        <p:txBody>
          <a:bodyPr anchor="b">
            <a:normAutofit/>
          </a:bodyPr>
          <a:lstStyle/>
          <a:p>
            <a:r>
              <a:rPr lang="en-GB" sz="4700" dirty="0"/>
              <a:t>Online Searches </a:t>
            </a:r>
          </a:p>
        </p:txBody>
      </p:sp>
      <p:sp>
        <p:nvSpPr>
          <p:cNvPr id="3" name="Content Placeholder 2">
            <a:extLst>
              <a:ext uri="{FF2B5EF4-FFF2-40B4-BE49-F238E27FC236}">
                <a16:creationId xmlns:a16="http://schemas.microsoft.com/office/drawing/2014/main" id="{E93BE619-72A8-3229-B09E-058AC64ECAF9}"/>
              </a:ext>
            </a:extLst>
          </p:cNvPr>
          <p:cNvSpPr>
            <a:spLocks noGrp="1"/>
          </p:cNvSpPr>
          <p:nvPr>
            <p:ph idx="1"/>
          </p:nvPr>
        </p:nvSpPr>
        <p:spPr>
          <a:xfrm>
            <a:off x="966978" y="3212975"/>
            <a:ext cx="7387313" cy="2722105"/>
          </a:xfrm>
        </p:spPr>
        <p:txBody>
          <a:bodyPr anchor="ctr">
            <a:normAutofit/>
          </a:bodyPr>
          <a:lstStyle/>
          <a:p>
            <a:pPr>
              <a:lnSpc>
                <a:spcPct val="100000"/>
              </a:lnSpc>
              <a:spcBef>
                <a:spcPts val="0"/>
              </a:spcBef>
            </a:pPr>
            <a:r>
              <a:rPr lang="en-GB" sz="2000" dirty="0"/>
              <a:t>All shortlisted candidates need to be checked </a:t>
            </a:r>
          </a:p>
          <a:p>
            <a:pPr>
              <a:lnSpc>
                <a:spcPct val="100000"/>
              </a:lnSpc>
              <a:spcBef>
                <a:spcPts val="0"/>
              </a:spcBef>
            </a:pPr>
            <a:r>
              <a:rPr lang="en-GB" sz="2000" dirty="0"/>
              <a:t>You are checking for information that could build a picture about suitability </a:t>
            </a:r>
          </a:p>
          <a:p>
            <a:pPr>
              <a:lnSpc>
                <a:spcPct val="100000"/>
              </a:lnSpc>
              <a:spcBef>
                <a:spcPts val="0"/>
              </a:spcBef>
            </a:pPr>
            <a:r>
              <a:rPr lang="en-GB" sz="2000" dirty="0"/>
              <a:t>Simple online search - the search should be consistent for all candidates to ensure the process is fair and not open to challenge</a:t>
            </a:r>
          </a:p>
          <a:p>
            <a:pPr>
              <a:lnSpc>
                <a:spcPct val="100000"/>
              </a:lnSpc>
              <a:spcBef>
                <a:spcPts val="0"/>
              </a:spcBef>
            </a:pPr>
            <a:r>
              <a:rPr lang="en-GB" sz="2000" dirty="0"/>
              <a:t>Can discuss findings with candidate at interview</a:t>
            </a:r>
          </a:p>
          <a:p>
            <a:endParaRPr lang="en-GB" sz="1700" dirty="0"/>
          </a:p>
        </p:txBody>
      </p:sp>
      <p:sp>
        <p:nvSpPr>
          <p:cNvPr id="6" name="Text Box 2">
            <a:extLst>
              <a:ext uri="{FF2B5EF4-FFF2-40B4-BE49-F238E27FC236}">
                <a16:creationId xmlns:a16="http://schemas.microsoft.com/office/drawing/2014/main" id="{5EC0F5A6-C646-0C76-BF5A-6F4E33599361}"/>
              </a:ext>
            </a:extLst>
          </p:cNvPr>
          <p:cNvSpPr txBox="1">
            <a:spLocks noChangeArrowheads="1"/>
          </p:cNvSpPr>
          <p:nvPr/>
        </p:nvSpPr>
        <p:spPr bwMode="auto">
          <a:xfrm>
            <a:off x="218747" y="1304772"/>
            <a:ext cx="8549696" cy="1620171"/>
          </a:xfrm>
          <a:prstGeom prst="rect">
            <a:avLst/>
          </a:prstGeom>
          <a:solidFill>
            <a:srgbClr val="FFFFFF"/>
          </a:solidFill>
          <a:ln w="9525">
            <a:solidFill>
              <a:srgbClr val="000000"/>
            </a:solidFill>
            <a:miter lim="800000"/>
            <a:headEnd/>
            <a:tailEnd/>
          </a:ln>
        </p:spPr>
        <p:txBody>
          <a:bodyPr rot="0" vert="horz" wrap="square" lIns="91440" tIns="45720" rIns="91440" bIns="45720" anchor="t" anchorCtr="0">
            <a:noAutofit/>
          </a:bodyPr>
          <a:lstStyle/>
          <a:p>
            <a:pPr algn="ctr">
              <a:lnSpc>
                <a:spcPct val="115000"/>
              </a:lnSpc>
              <a:spcAft>
                <a:spcPts val="1000"/>
              </a:spcAft>
            </a:pPr>
            <a:r>
              <a:rPr lang="en-GB" i="1" dirty="0">
                <a:effectLst/>
                <a:latin typeface="Calibri" panose="020F0502020204030204" pitchFamily="34" charset="0"/>
                <a:ea typeface="Calibri" panose="020F0502020204030204" pitchFamily="34" charset="0"/>
                <a:cs typeface="Times New Roman" panose="02020603050405020304" pitchFamily="18" charset="0"/>
              </a:rPr>
              <a:t>220. In addition, as part of the shortlisting process schools and colleges should consider carrying out an online search as part of their due diligence on the shortlisted candidates. This may help identify any incidents or issues that have happened, and are publicly available online, which the school or college might want to explore with the applicant at interview.</a:t>
            </a:r>
            <a:endParaRPr lang="en-GB" sz="16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15000"/>
              </a:lnSpc>
              <a:spcAft>
                <a:spcPts val="100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816456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CFE1B41-B16D-D3B4-6B06-5AE9CE0A4C3C}"/>
              </a:ext>
            </a:extLst>
          </p:cNvPr>
          <p:cNvSpPr>
            <a:spLocks noGrp="1"/>
          </p:cNvSpPr>
          <p:nvPr>
            <p:ph type="title"/>
          </p:nvPr>
        </p:nvSpPr>
        <p:spPr>
          <a:xfrm>
            <a:off x="606478" y="386930"/>
            <a:ext cx="6927525" cy="1188950"/>
          </a:xfrm>
        </p:spPr>
        <p:txBody>
          <a:bodyPr anchor="b">
            <a:normAutofit/>
          </a:bodyPr>
          <a:lstStyle/>
          <a:p>
            <a:r>
              <a:rPr lang="en-GB" sz="4700"/>
              <a:t>SCR Review/Audit</a:t>
            </a:r>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998368"/>
            <a:ext cx="8771274"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8537521"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55CF9F5-A5EA-80BA-717B-6765CB6C5826}"/>
              </a:ext>
            </a:extLst>
          </p:cNvPr>
          <p:cNvSpPr>
            <a:spLocks noGrp="1"/>
          </p:cNvSpPr>
          <p:nvPr>
            <p:ph idx="1"/>
          </p:nvPr>
        </p:nvSpPr>
        <p:spPr>
          <a:xfrm>
            <a:off x="595245" y="2599509"/>
            <a:ext cx="7607751" cy="3435531"/>
          </a:xfrm>
        </p:spPr>
        <p:txBody>
          <a:bodyPr anchor="ctr">
            <a:normAutofit/>
          </a:bodyPr>
          <a:lstStyle/>
          <a:p>
            <a:pPr marL="0" indent="0">
              <a:buNone/>
            </a:pPr>
            <a:r>
              <a:rPr lang="en-GB" sz="2100" dirty="0"/>
              <a:t>The Employment Vetting Team offer a service where we can audit your SCR. Either virtually or in person. </a:t>
            </a:r>
          </a:p>
          <a:p>
            <a:pPr marL="0" indent="0">
              <a:buNone/>
            </a:pPr>
            <a:endParaRPr lang="en-GB" sz="2100" dirty="0"/>
          </a:p>
          <a:p>
            <a:pPr marL="0" indent="0">
              <a:buNone/>
            </a:pPr>
            <a:r>
              <a:rPr lang="en-GB" sz="2100" dirty="0"/>
              <a:t>Virtually - we review your SCR and will provide a report on the outcome, including recommendations on improvements. </a:t>
            </a:r>
          </a:p>
          <a:p>
            <a:pPr marL="0" indent="0">
              <a:buNone/>
            </a:pPr>
            <a:endParaRPr lang="en-GB" sz="2100" dirty="0"/>
          </a:p>
          <a:p>
            <a:pPr marL="0" indent="0">
              <a:buNone/>
            </a:pPr>
            <a:r>
              <a:rPr lang="en-GB" sz="2100" dirty="0"/>
              <a:t>In person - we provide training about the SCR requirements, review the SCR and can check a personnel file to ensure compliance. Will also receive report on the outcome, including recommendations. </a:t>
            </a:r>
          </a:p>
        </p:txBody>
      </p:sp>
    </p:spTree>
    <p:extLst>
      <p:ext uri="{BB962C8B-B14F-4D97-AF65-F5344CB8AC3E}">
        <p14:creationId xmlns:p14="http://schemas.microsoft.com/office/powerpoint/2010/main" val="859339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6A825-52A8-998B-0954-DF2CC7EE717B}"/>
              </a:ext>
            </a:extLst>
          </p:cNvPr>
          <p:cNvSpPr>
            <a:spLocks noGrp="1"/>
          </p:cNvSpPr>
          <p:nvPr>
            <p:ph type="title"/>
          </p:nvPr>
        </p:nvSpPr>
        <p:spPr/>
        <p:txBody>
          <a:bodyPr/>
          <a:lstStyle/>
          <a:p>
            <a:r>
              <a:rPr lang="en-GB" dirty="0"/>
              <a:t>Questions? </a:t>
            </a:r>
          </a:p>
        </p:txBody>
      </p:sp>
      <p:sp>
        <p:nvSpPr>
          <p:cNvPr id="3" name="Content Placeholder 2">
            <a:extLst>
              <a:ext uri="{FF2B5EF4-FFF2-40B4-BE49-F238E27FC236}">
                <a16:creationId xmlns:a16="http://schemas.microsoft.com/office/drawing/2014/main" id="{90486138-5188-E9F1-DA3C-2C8834194247}"/>
              </a:ext>
            </a:extLst>
          </p:cNvPr>
          <p:cNvSpPr>
            <a:spLocks noGrp="1"/>
          </p:cNvSpPr>
          <p:nvPr>
            <p:ph idx="1"/>
          </p:nvPr>
        </p:nvSpPr>
        <p:spPr/>
        <p:txBody>
          <a:bodyPr/>
          <a:lstStyle/>
          <a:p>
            <a:pPr marL="0" indent="0">
              <a:buNone/>
            </a:pPr>
            <a:endParaRPr lang="en-GB" dirty="0"/>
          </a:p>
          <a:p>
            <a:pPr marL="0" indent="0">
              <a:buNone/>
            </a:pPr>
            <a:r>
              <a:rPr lang="en-GB" dirty="0">
                <a:hlinkClick r:id="rId2"/>
              </a:rPr>
              <a:t>employmentvetting@cornwall.gov.uk</a:t>
            </a:r>
            <a:endParaRPr lang="en-GB" dirty="0"/>
          </a:p>
          <a:p>
            <a:pPr marL="0" indent="0">
              <a:buNone/>
            </a:pPr>
            <a:r>
              <a:rPr lang="en-GB" dirty="0"/>
              <a:t>01872 324130</a:t>
            </a:r>
          </a:p>
          <a:p>
            <a:pPr marL="0" indent="0">
              <a:buNone/>
            </a:pPr>
            <a:endParaRPr lang="en-GB" dirty="0"/>
          </a:p>
        </p:txBody>
      </p:sp>
    </p:spTree>
    <p:extLst>
      <p:ext uri="{BB962C8B-B14F-4D97-AF65-F5344CB8AC3E}">
        <p14:creationId xmlns:p14="http://schemas.microsoft.com/office/powerpoint/2010/main" val="4128595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320E8580CBFA4D865E2C2A54D625CB" ma:contentTypeVersion="15" ma:contentTypeDescription="Create a new document." ma:contentTypeScope="" ma:versionID="d8b591277480bde947c2f29acada7255">
  <xsd:schema xmlns:xsd="http://www.w3.org/2001/XMLSchema" xmlns:xs="http://www.w3.org/2001/XMLSchema" xmlns:p="http://schemas.microsoft.com/office/2006/metadata/properties" xmlns:ns2="b2552c56-f950-4421-8bd3-01cdb328b0ef" xmlns:ns3="caeccce5-f0d4-4842-9765-2a6e8c3b47f0" targetNamespace="http://schemas.microsoft.com/office/2006/metadata/properties" ma:root="true" ma:fieldsID="423d2da9e3e307e23b95188aa49f4925" ns2:_="" ns3:_="">
    <xsd:import namespace="b2552c56-f950-4421-8bd3-01cdb328b0ef"/>
    <xsd:import namespace="caeccce5-f0d4-4842-9765-2a6e8c3b47f0"/>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2552c56-f950-4421-8bd3-01cdb328b0e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lcf76f155ced4ddcb4097134ff3c332f" ma:index="12" nillable="true" ma:taxonomy="true" ma:internalName="lcf76f155ced4ddcb4097134ff3c332f" ma:taxonomyFieldName="MediaServiceImageTags" ma:displayName="Image Tags" ma:readOnly="false" ma:fieldId="{5cf76f15-5ced-4ddc-b409-7134ff3c332f}" ma:taxonomyMulti="true" ma:sspId="d1e769eb-3a16-4db7-8f91-4e7e089acadd" ma:termSetId="09814cd3-568e-fe90-9814-8d621ff8fb84" ma:anchorId="fba54fb3-c3e1-fe81-a776-ca4b69148c4d" ma:open="true" ma:isKeyword="false">
      <xsd:complexType>
        <xsd:sequence>
          <xsd:element ref="pc:Terms" minOccurs="0" maxOccurs="1"/>
        </xsd:sequence>
      </xsd:complex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dexed="true" ma:internalName="MediaServiceDateTaken" ma:readOnly="true">
      <xsd:simpleType>
        <xsd:restriction base="dms:Text"/>
      </xsd:simpleType>
    </xsd:element>
    <xsd:element name="MediaServiceLocation" ma:index="18" nillable="true" ma:displayName="Location" ma:indexed="true" ma:internalName="MediaServiceLocatio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aeccce5-f0d4-4842-9765-2a6e8c3b47f0" elementFormDefault="qualified">
    <xsd:import namespace="http://schemas.microsoft.com/office/2006/documentManagement/types"/>
    <xsd:import namespace="http://schemas.microsoft.com/office/infopath/2007/PartnerControls"/>
    <xsd:element name="TaxCatchAll" ma:index="13" nillable="true" ma:displayName="Taxonomy Catch All Column" ma:hidden="true" ma:list="{5636936a-4f51-4427-80bd-b6faac35dd0d}" ma:internalName="TaxCatchAll" ma:showField="CatchAllData" ma:web="caeccce5-f0d4-4842-9765-2a6e8c3b47f0">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10FFC4D-B3C5-441A-B23B-5CDA185A002D}"/>
</file>

<file path=customXml/itemProps2.xml><?xml version="1.0" encoding="utf-8"?>
<ds:datastoreItem xmlns:ds="http://schemas.openxmlformats.org/officeDocument/2006/customXml" ds:itemID="{C2CF2006-B490-471A-B0A6-D4CCCF15C9AE}"/>
</file>

<file path=docProps/app.xml><?xml version="1.0" encoding="utf-8"?>
<Properties xmlns="http://schemas.openxmlformats.org/officeDocument/2006/extended-properties" xmlns:vt="http://schemas.openxmlformats.org/officeDocument/2006/docPropsVTypes">
  <Template>blank</Template>
  <TotalTime>1392</TotalTime>
  <Words>453</Words>
  <Application>Microsoft Office PowerPoint</Application>
  <PresentationFormat>On-screen Show (4:3)</PresentationFormat>
  <Paragraphs>43</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Symbol</vt:lpstr>
      <vt:lpstr>Verdana</vt:lpstr>
      <vt:lpstr>Office Theme</vt:lpstr>
      <vt:lpstr>School Business Managers Conference</vt:lpstr>
      <vt:lpstr>Identifying Name Changes</vt:lpstr>
      <vt:lpstr>Prohibition Checks</vt:lpstr>
      <vt:lpstr>PowerPoint Presentation</vt:lpstr>
      <vt:lpstr>Online Searches </vt:lpstr>
      <vt:lpstr>SCR Review/Audit</vt:lpstr>
      <vt:lpstr>Questions? </vt:lpstr>
    </vt:vector>
  </TitlesOfParts>
  <Company>Cornwall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CAPH Conference</dc:title>
  <dc:creator>Natasha Pollard</dc:creator>
  <cp:lastModifiedBy>Natasha Pollard</cp:lastModifiedBy>
  <cp:revision>3</cp:revision>
  <dcterms:created xsi:type="dcterms:W3CDTF">2024-02-19T10:26:49Z</dcterms:created>
  <dcterms:modified xsi:type="dcterms:W3CDTF">2024-04-16T11:59:07Z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5bade86-969a-4cfc-8d70-99d1f0adeaba_Enabled">
    <vt:lpwstr>true</vt:lpwstr>
  </property>
  <property fmtid="{D5CDD505-2E9C-101B-9397-08002B2CF9AE}" pid="3" name="MSIP_Label_65bade86-969a-4cfc-8d70-99d1f0adeaba_SetDate">
    <vt:lpwstr>2024-02-19T17:41:56Z</vt:lpwstr>
  </property>
  <property fmtid="{D5CDD505-2E9C-101B-9397-08002B2CF9AE}" pid="4" name="MSIP_Label_65bade86-969a-4cfc-8d70-99d1f0adeaba_Method">
    <vt:lpwstr>Privileged</vt:lpwstr>
  </property>
  <property fmtid="{D5CDD505-2E9C-101B-9397-08002B2CF9AE}" pid="5" name="MSIP_Label_65bade86-969a-4cfc-8d70-99d1f0adeaba_Name">
    <vt:lpwstr>65bade86-969a-4cfc-8d70-99d1f0adeaba</vt:lpwstr>
  </property>
  <property fmtid="{D5CDD505-2E9C-101B-9397-08002B2CF9AE}" pid="6" name="MSIP_Label_65bade86-969a-4cfc-8d70-99d1f0adeaba_SiteId">
    <vt:lpwstr>efaa16aa-d1de-4d58-ba2e-2833fdfdd29f</vt:lpwstr>
  </property>
  <property fmtid="{D5CDD505-2E9C-101B-9397-08002B2CF9AE}" pid="7" name="MSIP_Label_65bade86-969a-4cfc-8d70-99d1f0adeaba_ActionId">
    <vt:lpwstr>6b7a1e6d-b96e-4373-a404-69c7a239386c</vt:lpwstr>
  </property>
  <property fmtid="{D5CDD505-2E9C-101B-9397-08002B2CF9AE}" pid="8" name="MSIP_Label_65bade86-969a-4cfc-8d70-99d1f0adeaba_ContentBits">
    <vt:lpwstr>1</vt:lpwstr>
  </property>
</Properties>
</file>