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78" r:id="rId2"/>
    <p:sldId id="257" r:id="rId3"/>
    <p:sldId id="279" r:id="rId4"/>
    <p:sldId id="280" r:id="rId5"/>
    <p:sldId id="266" r:id="rId6"/>
    <p:sldId id="275" r:id="rId7"/>
    <p:sldId id="276" r:id="rId8"/>
    <p:sldId id="277" r:id="rId9"/>
    <p:sldId id="267" r:id="rId10"/>
    <p:sldId id="259" r:id="rId11"/>
    <p:sldId id="260" r:id="rId12"/>
    <p:sldId id="265" r:id="rId13"/>
    <p:sldId id="283" r:id="rId14"/>
    <p:sldId id="291" r:id="rId15"/>
    <p:sldId id="264" r:id="rId16"/>
    <p:sldId id="268" r:id="rId17"/>
    <p:sldId id="288" r:id="rId18"/>
    <p:sldId id="274"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1998C96-3763-47CA-A8D4-9B39A02B417E}" v="12" dt="2024-04-29T13:43:10.33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69542" autoAdjust="0"/>
  </p:normalViewPr>
  <p:slideViewPr>
    <p:cSldViewPr snapToGrid="0">
      <p:cViewPr varScale="1">
        <p:scale>
          <a:sx n="57" d="100"/>
          <a:sy n="57" d="100"/>
        </p:scale>
        <p:origin x="1680"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5/10/relationships/revisionInfo" Target="revisionInfo.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28" Type="http://schemas.openxmlformats.org/officeDocument/2006/relationships/customXml" Target="../customXml/item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 Id="rId27" Type="http://schemas.openxmlformats.org/officeDocument/2006/relationships/customXml" Target="../customXml/item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ouise Easthope" userId="fe049ec2-5c7a-4eb5-9d10-2539140ecd0f" providerId="ADAL" clId="{A1998C96-3763-47CA-A8D4-9B39A02B417E}"/>
    <pc:docChg chg="undo redo custSel delSld modSld sldOrd">
      <pc:chgData name="Louise Easthope" userId="fe049ec2-5c7a-4eb5-9d10-2539140ecd0f" providerId="ADAL" clId="{A1998C96-3763-47CA-A8D4-9B39A02B417E}" dt="2024-04-29T16:11:46.087" v="2078" actId="20577"/>
      <pc:docMkLst>
        <pc:docMk/>
      </pc:docMkLst>
      <pc:sldChg chg="modNotesTx">
        <pc:chgData name="Louise Easthope" userId="fe049ec2-5c7a-4eb5-9d10-2539140ecd0f" providerId="ADAL" clId="{A1998C96-3763-47CA-A8D4-9B39A02B417E}" dt="2024-04-29T13:12:25.362" v="1442" actId="20577"/>
        <pc:sldMkLst>
          <pc:docMk/>
          <pc:sldMk cId="3019033689" sldId="259"/>
        </pc:sldMkLst>
      </pc:sldChg>
      <pc:sldChg chg="modSp mod modNotesTx">
        <pc:chgData name="Louise Easthope" userId="fe049ec2-5c7a-4eb5-9d10-2539140ecd0f" providerId="ADAL" clId="{A1998C96-3763-47CA-A8D4-9B39A02B417E}" dt="2024-04-29T16:11:46.087" v="2078" actId="20577"/>
        <pc:sldMkLst>
          <pc:docMk/>
          <pc:sldMk cId="2227669745" sldId="260"/>
        </pc:sldMkLst>
        <pc:spChg chg="mod">
          <ac:chgData name="Louise Easthope" userId="fe049ec2-5c7a-4eb5-9d10-2539140ecd0f" providerId="ADAL" clId="{A1998C96-3763-47CA-A8D4-9B39A02B417E}" dt="2024-04-29T13:15:23.413" v="1517" actId="20577"/>
          <ac:spMkLst>
            <pc:docMk/>
            <pc:sldMk cId="2227669745" sldId="260"/>
            <ac:spMk id="6" creationId="{D7FE61DB-AD6E-54CE-0043-F0571023CCA5}"/>
          </ac:spMkLst>
        </pc:spChg>
      </pc:sldChg>
      <pc:sldChg chg="del">
        <pc:chgData name="Louise Easthope" userId="fe049ec2-5c7a-4eb5-9d10-2539140ecd0f" providerId="ADAL" clId="{A1998C96-3763-47CA-A8D4-9B39A02B417E}" dt="2024-04-26T15:05:26.647" v="920" actId="2696"/>
        <pc:sldMkLst>
          <pc:docMk/>
          <pc:sldMk cId="1718490537" sldId="263"/>
        </pc:sldMkLst>
      </pc:sldChg>
      <pc:sldChg chg="modSp mod modNotesTx">
        <pc:chgData name="Louise Easthope" userId="fe049ec2-5c7a-4eb5-9d10-2539140ecd0f" providerId="ADAL" clId="{A1998C96-3763-47CA-A8D4-9B39A02B417E}" dt="2024-04-29T13:45:11.681" v="2023" actId="20577"/>
        <pc:sldMkLst>
          <pc:docMk/>
          <pc:sldMk cId="2978216271" sldId="264"/>
        </pc:sldMkLst>
        <pc:spChg chg="mod">
          <ac:chgData name="Louise Easthope" userId="fe049ec2-5c7a-4eb5-9d10-2539140ecd0f" providerId="ADAL" clId="{A1998C96-3763-47CA-A8D4-9B39A02B417E}" dt="2024-04-29T13:42:01.139" v="1889" actId="20577"/>
          <ac:spMkLst>
            <pc:docMk/>
            <pc:sldMk cId="2978216271" sldId="264"/>
            <ac:spMk id="3" creationId="{DAD40AAD-86ED-2484-D2D1-AB5B74F66435}"/>
          </ac:spMkLst>
        </pc:spChg>
      </pc:sldChg>
      <pc:sldChg chg="modSp mod modNotesTx">
        <pc:chgData name="Louise Easthope" userId="fe049ec2-5c7a-4eb5-9d10-2539140ecd0f" providerId="ADAL" clId="{A1998C96-3763-47CA-A8D4-9B39A02B417E}" dt="2024-04-29T13:39:03.080" v="1798" actId="20577"/>
        <pc:sldMkLst>
          <pc:docMk/>
          <pc:sldMk cId="3742313594" sldId="265"/>
        </pc:sldMkLst>
        <pc:spChg chg="mod">
          <ac:chgData name="Louise Easthope" userId="fe049ec2-5c7a-4eb5-9d10-2539140ecd0f" providerId="ADAL" clId="{A1998C96-3763-47CA-A8D4-9B39A02B417E}" dt="2024-04-29T13:38:35.165" v="1786" actId="113"/>
          <ac:spMkLst>
            <pc:docMk/>
            <pc:sldMk cId="3742313594" sldId="265"/>
            <ac:spMk id="6" creationId="{6B1ADEAD-1D24-B0B7-7076-F7B2E8D1567E}"/>
          </ac:spMkLst>
        </pc:spChg>
      </pc:sldChg>
      <pc:sldChg chg="modSp mod ord">
        <pc:chgData name="Louise Easthope" userId="fe049ec2-5c7a-4eb5-9d10-2539140ecd0f" providerId="ADAL" clId="{A1998C96-3763-47CA-A8D4-9B39A02B417E}" dt="2024-04-29T13:52:47.123" v="2024" actId="20577"/>
        <pc:sldMkLst>
          <pc:docMk/>
          <pc:sldMk cId="765026825" sldId="268"/>
        </pc:sldMkLst>
        <pc:spChg chg="mod">
          <ac:chgData name="Louise Easthope" userId="fe049ec2-5c7a-4eb5-9d10-2539140ecd0f" providerId="ADAL" clId="{A1998C96-3763-47CA-A8D4-9B39A02B417E}" dt="2024-04-29T13:52:47.123" v="2024" actId="20577"/>
          <ac:spMkLst>
            <pc:docMk/>
            <pc:sldMk cId="765026825" sldId="268"/>
            <ac:spMk id="2" creationId="{38BC1786-C3D0-FEE2-58DE-0FDE98A5188A}"/>
          </ac:spMkLst>
        </pc:spChg>
      </pc:sldChg>
      <pc:sldChg chg="del">
        <pc:chgData name="Louise Easthope" userId="fe049ec2-5c7a-4eb5-9d10-2539140ecd0f" providerId="ADAL" clId="{A1998C96-3763-47CA-A8D4-9B39A02B417E}" dt="2024-04-29T13:15:05.858" v="1467" actId="2696"/>
        <pc:sldMkLst>
          <pc:docMk/>
          <pc:sldMk cId="4276689655" sldId="271"/>
        </pc:sldMkLst>
      </pc:sldChg>
      <pc:sldChg chg="modSp mod modNotesTx">
        <pc:chgData name="Louise Easthope" userId="fe049ec2-5c7a-4eb5-9d10-2539140ecd0f" providerId="ADAL" clId="{A1998C96-3763-47CA-A8D4-9B39A02B417E}" dt="2024-04-29T13:54:42.875" v="2033" actId="20577"/>
        <pc:sldMkLst>
          <pc:docMk/>
          <pc:sldMk cId="3858837798" sldId="274"/>
        </pc:sldMkLst>
        <pc:spChg chg="mod">
          <ac:chgData name="Louise Easthope" userId="fe049ec2-5c7a-4eb5-9d10-2539140ecd0f" providerId="ADAL" clId="{A1998C96-3763-47CA-A8D4-9B39A02B417E}" dt="2024-04-26T15:18:39.597" v="1185" actId="6549"/>
          <ac:spMkLst>
            <pc:docMk/>
            <pc:sldMk cId="3858837798" sldId="274"/>
            <ac:spMk id="3" creationId="{F39158C0-8C0F-8EF7-24F7-CB35A8353105}"/>
          </ac:spMkLst>
        </pc:spChg>
      </pc:sldChg>
      <pc:sldChg chg="modSp mod modNotesTx">
        <pc:chgData name="Louise Easthope" userId="fe049ec2-5c7a-4eb5-9d10-2539140ecd0f" providerId="ADAL" clId="{A1998C96-3763-47CA-A8D4-9B39A02B417E}" dt="2024-04-29T12:58:26.941" v="1224"/>
        <pc:sldMkLst>
          <pc:docMk/>
          <pc:sldMk cId="3310752425" sldId="275"/>
        </pc:sldMkLst>
        <pc:spChg chg="mod">
          <ac:chgData name="Louise Easthope" userId="fe049ec2-5c7a-4eb5-9d10-2539140ecd0f" providerId="ADAL" clId="{A1998C96-3763-47CA-A8D4-9B39A02B417E}" dt="2024-04-29T12:58:23.853" v="1223" actId="21"/>
          <ac:spMkLst>
            <pc:docMk/>
            <pc:sldMk cId="3310752425" sldId="275"/>
            <ac:spMk id="8" creationId="{0E943073-649E-E4DD-4E5A-361A2821773D}"/>
          </ac:spMkLst>
        </pc:spChg>
      </pc:sldChg>
      <pc:sldChg chg="modNotesTx">
        <pc:chgData name="Louise Easthope" userId="fe049ec2-5c7a-4eb5-9d10-2539140ecd0f" providerId="ADAL" clId="{A1998C96-3763-47CA-A8D4-9B39A02B417E}" dt="2024-04-29T12:59:09.385" v="1225" actId="20577"/>
        <pc:sldMkLst>
          <pc:docMk/>
          <pc:sldMk cId="3181676383" sldId="276"/>
        </pc:sldMkLst>
      </pc:sldChg>
      <pc:sldChg chg="modSp mod">
        <pc:chgData name="Louise Easthope" userId="fe049ec2-5c7a-4eb5-9d10-2539140ecd0f" providerId="ADAL" clId="{A1998C96-3763-47CA-A8D4-9B39A02B417E}" dt="2024-04-29T12:55:40.400" v="1222" actId="20577"/>
        <pc:sldMkLst>
          <pc:docMk/>
          <pc:sldMk cId="1065801535" sldId="277"/>
        </pc:sldMkLst>
        <pc:spChg chg="mod">
          <ac:chgData name="Louise Easthope" userId="fe049ec2-5c7a-4eb5-9d10-2539140ecd0f" providerId="ADAL" clId="{A1998C96-3763-47CA-A8D4-9B39A02B417E}" dt="2024-04-29T12:55:40.400" v="1222" actId="20577"/>
          <ac:spMkLst>
            <pc:docMk/>
            <pc:sldMk cId="1065801535" sldId="277"/>
            <ac:spMk id="6" creationId="{97769D4F-AA37-21B3-D98B-EC4D467FD3B1}"/>
          </ac:spMkLst>
        </pc:spChg>
      </pc:sldChg>
      <pc:sldChg chg="modSp mod">
        <pc:chgData name="Louise Easthope" userId="fe049ec2-5c7a-4eb5-9d10-2539140ecd0f" providerId="ADAL" clId="{A1998C96-3763-47CA-A8D4-9B39A02B417E}" dt="2024-04-26T15:18:59.657" v="1190" actId="5793"/>
        <pc:sldMkLst>
          <pc:docMk/>
          <pc:sldMk cId="522204629" sldId="278"/>
        </pc:sldMkLst>
        <pc:spChg chg="mod">
          <ac:chgData name="Louise Easthope" userId="fe049ec2-5c7a-4eb5-9d10-2539140ecd0f" providerId="ADAL" clId="{A1998C96-3763-47CA-A8D4-9B39A02B417E}" dt="2024-04-26T15:18:59.657" v="1190" actId="5793"/>
          <ac:spMkLst>
            <pc:docMk/>
            <pc:sldMk cId="522204629" sldId="278"/>
            <ac:spMk id="3" creationId="{04404F62-3CF3-1EA7-699E-071BFF7DC7FC}"/>
          </ac:spMkLst>
        </pc:spChg>
      </pc:sldChg>
      <pc:sldChg chg="modSp mod">
        <pc:chgData name="Louise Easthope" userId="fe049ec2-5c7a-4eb5-9d10-2539140ecd0f" providerId="ADAL" clId="{A1998C96-3763-47CA-A8D4-9B39A02B417E}" dt="2024-04-29T12:53:29.497" v="1206" actId="20577"/>
        <pc:sldMkLst>
          <pc:docMk/>
          <pc:sldMk cId="2448380418" sldId="279"/>
        </pc:sldMkLst>
        <pc:spChg chg="mod">
          <ac:chgData name="Louise Easthope" userId="fe049ec2-5c7a-4eb5-9d10-2539140ecd0f" providerId="ADAL" clId="{A1998C96-3763-47CA-A8D4-9B39A02B417E}" dt="2024-04-29T12:53:29.497" v="1206" actId="20577"/>
          <ac:spMkLst>
            <pc:docMk/>
            <pc:sldMk cId="2448380418" sldId="279"/>
            <ac:spMk id="6" creationId="{12D783DA-80F3-2561-0518-55AC613E240C}"/>
          </ac:spMkLst>
        </pc:spChg>
      </pc:sldChg>
      <pc:sldChg chg="delSp modSp mod delDesignElem modNotesTx">
        <pc:chgData name="Louise Easthope" userId="fe049ec2-5c7a-4eb5-9d10-2539140ecd0f" providerId="ADAL" clId="{A1998C96-3763-47CA-A8D4-9B39A02B417E}" dt="2024-04-29T13:39:19.679" v="1824" actId="20577"/>
        <pc:sldMkLst>
          <pc:docMk/>
          <pc:sldMk cId="1558701755" sldId="283"/>
        </pc:sldMkLst>
        <pc:spChg chg="mod">
          <ac:chgData name="Louise Easthope" userId="fe049ec2-5c7a-4eb5-9d10-2539140ecd0f" providerId="ADAL" clId="{A1998C96-3763-47CA-A8D4-9B39A02B417E}" dt="2024-04-29T13:39:19.679" v="1824" actId="20577"/>
          <ac:spMkLst>
            <pc:docMk/>
            <pc:sldMk cId="1558701755" sldId="283"/>
            <ac:spMk id="6" creationId="{6B13EC52-BE59-5AA9-717B-B36A68724A78}"/>
          </ac:spMkLst>
        </pc:spChg>
        <pc:spChg chg="del mod">
          <ac:chgData name="Louise Easthope" userId="fe049ec2-5c7a-4eb5-9d10-2539140ecd0f" providerId="ADAL" clId="{A1998C96-3763-47CA-A8D4-9B39A02B417E}" dt="2024-04-26T14:41:52.702" v="162" actId="478"/>
          <ac:spMkLst>
            <pc:docMk/>
            <pc:sldMk cId="1558701755" sldId="283"/>
            <ac:spMk id="9" creationId="{CB8EBF6C-4033-870F-1AC9-B38CCB2E9A87}"/>
          </ac:spMkLst>
        </pc:spChg>
      </pc:sldChg>
      <pc:sldChg chg="modSp mod">
        <pc:chgData name="Louise Easthope" userId="fe049ec2-5c7a-4eb5-9d10-2539140ecd0f" providerId="ADAL" clId="{A1998C96-3763-47CA-A8D4-9B39A02B417E}" dt="2024-04-29T13:54:12.157" v="2031" actId="255"/>
        <pc:sldMkLst>
          <pc:docMk/>
          <pc:sldMk cId="3748759320" sldId="288"/>
        </pc:sldMkLst>
        <pc:spChg chg="mod">
          <ac:chgData name="Louise Easthope" userId="fe049ec2-5c7a-4eb5-9d10-2539140ecd0f" providerId="ADAL" clId="{A1998C96-3763-47CA-A8D4-9B39A02B417E}" dt="2024-04-29T13:54:12.157" v="2031" actId="255"/>
          <ac:spMkLst>
            <pc:docMk/>
            <pc:sldMk cId="3748759320" sldId="288"/>
            <ac:spMk id="4" creationId="{AD611989-8249-7C32-0FC8-9A9F6A184A3F}"/>
          </ac:spMkLst>
        </pc:spChg>
        <pc:spChg chg="mod">
          <ac:chgData name="Louise Easthope" userId="fe049ec2-5c7a-4eb5-9d10-2539140ecd0f" providerId="ADAL" clId="{A1998C96-3763-47CA-A8D4-9B39A02B417E}" dt="2024-04-29T13:53:54.998" v="2030" actId="20577"/>
          <ac:spMkLst>
            <pc:docMk/>
            <pc:sldMk cId="3748759320" sldId="288"/>
            <ac:spMk id="6" creationId="{B6E04A24-5917-1E23-1D94-943212D75D59}"/>
          </ac:spMkLst>
        </pc:spChg>
      </pc:sldChg>
      <pc:sldChg chg="del">
        <pc:chgData name="Louise Easthope" userId="fe049ec2-5c7a-4eb5-9d10-2539140ecd0f" providerId="ADAL" clId="{A1998C96-3763-47CA-A8D4-9B39A02B417E}" dt="2024-04-29T13:54:18.581" v="2032" actId="2696"/>
        <pc:sldMkLst>
          <pc:docMk/>
          <pc:sldMk cId="346726231" sldId="289"/>
        </pc:sldMkLst>
      </pc:sldChg>
      <pc:sldChg chg="modSp mod delDesignElem modNotesTx">
        <pc:chgData name="Louise Easthope" userId="fe049ec2-5c7a-4eb5-9d10-2539140ecd0f" providerId="ADAL" clId="{A1998C96-3763-47CA-A8D4-9B39A02B417E}" dt="2024-04-29T13:39:43.420" v="1825" actId="313"/>
        <pc:sldMkLst>
          <pc:docMk/>
          <pc:sldMk cId="2624438134" sldId="291"/>
        </pc:sldMkLst>
        <pc:spChg chg="mod">
          <ac:chgData name="Louise Easthope" userId="fe049ec2-5c7a-4eb5-9d10-2539140ecd0f" providerId="ADAL" clId="{A1998C96-3763-47CA-A8D4-9B39A02B417E}" dt="2024-04-26T14:56:05.340" v="318" actId="5793"/>
          <ac:spMkLst>
            <pc:docMk/>
            <pc:sldMk cId="2624438134" sldId="291"/>
            <ac:spMk id="7" creationId="{2C85A651-A84A-E789-3DB3-2EA0425A3821}"/>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9C1A5F4-D21C-4BAF-940A-5EC53CF7A8FA}" type="datetimeFigureOut">
              <a:rPr lang="en-US" smtClean="0"/>
              <a:t>4/29/2024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0D73F0C-59C1-4D97-B4ED-8654DBECE8C0}" type="slidenum">
              <a:rPr lang="en-US" smtClean="0"/>
              <a:t>‹#›</a:t>
            </a:fld>
            <a:endParaRPr lang="en-US"/>
          </a:p>
        </p:txBody>
      </p:sp>
    </p:spTree>
    <p:extLst>
      <p:ext uri="{BB962C8B-B14F-4D97-AF65-F5344CB8AC3E}">
        <p14:creationId xmlns:p14="http://schemas.microsoft.com/office/powerpoint/2010/main" val="8058350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3" Type="http://schemas.openxmlformats.org/officeDocument/2006/relationships/hyperlink" Target="https://www.standard.co.uk/news/uk/belvue-high-school-headteacher-sexual-harassment-speedos-tribunal-b1149344.html" TargetMode="External"/><Relationship Id="rId2" Type="http://schemas.openxmlformats.org/officeDocument/2006/relationships/slide" Target="../slides/slide14.xml"/><Relationship Id="rId1" Type="http://schemas.openxmlformats.org/officeDocument/2006/relationships/notesMaster" Target="../notesMasters/notesMaster1.xml"/><Relationship Id="rId6" Type="http://schemas.openxmlformats.org/officeDocument/2006/relationships/hyperlink" Target="https://www.personneltoday.com/hr/sexual-harassment-female-head-teacher-speedos/" TargetMode="External"/><Relationship Id="rId5" Type="http://schemas.openxmlformats.org/officeDocument/2006/relationships/hyperlink" Target="https://www.hrmagazine.co.uk/content/news/male-teaching-assistant-wins-sexual-harassment-tribunal-after-speedos-comment" TargetMode="External"/><Relationship Id="rId4" Type="http://schemas.openxmlformats.org/officeDocument/2006/relationships/hyperlink" Target="https://www.gov.uk/employment-tribunal-decisions/mr-n-papashvili-v-governing-body-of-a-school-and-others-3303357-slash-2021-and-others" TargetMode="Externa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3" Type="http://schemas.openxmlformats.org/officeDocument/2006/relationships/hyperlink" Target="https://www.personneltoday.com/hr/plans-to-overhaul-fit-note-system-to-be-announced/" TargetMode="External"/><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0D73F0C-59C1-4D97-B4ED-8654DBECE8C0}" type="slidenum">
              <a:rPr lang="en-US" smtClean="0"/>
              <a:t>1</a:t>
            </a:fld>
            <a:endParaRPr lang="en-US"/>
          </a:p>
        </p:txBody>
      </p:sp>
    </p:spTree>
    <p:extLst>
      <p:ext uri="{BB962C8B-B14F-4D97-AF65-F5344CB8AC3E}">
        <p14:creationId xmlns:p14="http://schemas.microsoft.com/office/powerpoint/2010/main" val="24365932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buFont typeface="Arial" panose="020B0604020202020204" pitchFamily="34" charset="0"/>
              <a:buChar char="•"/>
            </a:pPr>
            <a:r>
              <a:rPr lang="en-US" b="0" i="0" dirty="0">
                <a:solidFill>
                  <a:srgbClr val="303232"/>
                </a:solidFill>
                <a:effectLst/>
                <a:latin typeface="Gill Sans MT" panose="020B0502020104020203" pitchFamily="34" charset="0"/>
              </a:rPr>
              <a:t>Supporting carers – following campaigning and consultation. Social responsibility, wellbeing, reduce burnout</a:t>
            </a:r>
          </a:p>
          <a:p>
            <a:pPr algn="l">
              <a:buFont typeface="Arial" panose="020B0604020202020204" pitchFamily="34" charset="0"/>
              <a:buChar char="•"/>
            </a:pPr>
            <a:endParaRPr lang="en-US" b="0" i="0" dirty="0">
              <a:solidFill>
                <a:srgbClr val="303232"/>
              </a:solidFill>
              <a:effectLst/>
              <a:latin typeface="Gill Sans MT" panose="020B0502020104020203" pitchFamily="34" charset="0"/>
            </a:endParaRPr>
          </a:p>
          <a:p>
            <a:pPr algn="l">
              <a:buFont typeface="Arial" panose="020B0604020202020204" pitchFamily="34" charset="0"/>
              <a:buChar char="•"/>
            </a:pPr>
            <a:r>
              <a:rPr lang="en-US" b="0" i="0" dirty="0">
                <a:solidFill>
                  <a:srgbClr val="303232"/>
                </a:solidFill>
                <a:effectLst/>
                <a:latin typeface="Gill Sans MT" panose="020B0502020104020203" pitchFamily="34" charset="0"/>
              </a:rPr>
              <a:t>A person is a </a:t>
            </a:r>
            <a:r>
              <a:rPr lang="en-US" b="1" i="0" dirty="0">
                <a:solidFill>
                  <a:srgbClr val="303232"/>
                </a:solidFill>
                <a:effectLst/>
                <a:latin typeface="Gill Sans MT" panose="020B0502020104020203" pitchFamily="34" charset="0"/>
              </a:rPr>
              <a:t>“</a:t>
            </a:r>
            <a:r>
              <a:rPr lang="en-US" b="1" i="0" u="sng" dirty="0">
                <a:solidFill>
                  <a:srgbClr val="303232"/>
                </a:solidFill>
                <a:effectLst/>
                <a:latin typeface="Gill Sans MT" panose="020B0502020104020203" pitchFamily="34" charset="0"/>
              </a:rPr>
              <a:t>dependant</a:t>
            </a:r>
            <a:r>
              <a:rPr lang="en-US" b="1" i="0" dirty="0">
                <a:solidFill>
                  <a:srgbClr val="303232"/>
                </a:solidFill>
                <a:effectLst/>
                <a:latin typeface="Gill Sans MT" panose="020B0502020104020203" pitchFamily="34" charset="0"/>
              </a:rPr>
              <a:t>” </a:t>
            </a:r>
            <a:r>
              <a:rPr lang="en-US" b="0" i="0" dirty="0">
                <a:solidFill>
                  <a:srgbClr val="303232"/>
                </a:solidFill>
                <a:effectLst/>
                <a:latin typeface="Gill Sans MT" panose="020B0502020104020203" pitchFamily="34" charset="0"/>
              </a:rPr>
              <a:t>for these purposes if they: are a </a:t>
            </a:r>
            <a:r>
              <a:rPr lang="en-US" b="1" i="0" dirty="0">
                <a:solidFill>
                  <a:srgbClr val="303232"/>
                </a:solidFill>
                <a:effectLst/>
                <a:latin typeface="Gill Sans MT" panose="020B0502020104020203" pitchFamily="34" charset="0"/>
              </a:rPr>
              <a:t>spouse, child or parent </a:t>
            </a:r>
            <a:r>
              <a:rPr lang="en-US" b="0" i="0" dirty="0">
                <a:solidFill>
                  <a:srgbClr val="303232"/>
                </a:solidFill>
                <a:effectLst/>
                <a:latin typeface="Gill Sans MT" panose="020B0502020104020203" pitchFamily="34" charset="0"/>
              </a:rPr>
              <a:t>of the employee; </a:t>
            </a:r>
            <a:r>
              <a:rPr lang="en-US" b="1" i="0" dirty="0">
                <a:solidFill>
                  <a:srgbClr val="303232"/>
                </a:solidFill>
                <a:effectLst/>
                <a:latin typeface="Gill Sans MT" panose="020B0502020104020203" pitchFamily="34" charset="0"/>
              </a:rPr>
              <a:t>live in the same household </a:t>
            </a:r>
            <a:r>
              <a:rPr lang="en-US" b="0" i="0" dirty="0">
                <a:solidFill>
                  <a:srgbClr val="303232"/>
                </a:solidFill>
                <a:effectLst/>
                <a:latin typeface="Gill Sans MT" panose="020B0502020104020203" pitchFamily="34" charset="0"/>
              </a:rPr>
              <a:t>as the employee (other than as a tenant or lodger); or “reasonably rely on the employee to provide or arrange care”</a:t>
            </a:r>
          </a:p>
          <a:p>
            <a:pPr algn="l">
              <a:buFont typeface="Arial" panose="020B0604020202020204" pitchFamily="34" charset="0"/>
              <a:buChar char="•"/>
            </a:pPr>
            <a:endParaRPr lang="en-US" b="0" i="0" dirty="0">
              <a:solidFill>
                <a:srgbClr val="303232"/>
              </a:solidFill>
              <a:effectLst/>
              <a:latin typeface="Gill Sans MT" panose="020B0502020104020203" pitchFamily="34" charset="0"/>
            </a:endParaRPr>
          </a:p>
          <a:p>
            <a:pPr algn="l">
              <a:buFont typeface="Arial" panose="020B0604020202020204" pitchFamily="34" charset="0"/>
              <a:buChar char="•"/>
            </a:pPr>
            <a:r>
              <a:rPr lang="en-US" b="0" i="0" dirty="0">
                <a:solidFill>
                  <a:srgbClr val="303232"/>
                </a:solidFill>
                <a:effectLst/>
                <a:latin typeface="Gill Sans MT" panose="020B0502020104020203" pitchFamily="34" charset="0"/>
              </a:rPr>
              <a:t>A dependent has a “</a:t>
            </a:r>
            <a:r>
              <a:rPr lang="en-US" b="1" i="0" u="sng" dirty="0">
                <a:solidFill>
                  <a:srgbClr val="303232"/>
                </a:solidFill>
                <a:effectLst/>
                <a:latin typeface="Gill Sans MT" panose="020B0502020104020203" pitchFamily="34" charset="0"/>
              </a:rPr>
              <a:t>long-term care need</a:t>
            </a:r>
            <a:r>
              <a:rPr lang="en-US" b="1" i="0" dirty="0">
                <a:solidFill>
                  <a:srgbClr val="303232"/>
                </a:solidFill>
                <a:effectLst/>
                <a:latin typeface="Gill Sans MT" panose="020B0502020104020203" pitchFamily="34" charset="0"/>
              </a:rPr>
              <a:t>” </a:t>
            </a:r>
            <a:r>
              <a:rPr lang="en-US" b="0" i="0" dirty="0">
                <a:solidFill>
                  <a:srgbClr val="303232"/>
                </a:solidFill>
                <a:effectLst/>
                <a:latin typeface="Gill Sans MT" panose="020B0502020104020203" pitchFamily="34" charset="0"/>
              </a:rPr>
              <a:t>if: they have an illness or injury which is likely to require care for more than three months; have a disability under the Equality Act 2010; or require care for a reason connected with old age.</a:t>
            </a:r>
          </a:p>
          <a:p>
            <a:pPr algn="l">
              <a:buFont typeface="Arial" panose="020B0604020202020204" pitchFamily="34" charset="0"/>
              <a:buChar char="•"/>
            </a:pPr>
            <a:endParaRPr lang="en-US" b="0" i="0" dirty="0">
              <a:solidFill>
                <a:srgbClr val="303232"/>
              </a:solidFill>
              <a:effectLst/>
              <a:latin typeface="Gill Sans MT" panose="020B0502020104020203" pitchFamily="34" charset="0"/>
            </a:endParaRPr>
          </a:p>
          <a:p>
            <a:pPr algn="l">
              <a:buFont typeface="Arial" panose="020B0604020202020204" pitchFamily="34" charset="0"/>
              <a:buChar char="•"/>
            </a:pPr>
            <a:r>
              <a:rPr lang="en-US" b="0" i="0" dirty="0">
                <a:solidFill>
                  <a:srgbClr val="303232"/>
                </a:solidFill>
                <a:effectLst/>
                <a:latin typeface="Gill Sans MT" panose="020B0502020104020203" pitchFamily="34" charset="0"/>
              </a:rPr>
              <a:t>Employees are not required to supply evidence to support a request to take leave and employers cannot insist upon it. </a:t>
            </a:r>
          </a:p>
          <a:p>
            <a:pPr algn="l">
              <a:buFont typeface="Arial" panose="020B0604020202020204" pitchFamily="34" charset="0"/>
              <a:buChar char="•"/>
            </a:pPr>
            <a:endParaRPr lang="en-US" b="0" i="0" dirty="0">
              <a:solidFill>
                <a:srgbClr val="303232"/>
              </a:solidFill>
              <a:effectLst/>
              <a:latin typeface="Gill Sans MT" panose="020B0502020104020203" pitchFamily="34" charset="0"/>
            </a:endParaRPr>
          </a:p>
          <a:p>
            <a:pPr algn="l">
              <a:buFont typeface="Arial" panose="020B0604020202020204" pitchFamily="34" charset="0"/>
              <a:buChar char="•"/>
            </a:pPr>
            <a:r>
              <a:rPr lang="en-US" b="0" i="0" dirty="0">
                <a:solidFill>
                  <a:srgbClr val="303232"/>
                </a:solidFill>
                <a:effectLst/>
                <a:latin typeface="Gill Sans MT" panose="020B0502020104020203" pitchFamily="34" charset="0"/>
              </a:rPr>
              <a:t>Employees cannot be </a:t>
            </a:r>
            <a:r>
              <a:rPr lang="en-US" b="0" i="0" dirty="0" err="1">
                <a:solidFill>
                  <a:srgbClr val="303232"/>
                </a:solidFill>
                <a:effectLst/>
                <a:latin typeface="Gill Sans MT" panose="020B0502020104020203" pitchFamily="34" charset="0"/>
              </a:rPr>
              <a:t>penalised</a:t>
            </a:r>
            <a:r>
              <a:rPr lang="en-US" b="0" i="0" dirty="0">
                <a:solidFill>
                  <a:srgbClr val="303232"/>
                </a:solidFill>
                <a:effectLst/>
                <a:latin typeface="Gill Sans MT" panose="020B0502020104020203" pitchFamily="34" charset="0"/>
              </a:rPr>
              <a:t> for taking leave under the Act.</a:t>
            </a:r>
          </a:p>
          <a:p>
            <a:pPr algn="l">
              <a:buFont typeface="Arial" panose="020B0604020202020204" pitchFamily="34" charset="0"/>
              <a:buNone/>
            </a:pPr>
            <a:endParaRPr lang="en-US" b="0" i="0" dirty="0">
              <a:solidFill>
                <a:srgbClr val="303232"/>
              </a:solidFill>
              <a:effectLst/>
              <a:latin typeface="Gill Sans MT" panose="020B0502020104020203" pitchFamily="34" charset="0"/>
            </a:endParaRPr>
          </a:p>
          <a:p>
            <a:endParaRPr lang="en-US" dirty="0"/>
          </a:p>
        </p:txBody>
      </p:sp>
      <p:sp>
        <p:nvSpPr>
          <p:cNvPr id="4" name="Slide Number Placeholder 3"/>
          <p:cNvSpPr>
            <a:spLocks noGrp="1"/>
          </p:cNvSpPr>
          <p:nvPr>
            <p:ph type="sldNum" sz="quarter" idx="5"/>
          </p:nvPr>
        </p:nvSpPr>
        <p:spPr/>
        <p:txBody>
          <a:bodyPr/>
          <a:lstStyle/>
          <a:p>
            <a:fld id="{10D73F0C-59C1-4D97-B4ED-8654DBECE8C0}" type="slidenum">
              <a:rPr lang="en-US" smtClean="0"/>
              <a:t>10</a:t>
            </a:fld>
            <a:endParaRPr lang="en-US"/>
          </a:p>
        </p:txBody>
      </p:sp>
    </p:spTree>
    <p:extLst>
      <p:ext uri="{BB962C8B-B14F-4D97-AF65-F5344CB8AC3E}">
        <p14:creationId xmlns:p14="http://schemas.microsoft.com/office/powerpoint/2010/main" val="122763182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dirty="0">
                <a:solidFill>
                  <a:srgbClr val="1D1D1B"/>
                </a:solidFill>
                <a:effectLst/>
                <a:latin typeface="Gill Sans MT" panose="020B0502020104020203" pitchFamily="34" charset="0"/>
              </a:rPr>
              <a:t>12.07% represents a 28 day entitlement and so % may need to be changed if you offer more than this for workers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i="0" dirty="0">
              <a:solidFill>
                <a:srgbClr val="1D1D1B"/>
              </a:solidFill>
              <a:effectLst/>
              <a:latin typeface="Gill Sans MT" panose="020B0502020104020203"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i="0" dirty="0">
              <a:solidFill>
                <a:srgbClr val="1D1D1B"/>
              </a:solidFill>
              <a:effectLst/>
              <a:latin typeface="Gill Sans MT" panose="020B0502020104020203"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dirty="0">
                <a:solidFill>
                  <a:srgbClr val="1D1D1B"/>
                </a:solidFill>
                <a:effectLst/>
                <a:latin typeface="Gill Sans MT" panose="020B0502020104020203" pitchFamily="34" charset="0"/>
              </a:rPr>
              <a:t> </a:t>
            </a:r>
            <a:r>
              <a:rPr lang="en-US" sz="1200" b="1" i="0" dirty="0">
                <a:solidFill>
                  <a:srgbClr val="1D1D1B"/>
                </a:solidFill>
                <a:effectLst/>
                <a:latin typeface="Gill Sans MT" panose="020B0502020104020203" pitchFamily="34" charset="0"/>
              </a:rPr>
              <a:t>“Normal remuneration” </a:t>
            </a:r>
            <a:r>
              <a:rPr lang="en-US" sz="1200" b="0" i="0" dirty="0">
                <a:solidFill>
                  <a:srgbClr val="1D1D1B"/>
                </a:solidFill>
                <a:effectLst/>
                <a:latin typeface="Gill Sans MT" panose="020B0502020104020203" pitchFamily="34" charset="0"/>
              </a:rPr>
              <a:t>is defined to include payments which are intrinsically linked to the role an employee is contractually obliged to do, such as commission, as well as other payments like </a:t>
            </a:r>
            <a:r>
              <a:rPr lang="en-US" sz="1200" b="1" i="0" dirty="0">
                <a:solidFill>
                  <a:srgbClr val="1D1D1B"/>
                </a:solidFill>
                <a:effectLst/>
                <a:latin typeface="Gill Sans MT" panose="020B0502020104020203" pitchFamily="34" charset="0"/>
              </a:rPr>
              <a:t>regular overtime </a:t>
            </a:r>
            <a:r>
              <a:rPr lang="en-US" sz="1200" b="0" i="0" dirty="0">
                <a:solidFill>
                  <a:srgbClr val="1D1D1B"/>
                </a:solidFill>
                <a:effectLst/>
                <a:latin typeface="Gill Sans MT" panose="020B0502020104020203" pitchFamily="34" charset="0"/>
              </a:rPr>
              <a:t>payments. For a payment to be classed as “regular” it must have been </a:t>
            </a:r>
            <a:r>
              <a:rPr lang="en-US" sz="1200" b="1" i="0" dirty="0">
                <a:solidFill>
                  <a:srgbClr val="1D1D1B"/>
                </a:solidFill>
                <a:effectLst/>
                <a:latin typeface="Gill Sans MT" panose="020B0502020104020203" pitchFamily="34" charset="0"/>
              </a:rPr>
              <a:t>regularly paid to an employee in the 52 weeks preceding the calculation date.</a:t>
            </a:r>
          </a:p>
          <a:p>
            <a:endParaRPr lang="en-US" dirty="0"/>
          </a:p>
          <a:p>
            <a:endParaRPr lang="en-US" dirty="0"/>
          </a:p>
        </p:txBody>
      </p:sp>
      <p:sp>
        <p:nvSpPr>
          <p:cNvPr id="4" name="Slide Number Placeholder 3"/>
          <p:cNvSpPr>
            <a:spLocks noGrp="1"/>
          </p:cNvSpPr>
          <p:nvPr>
            <p:ph type="sldNum" sz="quarter" idx="5"/>
          </p:nvPr>
        </p:nvSpPr>
        <p:spPr/>
        <p:txBody>
          <a:bodyPr/>
          <a:lstStyle/>
          <a:p>
            <a:fld id="{10D73F0C-59C1-4D97-B4ED-8654DBECE8C0}" type="slidenum">
              <a:rPr lang="en-US" smtClean="0"/>
              <a:t>11</a:t>
            </a:fld>
            <a:endParaRPr lang="en-US"/>
          </a:p>
        </p:txBody>
      </p:sp>
    </p:spTree>
    <p:extLst>
      <p:ext uri="{BB962C8B-B14F-4D97-AF65-F5344CB8AC3E}">
        <p14:creationId xmlns:p14="http://schemas.microsoft.com/office/powerpoint/2010/main" val="105482023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Carry over of 4 weeks - </a:t>
            </a:r>
            <a:r>
              <a:rPr lang="en-US" b="0" i="0" dirty="0">
                <a:solidFill>
                  <a:srgbClr val="3E3E3E"/>
                </a:solidFill>
                <a:effectLst/>
                <a:latin typeface="Gill Sans MT" panose="020B0502020104020203" pitchFamily="34" charset="0"/>
              </a:rPr>
              <a:t>(to be used within 18 months of the end of the holiday year in which the entitlement arose).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0" i="0" dirty="0">
              <a:solidFill>
                <a:srgbClr val="3E3E3E"/>
              </a:solidFill>
              <a:effectLst/>
              <a:latin typeface="Gill Sans MT" panose="020B0502020104020203" pitchFamily="34" charset="0"/>
            </a:endParaRPr>
          </a:p>
          <a:p>
            <a:endParaRPr lang="en-US" dirty="0"/>
          </a:p>
        </p:txBody>
      </p:sp>
      <p:sp>
        <p:nvSpPr>
          <p:cNvPr id="4" name="Slide Number Placeholder 3"/>
          <p:cNvSpPr>
            <a:spLocks noGrp="1"/>
          </p:cNvSpPr>
          <p:nvPr>
            <p:ph type="sldNum" sz="quarter" idx="5"/>
          </p:nvPr>
        </p:nvSpPr>
        <p:spPr/>
        <p:txBody>
          <a:bodyPr/>
          <a:lstStyle/>
          <a:p>
            <a:fld id="{10D73F0C-59C1-4D97-B4ED-8654DBECE8C0}" type="slidenum">
              <a:rPr lang="en-US" smtClean="0"/>
              <a:t>12</a:t>
            </a:fld>
            <a:endParaRPr lang="en-US"/>
          </a:p>
        </p:txBody>
      </p:sp>
    </p:spTree>
    <p:extLst>
      <p:ext uri="{BB962C8B-B14F-4D97-AF65-F5344CB8AC3E}">
        <p14:creationId xmlns:p14="http://schemas.microsoft.com/office/powerpoint/2010/main" val="210721508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indent="-228600">
              <a:lnSpc>
                <a:spcPct val="90000"/>
              </a:lnSpc>
              <a:spcAft>
                <a:spcPts val="600"/>
              </a:spcAft>
              <a:buFont typeface="Arial" panose="020B0604020202020204" pitchFamily="34" charset="0"/>
              <a:buChar char="•"/>
            </a:pPr>
            <a:r>
              <a:rPr lang="en-US" sz="1200" dirty="0">
                <a:latin typeface="Gill Sans MT" panose="020B0502020104020203" pitchFamily="34" charset="0"/>
              </a:rPr>
              <a:t>Mr Miller worked as a field-based pest controller. After being diagnosed with multiple sclerosis he could no longer work in this role for reasons related to his disability.</a:t>
            </a:r>
          </a:p>
          <a:p>
            <a:pPr indent="-228600">
              <a:lnSpc>
                <a:spcPct val="90000"/>
              </a:lnSpc>
              <a:spcAft>
                <a:spcPts val="600"/>
              </a:spcAft>
              <a:buFont typeface="Arial" panose="020B0604020202020204" pitchFamily="34" charset="0"/>
              <a:buChar char="•"/>
            </a:pPr>
            <a:endParaRPr lang="en-US" sz="1200" dirty="0">
              <a:latin typeface="Gill Sans MT" panose="020B0502020104020203" pitchFamily="34" charset="0"/>
            </a:endParaRPr>
          </a:p>
          <a:p>
            <a:pPr indent="-228600">
              <a:lnSpc>
                <a:spcPct val="90000"/>
              </a:lnSpc>
              <a:spcAft>
                <a:spcPts val="600"/>
              </a:spcAft>
              <a:buFont typeface="Arial" panose="020B0604020202020204" pitchFamily="34" charset="0"/>
              <a:buChar char="•"/>
            </a:pPr>
            <a:r>
              <a:rPr lang="en-US" sz="1200" dirty="0">
                <a:latin typeface="Gill Sans MT" panose="020B0502020104020203" pitchFamily="34" charset="0"/>
              </a:rPr>
              <a:t>Rentokil pointed the Claimant towards other jobs in the business and the Claimant applied for an administrator role. He was dismissed after an unsuccessful interview process. The Claimant claimed that failing to place him in the administrator role on a trial basis amounted to a failure to make reasonable adjustments under Equality Act 2010. The tribunal upheld his claim and EAT upheld the tribunal’s decision.</a:t>
            </a:r>
          </a:p>
          <a:p>
            <a:endParaRPr lang="en-US" dirty="0"/>
          </a:p>
        </p:txBody>
      </p:sp>
      <p:sp>
        <p:nvSpPr>
          <p:cNvPr id="4" name="Slide Number Placeholder 3"/>
          <p:cNvSpPr>
            <a:spLocks noGrp="1"/>
          </p:cNvSpPr>
          <p:nvPr>
            <p:ph type="sldNum" sz="quarter" idx="5"/>
          </p:nvPr>
        </p:nvSpPr>
        <p:spPr/>
        <p:txBody>
          <a:bodyPr/>
          <a:lstStyle/>
          <a:p>
            <a:fld id="{10D73F0C-59C1-4D97-B4ED-8654DBECE8C0}" type="slidenum">
              <a:rPr lang="en-US" smtClean="0"/>
              <a:t>13</a:t>
            </a:fld>
            <a:endParaRPr lang="en-US"/>
          </a:p>
        </p:txBody>
      </p:sp>
    </p:spTree>
    <p:extLst>
      <p:ext uri="{BB962C8B-B14F-4D97-AF65-F5344CB8AC3E}">
        <p14:creationId xmlns:p14="http://schemas.microsoft.com/office/powerpoint/2010/main" val="180828511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indent="-228600">
              <a:lnSpc>
                <a:spcPct val="90000"/>
              </a:lnSpc>
              <a:spcAft>
                <a:spcPts val="600"/>
              </a:spcAft>
              <a:buFont typeface="Arial" panose="020B0604020202020204" pitchFamily="34" charset="0"/>
              <a:buChar char="•"/>
            </a:pPr>
            <a:r>
              <a:rPr lang="en-US" sz="1200" dirty="0">
                <a:latin typeface="Gill Sans MT" panose="020B0502020104020203" pitchFamily="34" charset="0"/>
              </a:rPr>
              <a:t>Unfair dismissal case </a:t>
            </a:r>
          </a:p>
          <a:p>
            <a:pPr indent="-228600">
              <a:lnSpc>
                <a:spcPct val="90000"/>
              </a:lnSpc>
              <a:spcAft>
                <a:spcPts val="600"/>
              </a:spcAft>
              <a:buFont typeface="Arial" panose="020B0604020202020204" pitchFamily="34" charset="0"/>
              <a:buChar char="•"/>
            </a:pPr>
            <a:r>
              <a:rPr lang="en-US" sz="1200" dirty="0">
                <a:latin typeface="Gill Sans MT" panose="020B0502020104020203" pitchFamily="34" charset="0"/>
              </a:rPr>
              <a:t>Lied to HT about absence and went abroad – went for leaving drinks and told colleagues </a:t>
            </a:r>
          </a:p>
          <a:p>
            <a:pPr indent="-228600">
              <a:lnSpc>
                <a:spcPct val="90000"/>
              </a:lnSpc>
              <a:spcAft>
                <a:spcPts val="600"/>
              </a:spcAft>
              <a:buFont typeface="Arial" panose="020B0604020202020204" pitchFamily="34" charset="0"/>
              <a:buChar char="•"/>
            </a:pPr>
            <a:r>
              <a:rPr lang="en-US" sz="1200" dirty="0">
                <a:latin typeface="Gill Sans MT" panose="020B0502020104020203" pitchFamily="34" charset="0"/>
              </a:rPr>
              <a:t>Comments show bias from HT: [you have misrepresented yourself regarding your absence’ ‘these actions are not acceptable and I now wish to meet with you’ – never going to get a fair hearing </a:t>
            </a:r>
          </a:p>
          <a:p>
            <a:pPr indent="-228600">
              <a:lnSpc>
                <a:spcPct val="90000"/>
              </a:lnSpc>
              <a:spcAft>
                <a:spcPts val="600"/>
              </a:spcAft>
              <a:buFont typeface="Arial" panose="020B0604020202020204" pitchFamily="34" charset="0"/>
              <a:buChar char="•"/>
            </a:pPr>
            <a:r>
              <a:rPr lang="en-US" sz="1200" dirty="0">
                <a:latin typeface="Gill Sans MT" panose="020B0502020104020203" pitchFamily="34" charset="0"/>
              </a:rPr>
              <a:t>Investigation report is ‘extraordinary’ – ‘short, inaccurate and hopelessly biased’ </a:t>
            </a:r>
          </a:p>
          <a:p>
            <a:pPr indent="-228600">
              <a:lnSpc>
                <a:spcPct val="90000"/>
              </a:lnSpc>
              <a:spcAft>
                <a:spcPts val="600"/>
              </a:spcAft>
              <a:buFont typeface="Arial" panose="020B0604020202020204" pitchFamily="34" charset="0"/>
              <a:buChar char="•"/>
            </a:pPr>
            <a:r>
              <a:rPr lang="en-US" sz="1200" dirty="0">
                <a:latin typeface="Gill Sans MT" panose="020B0502020104020203" pitchFamily="34" charset="0"/>
              </a:rPr>
              <a:t>70% </a:t>
            </a:r>
            <a:r>
              <a:rPr lang="en-US" sz="1200" dirty="0" err="1">
                <a:latin typeface="Gill Sans MT" panose="020B0502020104020203" pitchFamily="34" charset="0"/>
              </a:rPr>
              <a:t>Polkey</a:t>
            </a:r>
            <a:r>
              <a:rPr lang="en-US" sz="1200" dirty="0">
                <a:latin typeface="Gill Sans MT" panose="020B0502020104020203" pitchFamily="34" charset="0"/>
              </a:rPr>
              <a:t> reduction  </a:t>
            </a:r>
          </a:p>
          <a:p>
            <a:pPr indent="-228600">
              <a:lnSpc>
                <a:spcPct val="90000"/>
              </a:lnSpc>
              <a:spcAft>
                <a:spcPts val="600"/>
              </a:spcAft>
              <a:buFont typeface="Arial" panose="020B0604020202020204" pitchFamily="34" charset="0"/>
              <a:buChar char="•"/>
            </a:pPr>
            <a:r>
              <a:rPr lang="en-US" sz="1200" dirty="0">
                <a:latin typeface="Gill Sans MT" panose="020B0502020104020203" pitchFamily="34" charset="0"/>
              </a:rPr>
              <a:t>‘fit’ in speedos - £9,000 and a ‘x’ on emails – linked back to 2017-2019 and extended time due to ‘consistency of allegations that we have accepted from same individual’ </a:t>
            </a:r>
          </a:p>
          <a:p>
            <a:pPr indent="-228600">
              <a:lnSpc>
                <a:spcPct val="90000"/>
              </a:lnSpc>
              <a:spcAft>
                <a:spcPts val="600"/>
              </a:spcAft>
              <a:buFont typeface="Arial" panose="020B0604020202020204" pitchFamily="34" charset="0"/>
              <a:buChar char="•"/>
            </a:pPr>
            <a:endParaRPr lang="en-US" sz="1200" dirty="0">
              <a:latin typeface="Gill Sans MT" panose="020B0502020104020203" pitchFamily="34" charset="0"/>
            </a:endParaRPr>
          </a:p>
          <a:p>
            <a:endParaRPr lang="en-US" dirty="0">
              <a:hlinkClick r:id="rId3"/>
            </a:endParaRPr>
          </a:p>
          <a:p>
            <a:r>
              <a:rPr lang="en-US" dirty="0">
                <a:hlinkClick r:id="rId3"/>
              </a:rPr>
              <a:t>Male teaching assistant in London wins more than £9,000 after headteacher said he looked 'fit' in Speedos | Evening Standard</a:t>
            </a:r>
            <a:endParaRPr lang="en-US" dirty="0"/>
          </a:p>
          <a:p>
            <a:r>
              <a:rPr lang="en-US" dirty="0">
                <a:hlinkClick r:id="rId4"/>
              </a:rPr>
              <a:t>Mr N </a:t>
            </a:r>
            <a:r>
              <a:rPr lang="en-US" dirty="0" err="1">
                <a:hlinkClick r:id="rId4"/>
              </a:rPr>
              <a:t>Papashvili</a:t>
            </a:r>
            <a:r>
              <a:rPr lang="en-US" dirty="0">
                <a:hlinkClick r:id="rId4"/>
              </a:rPr>
              <a:t> v Governing Body of A School and others: 3303357/2021 and others - GOV.UK (www.gov.uk)</a:t>
            </a:r>
            <a:endParaRPr lang="en-US" dirty="0"/>
          </a:p>
          <a:p>
            <a:r>
              <a:rPr lang="en-US" dirty="0">
                <a:hlinkClick r:id="rId5"/>
              </a:rPr>
              <a:t>HR Magazine - Male teaching assistant wins sexual harassment tribunal after 'Speedos' comment</a:t>
            </a:r>
            <a:endParaRPr lang="en-US" dirty="0"/>
          </a:p>
          <a:p>
            <a:r>
              <a:rPr lang="en-US" dirty="0">
                <a:hlinkClick r:id="rId6"/>
              </a:rPr>
              <a:t>Sexual harassment: female head Speedo comments inappropriate (personneltoday.com)</a:t>
            </a:r>
            <a:endParaRPr lang="en-GB" dirty="0"/>
          </a:p>
        </p:txBody>
      </p:sp>
      <p:sp>
        <p:nvSpPr>
          <p:cNvPr id="4" name="Slide Number Placeholder 3"/>
          <p:cNvSpPr>
            <a:spLocks noGrp="1"/>
          </p:cNvSpPr>
          <p:nvPr>
            <p:ph type="sldNum" sz="quarter" idx="5"/>
          </p:nvPr>
        </p:nvSpPr>
        <p:spPr/>
        <p:txBody>
          <a:bodyPr/>
          <a:lstStyle/>
          <a:p>
            <a:fld id="{10D73F0C-59C1-4D97-B4ED-8654DBECE8C0}" type="slidenum">
              <a:rPr lang="en-US" smtClean="0"/>
              <a:t>14</a:t>
            </a:fld>
            <a:endParaRPr lang="en-US"/>
          </a:p>
        </p:txBody>
      </p:sp>
    </p:spTree>
    <p:extLst>
      <p:ext uri="{BB962C8B-B14F-4D97-AF65-F5344CB8AC3E}">
        <p14:creationId xmlns:p14="http://schemas.microsoft.com/office/powerpoint/2010/main" val="291636792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GB" b="0" i="0" dirty="0">
                <a:solidFill>
                  <a:srgbClr val="626262"/>
                </a:solidFill>
                <a:effectLst/>
                <a:highlight>
                  <a:srgbClr val="FFFFFF"/>
                </a:highlight>
                <a:latin typeface="Frutiger LT W01_45 Ligh1475730"/>
              </a:rPr>
              <a:t>The law already provides a defence to a harassment claim if the employer can show they had taken all reasonable steps to prevent it from happening. This meant it was advisable to take such steps, but there was no actual requirement to do so. The new law goes further by placing a separate legal obligation on all employers to take proactive measures to prevent sexual harassment.</a:t>
            </a:r>
            <a:endParaRPr lang="en-US" sz="1200" b="0" i="0" dirty="0">
              <a:solidFill>
                <a:srgbClr val="3E3E3E"/>
              </a:solidFill>
              <a:effectLst/>
              <a:latin typeface="Gill Sans MT" panose="020B0502020104020203" pitchFamily="34" charset="0"/>
            </a:endParaRPr>
          </a:p>
          <a:p>
            <a:pPr algn="l"/>
            <a:r>
              <a:rPr lang="en-US" sz="1200" b="0" i="0" dirty="0">
                <a:solidFill>
                  <a:srgbClr val="3E3E3E"/>
                </a:solidFill>
                <a:effectLst/>
                <a:latin typeface="Gill Sans MT" panose="020B0502020104020203" pitchFamily="34" charset="0"/>
              </a:rPr>
              <a:t>To comply with this duty in practice, employers will need to start by conducting a risk analysis of sexual harassment in their workplace, outline actions to mitigate or eliminate risks, develop robust reporting, investigation and response processes and monitor and implement improvements.</a:t>
            </a:r>
          </a:p>
          <a:p>
            <a:pPr algn="l"/>
            <a:endParaRPr lang="en-US" sz="1200" b="0" i="0" dirty="0">
              <a:solidFill>
                <a:srgbClr val="3E3E3E"/>
              </a:solidFill>
              <a:effectLst/>
              <a:latin typeface="Gill Sans MT" panose="020B0502020104020203" pitchFamily="34" charset="0"/>
            </a:endParaRPr>
          </a:p>
          <a:p>
            <a:pPr algn="l"/>
            <a:r>
              <a:rPr lang="en-GB" b="0" i="0" dirty="0">
                <a:solidFill>
                  <a:srgbClr val="626262"/>
                </a:solidFill>
                <a:effectLst/>
                <a:highlight>
                  <a:srgbClr val="FFFFFF"/>
                </a:highlight>
                <a:latin typeface="Frutiger LT W01_45 Ligh1475730"/>
              </a:rPr>
              <a:t>A recent Employment Tribunal decision on workplace discrimination against a trans person (Fischer v London United Busways) considered in some detail what would be expected of an employer to make out the “</a:t>
            </a:r>
            <a:r>
              <a:rPr lang="en-GB" b="0" i="1" dirty="0">
                <a:solidFill>
                  <a:srgbClr val="626262"/>
                </a:solidFill>
                <a:effectLst/>
                <a:highlight>
                  <a:srgbClr val="FFFFFF"/>
                </a:highlight>
                <a:latin typeface="Frutiger LT W01_45 Ligh1475730"/>
              </a:rPr>
              <a:t>all reasonable steps</a:t>
            </a:r>
            <a:r>
              <a:rPr lang="en-GB" b="0" i="0" dirty="0">
                <a:solidFill>
                  <a:srgbClr val="626262"/>
                </a:solidFill>
                <a:effectLst/>
                <a:highlight>
                  <a:srgbClr val="FFFFFF"/>
                </a:highlight>
                <a:latin typeface="Frutiger LT W01_45 Ligh1475730"/>
              </a:rPr>
              <a:t>” defence. Although the employer in this case had appropriate policies in place, they had failed to take other steps such as keeping the policies up to date, making them available to all staff, and implementing regular training.</a:t>
            </a:r>
            <a:endParaRPr lang="en-US" sz="1200" b="0" i="0" dirty="0">
              <a:solidFill>
                <a:srgbClr val="3E3E3E"/>
              </a:solidFill>
              <a:effectLst/>
              <a:latin typeface="Gill Sans MT" panose="020B0502020104020203" pitchFamily="34" charset="0"/>
            </a:endParaRPr>
          </a:p>
          <a:p>
            <a:pPr algn="l"/>
            <a:endParaRPr lang="en-US" sz="1200" b="0" i="0" dirty="0">
              <a:solidFill>
                <a:srgbClr val="3E3E3E"/>
              </a:solidFill>
              <a:effectLst/>
              <a:latin typeface="Gill Sans MT" panose="020B0502020104020203" pitchFamily="34" charset="0"/>
            </a:endParaRPr>
          </a:p>
          <a:p>
            <a:pPr algn="l"/>
            <a:r>
              <a:rPr lang="en-US" sz="1200" b="0" i="0" dirty="0">
                <a:solidFill>
                  <a:srgbClr val="3E3E3E"/>
                </a:solidFill>
                <a:effectLst/>
                <a:latin typeface="Gill Sans MT" panose="020B0502020104020203" pitchFamily="34" charset="0"/>
              </a:rPr>
              <a:t>Updated guidance from the Equality and Human Rights Commission will publish a statutory Code of Practice on proactive steps employers are expected to take to comply with this new duty. Employers should keep a very close eye on this as the statutory Code will set the expectation of them going forward and is likely to be a very significant development in this area.</a:t>
            </a:r>
          </a:p>
          <a:p>
            <a:endParaRPr lang="en-US" dirty="0"/>
          </a:p>
        </p:txBody>
      </p:sp>
      <p:sp>
        <p:nvSpPr>
          <p:cNvPr id="4" name="Slide Number Placeholder 3"/>
          <p:cNvSpPr>
            <a:spLocks noGrp="1"/>
          </p:cNvSpPr>
          <p:nvPr>
            <p:ph type="sldNum" sz="quarter" idx="5"/>
          </p:nvPr>
        </p:nvSpPr>
        <p:spPr/>
        <p:txBody>
          <a:bodyPr/>
          <a:lstStyle/>
          <a:p>
            <a:fld id="{10D73F0C-59C1-4D97-B4ED-8654DBECE8C0}" type="slidenum">
              <a:rPr lang="en-US" smtClean="0"/>
              <a:t>15</a:t>
            </a:fld>
            <a:endParaRPr lang="en-US"/>
          </a:p>
        </p:txBody>
      </p:sp>
    </p:spTree>
    <p:extLst>
      <p:ext uri="{BB962C8B-B14F-4D97-AF65-F5344CB8AC3E}">
        <p14:creationId xmlns:p14="http://schemas.microsoft.com/office/powerpoint/2010/main" val="374332674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b="0" i="0" dirty="0">
                <a:solidFill>
                  <a:srgbClr val="3E3E3E"/>
                </a:solidFill>
                <a:effectLst/>
                <a:latin typeface="Gill Sans MT" panose="020B0502020104020203" pitchFamily="34" charset="0"/>
              </a:rPr>
              <a:t>The Neonatal Care (Leave and Pay) Act 2023 gives any employee whose baby requires specialist neonatal care following their birth, the right to statutory leave (likely up to 12 weeks) and potentially also statutory pay (if the employee has 26 weeks’ continuous service). </a:t>
            </a:r>
          </a:p>
          <a:p>
            <a:pPr algn="l"/>
            <a:endParaRPr lang="en-US" b="0" i="0" dirty="0">
              <a:solidFill>
                <a:srgbClr val="3E3E3E"/>
              </a:solidFill>
              <a:effectLst/>
              <a:latin typeface="Gill Sans MT" panose="020B0502020104020203" pitchFamily="34" charset="0"/>
            </a:endParaRPr>
          </a:p>
          <a:p>
            <a:pPr algn="l"/>
            <a:r>
              <a:rPr lang="en-US" b="0" i="0" dirty="0">
                <a:solidFill>
                  <a:srgbClr val="3E3E3E"/>
                </a:solidFill>
                <a:effectLst/>
                <a:latin typeface="Gill Sans MT" panose="020B0502020104020203" pitchFamily="34" charset="0"/>
              </a:rPr>
              <a:t>This leave will be available to both parents, whose baby has to receive 7 days of uninterrupted medical or palliative care within 28 days of their birth.</a:t>
            </a:r>
          </a:p>
          <a:p>
            <a:pPr algn="l"/>
            <a:endParaRPr lang="en-US" b="0" i="0" dirty="0">
              <a:solidFill>
                <a:srgbClr val="3E3E3E"/>
              </a:solidFill>
              <a:effectLst/>
              <a:latin typeface="Gill Sans MT" panose="020B0502020104020203" pitchFamily="34" charset="0"/>
            </a:endParaRPr>
          </a:p>
          <a:p>
            <a:pPr algn="l"/>
            <a:r>
              <a:rPr lang="en-US" b="0" i="0" dirty="0">
                <a:solidFill>
                  <a:srgbClr val="3E3E3E"/>
                </a:solidFill>
                <a:effectLst/>
                <a:latin typeface="Gill Sans MT" panose="020B0502020104020203" pitchFamily="34" charset="0"/>
              </a:rPr>
              <a:t>Further regulations are required to set out the relevant details and definitions and to bring this right into force. </a:t>
            </a:r>
            <a:endParaRPr lang="en-US" dirty="0"/>
          </a:p>
        </p:txBody>
      </p:sp>
      <p:sp>
        <p:nvSpPr>
          <p:cNvPr id="4" name="Slide Number Placeholder 3"/>
          <p:cNvSpPr>
            <a:spLocks noGrp="1"/>
          </p:cNvSpPr>
          <p:nvPr>
            <p:ph type="sldNum" sz="quarter" idx="5"/>
          </p:nvPr>
        </p:nvSpPr>
        <p:spPr/>
        <p:txBody>
          <a:bodyPr/>
          <a:lstStyle/>
          <a:p>
            <a:fld id="{10D73F0C-59C1-4D97-B4ED-8654DBECE8C0}" type="slidenum">
              <a:rPr lang="en-US" smtClean="0"/>
              <a:t>16</a:t>
            </a:fld>
            <a:endParaRPr lang="en-US"/>
          </a:p>
        </p:txBody>
      </p:sp>
    </p:spTree>
    <p:extLst>
      <p:ext uri="{BB962C8B-B14F-4D97-AF65-F5344CB8AC3E}">
        <p14:creationId xmlns:p14="http://schemas.microsoft.com/office/powerpoint/2010/main" val="337509929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hlinkClick r:id="rId3"/>
              </a:rPr>
              <a:t>Plans to overhaul fit note system announced - Personnel Today</a:t>
            </a:r>
            <a:endParaRPr lang="en-US" dirty="0"/>
          </a:p>
          <a:p>
            <a:endParaRPr lang="en-GB" dirty="0"/>
          </a:p>
        </p:txBody>
      </p:sp>
      <p:sp>
        <p:nvSpPr>
          <p:cNvPr id="4" name="Slide Number Placeholder 3"/>
          <p:cNvSpPr>
            <a:spLocks noGrp="1"/>
          </p:cNvSpPr>
          <p:nvPr>
            <p:ph type="sldNum" sz="quarter" idx="5"/>
          </p:nvPr>
        </p:nvSpPr>
        <p:spPr/>
        <p:txBody>
          <a:bodyPr/>
          <a:lstStyle/>
          <a:p>
            <a:fld id="{10D73F0C-59C1-4D97-B4ED-8654DBECE8C0}" type="slidenum">
              <a:rPr lang="en-US" smtClean="0"/>
              <a:t>17</a:t>
            </a:fld>
            <a:endParaRPr lang="en-US"/>
          </a:p>
        </p:txBody>
      </p:sp>
    </p:spTree>
    <p:extLst>
      <p:ext uri="{BB962C8B-B14F-4D97-AF65-F5344CB8AC3E}">
        <p14:creationId xmlns:p14="http://schemas.microsoft.com/office/powerpoint/2010/main" val="411367982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0D73F0C-59C1-4D97-B4ED-8654DBECE8C0}" type="slidenum">
              <a:rPr lang="en-US" smtClean="0"/>
              <a:t>18</a:t>
            </a:fld>
            <a:endParaRPr lang="en-US"/>
          </a:p>
        </p:txBody>
      </p:sp>
    </p:spTree>
    <p:extLst>
      <p:ext uri="{BB962C8B-B14F-4D97-AF65-F5344CB8AC3E}">
        <p14:creationId xmlns:p14="http://schemas.microsoft.com/office/powerpoint/2010/main" val="40029230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buFont typeface="Arial" panose="020B0604020202020204" pitchFamily="34" charset="0"/>
              <a:buChar char="•"/>
            </a:pPr>
            <a:r>
              <a:rPr lang="en-US" sz="1200" b="0" i="0" dirty="0">
                <a:solidFill>
                  <a:srgbClr val="3E3E3E"/>
                </a:solidFill>
                <a:effectLst/>
                <a:latin typeface="Gill Sans MT" panose="020B0502020104020203" pitchFamily="34" charset="0"/>
              </a:rPr>
              <a:t>The right to request flexible working will become a day-one right (</a:t>
            </a:r>
            <a:r>
              <a:rPr lang="en-US" sz="1200" b="1" i="0" dirty="0">
                <a:solidFill>
                  <a:srgbClr val="3E3E3E"/>
                </a:solidFill>
                <a:effectLst/>
                <a:latin typeface="Gill Sans MT" panose="020B0502020104020203" pitchFamily="34" charset="0"/>
              </a:rPr>
              <a:t>previously, 26 weeks’ service was required</a:t>
            </a:r>
            <a:r>
              <a:rPr lang="en-US" sz="1200" b="0" i="0" dirty="0">
                <a:solidFill>
                  <a:srgbClr val="3E3E3E"/>
                </a:solidFill>
                <a:effectLst/>
                <a:latin typeface="Gill Sans MT" panose="020B0502020104020203" pitchFamily="34" charset="0"/>
              </a:rPr>
              <a:t>).</a:t>
            </a:r>
          </a:p>
          <a:p>
            <a:pPr algn="l">
              <a:buFont typeface="Arial" panose="020B0604020202020204" pitchFamily="34" charset="0"/>
              <a:buChar char="•"/>
            </a:pPr>
            <a:r>
              <a:rPr lang="en-US" sz="1200" b="0" i="0" dirty="0">
                <a:solidFill>
                  <a:srgbClr val="3E3E3E"/>
                </a:solidFill>
                <a:effectLst/>
                <a:latin typeface="Gill Sans MT" panose="020B0502020104020203" pitchFamily="34" charset="0"/>
              </a:rPr>
              <a:t>Employees will be able to make up to 2 requests in any 12-month period (</a:t>
            </a:r>
            <a:r>
              <a:rPr lang="en-US" sz="1200" b="1" i="0" dirty="0">
                <a:solidFill>
                  <a:srgbClr val="3E3E3E"/>
                </a:solidFill>
                <a:effectLst/>
                <a:latin typeface="Gill Sans MT" panose="020B0502020104020203" pitchFamily="34" charset="0"/>
              </a:rPr>
              <a:t>previously, this was limited to 1</a:t>
            </a:r>
            <a:r>
              <a:rPr lang="en-US" sz="1200" b="0" i="0" dirty="0">
                <a:solidFill>
                  <a:srgbClr val="3E3E3E"/>
                </a:solidFill>
                <a:effectLst/>
                <a:latin typeface="Gill Sans MT" panose="020B0502020104020203" pitchFamily="34" charset="0"/>
              </a:rPr>
              <a:t>).</a:t>
            </a:r>
          </a:p>
          <a:p>
            <a:pPr algn="l">
              <a:buFont typeface="Arial" panose="020B0604020202020204" pitchFamily="34" charset="0"/>
              <a:buChar char="•"/>
            </a:pPr>
            <a:r>
              <a:rPr lang="en-US" sz="1200" b="0" i="0" dirty="0">
                <a:solidFill>
                  <a:srgbClr val="3E3E3E"/>
                </a:solidFill>
                <a:effectLst/>
                <a:latin typeface="Gill Sans MT" panose="020B0502020104020203" pitchFamily="34" charset="0"/>
              </a:rPr>
              <a:t>Employers will have to respond to flexible working requests within 2 months (previously, employers had up to 3 months to respond).</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1" i="0" dirty="0">
                <a:solidFill>
                  <a:srgbClr val="3E3E3E"/>
                </a:solidFill>
                <a:effectLst/>
                <a:latin typeface="Gill Sans MT" panose="020B0502020104020203" pitchFamily="34" charset="0"/>
              </a:rPr>
              <a:t>Employees will no longer have to explain the effect (</a:t>
            </a:r>
            <a:r>
              <a:rPr lang="en-US" sz="1200" b="0" i="0" dirty="0">
                <a:solidFill>
                  <a:srgbClr val="3E3E3E"/>
                </a:solidFill>
                <a:effectLst/>
                <a:latin typeface="Gill Sans MT" panose="020B0502020104020203" pitchFamily="34" charset="0"/>
              </a:rPr>
              <a:t>if any) that their request may have on the employer and how that might be dealt with.</a:t>
            </a:r>
          </a:p>
          <a:p>
            <a:pPr algn="l"/>
            <a:endParaRPr lang="en-US" sz="1200" b="0" i="0" dirty="0">
              <a:solidFill>
                <a:srgbClr val="3E3E3E"/>
              </a:solidFill>
              <a:effectLst/>
              <a:latin typeface="Gill Sans MT" panose="020B0502020104020203" pitchFamily="34" charset="0"/>
            </a:endParaRPr>
          </a:p>
          <a:p>
            <a:pPr algn="l"/>
            <a:r>
              <a:rPr lang="en-US" sz="1200" b="0" i="0" dirty="0">
                <a:solidFill>
                  <a:srgbClr val="3E3E3E"/>
                </a:solidFill>
                <a:effectLst/>
                <a:latin typeface="Gill Sans MT" panose="020B0502020104020203" pitchFamily="34" charset="0"/>
              </a:rPr>
              <a:t>The right remains a right to request, not to have, a flexible working arrangement; the decision regarding whether to accept or decline a request remains at the employer’s discretion (subject of course to a fair process); and the 8 statutory reasons entitling an employer to reject a change remain unchanged.</a:t>
            </a:r>
          </a:p>
          <a:p>
            <a:pPr algn="l"/>
            <a:endParaRPr lang="en-US" sz="1200" b="0" i="0" dirty="0">
              <a:solidFill>
                <a:srgbClr val="3E3E3E"/>
              </a:solidFill>
              <a:effectLst/>
              <a:latin typeface="Gill Sans MT" panose="020B0502020104020203"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u="sng" dirty="0">
                <a:solidFill>
                  <a:srgbClr val="FF0000"/>
                </a:solidFill>
                <a:latin typeface="Gill Sans MT" panose="020B0502020104020203" pitchFamily="34" charset="0"/>
              </a:rPr>
              <a:t>**CHECK AND UPDATE YOUR POLICY CHECK RELEVANT LEADERS ARE AWARE**</a:t>
            </a:r>
            <a:endParaRPr lang="en-GB" sz="1200" b="0" i="0" dirty="0">
              <a:solidFill>
                <a:srgbClr val="FF0000"/>
              </a:solidFill>
              <a:effectLst/>
              <a:latin typeface="Gill Sans MT" panose="020B0502020104020203" pitchFamily="34" charset="0"/>
            </a:endParaRPr>
          </a:p>
          <a:p>
            <a:pPr algn="l"/>
            <a:endParaRPr lang="en-US" sz="1200" b="0" i="0" dirty="0">
              <a:solidFill>
                <a:srgbClr val="3E3E3E"/>
              </a:solidFill>
              <a:effectLst/>
              <a:latin typeface="Gill Sans MT" panose="020B0502020104020203" pitchFamily="34" charset="0"/>
            </a:endParaRPr>
          </a:p>
          <a:p>
            <a:endParaRPr lang="en-US" dirty="0"/>
          </a:p>
        </p:txBody>
      </p:sp>
      <p:sp>
        <p:nvSpPr>
          <p:cNvPr id="4" name="Slide Number Placeholder 3"/>
          <p:cNvSpPr>
            <a:spLocks noGrp="1"/>
          </p:cNvSpPr>
          <p:nvPr>
            <p:ph type="sldNum" sz="quarter" idx="5"/>
          </p:nvPr>
        </p:nvSpPr>
        <p:spPr/>
        <p:txBody>
          <a:bodyPr/>
          <a:lstStyle/>
          <a:p>
            <a:fld id="{10D73F0C-59C1-4D97-B4ED-8654DBECE8C0}" type="slidenum">
              <a:rPr lang="en-US" smtClean="0"/>
              <a:t>2</a:t>
            </a:fld>
            <a:endParaRPr lang="en-US"/>
          </a:p>
        </p:txBody>
      </p:sp>
    </p:spTree>
    <p:extLst>
      <p:ext uri="{BB962C8B-B14F-4D97-AF65-F5344CB8AC3E}">
        <p14:creationId xmlns:p14="http://schemas.microsoft.com/office/powerpoint/2010/main" val="39786949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dirty="0">
                <a:solidFill>
                  <a:srgbClr val="3E3E3E"/>
                </a:solidFill>
                <a:effectLst/>
                <a:latin typeface="Gill Sans MT" panose="020B0502020104020203" pitchFamily="34" charset="0"/>
              </a:rPr>
              <a:t>Employers will now have to </a:t>
            </a:r>
            <a:r>
              <a:rPr lang="en-US" sz="1200" b="1" i="0" u="sng" dirty="0">
                <a:solidFill>
                  <a:srgbClr val="3E3E3E"/>
                </a:solidFill>
                <a:effectLst/>
                <a:latin typeface="Gill Sans MT" panose="020B0502020104020203" pitchFamily="34" charset="0"/>
              </a:rPr>
              <a:t>consult with the employee on their request before it is rejected.</a:t>
            </a:r>
          </a:p>
          <a:p>
            <a:endParaRPr lang="en-US" dirty="0"/>
          </a:p>
        </p:txBody>
      </p:sp>
      <p:sp>
        <p:nvSpPr>
          <p:cNvPr id="4" name="Slide Number Placeholder 3"/>
          <p:cNvSpPr>
            <a:spLocks noGrp="1"/>
          </p:cNvSpPr>
          <p:nvPr>
            <p:ph type="sldNum" sz="quarter" idx="5"/>
          </p:nvPr>
        </p:nvSpPr>
        <p:spPr/>
        <p:txBody>
          <a:bodyPr/>
          <a:lstStyle/>
          <a:p>
            <a:fld id="{10D73F0C-59C1-4D97-B4ED-8654DBECE8C0}" type="slidenum">
              <a:rPr lang="en-US" smtClean="0"/>
              <a:t>3</a:t>
            </a:fld>
            <a:endParaRPr lang="en-US"/>
          </a:p>
        </p:txBody>
      </p:sp>
    </p:spTree>
    <p:extLst>
      <p:ext uri="{BB962C8B-B14F-4D97-AF65-F5344CB8AC3E}">
        <p14:creationId xmlns:p14="http://schemas.microsoft.com/office/powerpoint/2010/main" val="21801468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0D73F0C-59C1-4D97-B4ED-8654DBECE8C0}" type="slidenum">
              <a:rPr lang="en-US" smtClean="0"/>
              <a:t>4</a:t>
            </a:fld>
            <a:endParaRPr lang="en-US"/>
          </a:p>
        </p:txBody>
      </p:sp>
    </p:spTree>
    <p:extLst>
      <p:ext uri="{BB962C8B-B14F-4D97-AF65-F5344CB8AC3E}">
        <p14:creationId xmlns:p14="http://schemas.microsoft.com/office/powerpoint/2010/main" val="4403400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i="0" dirty="0">
                <a:solidFill>
                  <a:srgbClr val="1D1D1B"/>
                </a:solidFill>
                <a:effectLst/>
                <a:latin typeface="Gill Sans MT" panose="020B0502020104020203" pitchFamily="34" charset="0"/>
              </a:rPr>
              <a:t>The Protection from Redundancy (Pregnancy and Family Leave) Act 2023</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1" i="0" dirty="0">
              <a:solidFill>
                <a:srgbClr val="1D1D1B"/>
              </a:solidFill>
              <a:effectLst/>
              <a:latin typeface="Gill Sans MT" panose="020B0502020104020203"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b="1" i="0" dirty="0">
                <a:solidFill>
                  <a:srgbClr val="000000"/>
                </a:solidFill>
                <a:effectLst/>
                <a:highlight>
                  <a:srgbClr val="FFFFFF"/>
                </a:highlight>
                <a:latin typeface="Roboto" panose="02000000000000000000" pitchFamily="2" charset="0"/>
              </a:rPr>
              <a:t>must be offered first refusal of any suitable alternative employment which may be available </a:t>
            </a:r>
            <a:r>
              <a:rPr lang="en-GB" b="0" i="0" dirty="0">
                <a:solidFill>
                  <a:srgbClr val="000000"/>
                </a:solidFill>
                <a:effectLst/>
                <a:highlight>
                  <a:srgbClr val="FFFFFF"/>
                </a:highlight>
                <a:latin typeface="Roboto" panose="02000000000000000000" pitchFamily="2" charset="0"/>
              </a:rPr>
              <a:t>in a redundancy situation.</a:t>
            </a:r>
            <a:endParaRPr lang="en-US" sz="1200" b="1" i="0" dirty="0">
              <a:solidFill>
                <a:srgbClr val="1D1D1B"/>
              </a:solidFill>
              <a:effectLst/>
              <a:latin typeface="Gill Sans MT" panose="020B0502020104020203" pitchFamily="34" charset="0"/>
            </a:endParaRPr>
          </a:p>
          <a:p>
            <a:endParaRPr lang="en-US" dirty="0"/>
          </a:p>
          <a:p>
            <a:pPr algn="l"/>
            <a:r>
              <a:rPr lang="en-US" sz="1400" b="0" i="0" dirty="0">
                <a:solidFill>
                  <a:srgbClr val="1D1D1B"/>
                </a:solidFill>
                <a:effectLst/>
                <a:latin typeface="Gill Sans MT" panose="020B0502020104020203" pitchFamily="34" charset="0"/>
              </a:rPr>
              <a:t>The new protection applies to pregnancies notified to an employer on or after 6 April 2024, and maternity leave ending on or after 6 April 2024.</a:t>
            </a:r>
          </a:p>
          <a:p>
            <a:pPr algn="l"/>
            <a:endParaRPr lang="en-US" sz="1400" dirty="0">
              <a:solidFill>
                <a:srgbClr val="1D1D1B"/>
              </a:solidFill>
              <a:latin typeface="Gill Sans MT" panose="020B0502020104020203" pitchFamily="34" charset="0"/>
            </a:endParaRPr>
          </a:p>
          <a:p>
            <a:pPr algn="l"/>
            <a:endParaRPr lang="en-US" sz="1400" b="0" i="0" dirty="0">
              <a:solidFill>
                <a:srgbClr val="1D1D1B"/>
              </a:solidFill>
              <a:effectLst/>
              <a:latin typeface="Gill Sans MT" panose="020B0502020104020203" pitchFamily="34" charset="0"/>
            </a:endParaRPr>
          </a:p>
          <a:p>
            <a:endParaRPr lang="en-US" dirty="0"/>
          </a:p>
        </p:txBody>
      </p:sp>
      <p:sp>
        <p:nvSpPr>
          <p:cNvPr id="4" name="Slide Number Placeholder 3"/>
          <p:cNvSpPr>
            <a:spLocks noGrp="1"/>
          </p:cNvSpPr>
          <p:nvPr>
            <p:ph type="sldNum" sz="quarter" idx="5"/>
          </p:nvPr>
        </p:nvSpPr>
        <p:spPr/>
        <p:txBody>
          <a:bodyPr/>
          <a:lstStyle/>
          <a:p>
            <a:fld id="{10D73F0C-59C1-4D97-B4ED-8654DBECE8C0}" type="slidenum">
              <a:rPr lang="en-US" smtClean="0"/>
              <a:t>5</a:t>
            </a:fld>
            <a:endParaRPr lang="en-US"/>
          </a:p>
        </p:txBody>
      </p:sp>
    </p:spTree>
    <p:extLst>
      <p:ext uri="{BB962C8B-B14F-4D97-AF65-F5344CB8AC3E}">
        <p14:creationId xmlns:p14="http://schemas.microsoft.com/office/powerpoint/2010/main" val="140168420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endParaRPr lang="en-US" sz="1400" dirty="0">
              <a:solidFill>
                <a:srgbClr val="1D1D1B"/>
              </a:solidFill>
              <a:latin typeface="Gill Sans MT" panose="020B0502020104020203" pitchFamily="34" charset="0"/>
            </a:endParaRPr>
          </a:p>
          <a:p>
            <a:pPr algn="l"/>
            <a:endParaRPr lang="en-US" sz="1400" b="0" i="0" dirty="0">
              <a:solidFill>
                <a:srgbClr val="1D1D1B"/>
              </a:solidFill>
              <a:effectLst/>
              <a:latin typeface="Gill Sans MT" panose="020B0502020104020203"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dirty="0">
                <a:solidFill>
                  <a:srgbClr val="1D1D1B"/>
                </a:solidFill>
                <a:effectLst/>
                <a:latin typeface="Gill Sans MT" panose="020B0502020104020203" pitchFamily="34" charset="0"/>
              </a:rPr>
              <a:t> It is important to note that pregnancies ending after 24 weeks are classed as stillbirths and the employee would be entitled to maternity leave. This protection is already in place under current law.</a:t>
            </a:r>
          </a:p>
          <a:p>
            <a:endParaRPr lang="en-US" dirty="0"/>
          </a:p>
        </p:txBody>
      </p:sp>
      <p:sp>
        <p:nvSpPr>
          <p:cNvPr id="4" name="Slide Number Placeholder 3"/>
          <p:cNvSpPr>
            <a:spLocks noGrp="1"/>
          </p:cNvSpPr>
          <p:nvPr>
            <p:ph type="sldNum" sz="quarter" idx="5"/>
          </p:nvPr>
        </p:nvSpPr>
        <p:spPr/>
        <p:txBody>
          <a:bodyPr/>
          <a:lstStyle/>
          <a:p>
            <a:fld id="{10D73F0C-59C1-4D97-B4ED-8654DBECE8C0}" type="slidenum">
              <a:rPr lang="en-US" smtClean="0"/>
              <a:t>6</a:t>
            </a:fld>
            <a:endParaRPr lang="en-US"/>
          </a:p>
        </p:txBody>
      </p:sp>
    </p:spTree>
    <p:extLst>
      <p:ext uri="{BB962C8B-B14F-4D97-AF65-F5344CB8AC3E}">
        <p14:creationId xmlns:p14="http://schemas.microsoft.com/office/powerpoint/2010/main" val="38553137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i="0" dirty="0">
                <a:solidFill>
                  <a:srgbClr val="1D1D1B"/>
                </a:solidFill>
                <a:effectLst/>
                <a:latin typeface="Gill Sans MT" panose="020B0502020104020203" pitchFamily="34" charset="0"/>
              </a:rPr>
              <a:t>The Protection from Redundancy (Pregnancy and Family Leave) Act 2023</a:t>
            </a:r>
          </a:p>
          <a:p>
            <a:endParaRPr lang="en-US" dirty="0"/>
          </a:p>
          <a:p>
            <a:r>
              <a:rPr lang="en-US" sz="1200" b="0" i="0" dirty="0">
                <a:solidFill>
                  <a:srgbClr val="1D1D1B"/>
                </a:solidFill>
                <a:effectLst/>
                <a:latin typeface="Gill Sans MT" panose="020B0502020104020203" pitchFamily="34" charset="0"/>
              </a:rPr>
              <a:t>The new protection in cases like this applies to employees taking at least 6 weeks of shared parental leave which begins on or after 6 April 2024. </a:t>
            </a:r>
            <a:endParaRPr lang="en-US" dirty="0"/>
          </a:p>
        </p:txBody>
      </p:sp>
      <p:sp>
        <p:nvSpPr>
          <p:cNvPr id="4" name="Slide Number Placeholder 3"/>
          <p:cNvSpPr>
            <a:spLocks noGrp="1"/>
          </p:cNvSpPr>
          <p:nvPr>
            <p:ph type="sldNum" sz="quarter" idx="5"/>
          </p:nvPr>
        </p:nvSpPr>
        <p:spPr/>
        <p:txBody>
          <a:bodyPr/>
          <a:lstStyle/>
          <a:p>
            <a:fld id="{10D73F0C-59C1-4D97-B4ED-8654DBECE8C0}" type="slidenum">
              <a:rPr lang="en-US" smtClean="0"/>
              <a:t>7</a:t>
            </a:fld>
            <a:endParaRPr lang="en-US"/>
          </a:p>
        </p:txBody>
      </p:sp>
    </p:spTree>
    <p:extLst>
      <p:ext uri="{BB962C8B-B14F-4D97-AF65-F5344CB8AC3E}">
        <p14:creationId xmlns:p14="http://schemas.microsoft.com/office/powerpoint/2010/main" val="40328220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742950" lvl="1" indent="-285750" algn="l">
              <a:buFont typeface="Arial" panose="020B0604020202020204" pitchFamily="34" charset="0"/>
              <a:buChar char="•"/>
            </a:pPr>
            <a:r>
              <a:rPr lang="en-US" b="0" i="0" dirty="0">
                <a:solidFill>
                  <a:srgbClr val="1D1D1B"/>
                </a:solidFill>
                <a:effectLst/>
                <a:latin typeface="Gill Sans MT" panose="020B0502020104020203" pitchFamily="34" charset="0"/>
              </a:rPr>
              <a:t>The extended protection only gives employees priority for any </a:t>
            </a:r>
            <a:r>
              <a:rPr lang="en-US" b="1" i="0" dirty="0">
                <a:solidFill>
                  <a:srgbClr val="1D1D1B"/>
                </a:solidFill>
                <a:effectLst/>
                <a:latin typeface="Gill Sans MT" panose="020B0502020104020203" pitchFamily="34" charset="0"/>
              </a:rPr>
              <a:t>suitable alternative roles </a:t>
            </a:r>
            <a:r>
              <a:rPr lang="en-US" b="0" i="0" dirty="0">
                <a:solidFill>
                  <a:srgbClr val="1D1D1B"/>
                </a:solidFill>
                <a:effectLst/>
                <a:latin typeface="Gill Sans MT" panose="020B0502020104020203" pitchFamily="34" charset="0"/>
              </a:rPr>
              <a:t>that may be available – it does not introduce a ban on making employees redundant during the protected period.</a:t>
            </a:r>
          </a:p>
          <a:p>
            <a:pPr marL="742950" lvl="1" indent="-285750" algn="l">
              <a:buFont typeface="Arial" panose="020B0604020202020204" pitchFamily="34" charset="0"/>
              <a:buChar char="•"/>
            </a:pPr>
            <a:r>
              <a:rPr lang="en-US" b="0" i="0" dirty="0">
                <a:solidFill>
                  <a:srgbClr val="1D1D1B"/>
                </a:solidFill>
                <a:effectLst/>
                <a:latin typeface="Gill Sans MT" panose="020B0502020104020203" pitchFamily="34" charset="0"/>
              </a:rPr>
              <a:t>There is no guidance or legal authority in place where there are more employees with priority status than there are suitable alternative roles – it is likely that employers will need to undertake a further selection process between the employees with priority status.</a:t>
            </a:r>
          </a:p>
          <a:p>
            <a:endParaRPr lang="en-US" dirty="0"/>
          </a:p>
        </p:txBody>
      </p:sp>
      <p:sp>
        <p:nvSpPr>
          <p:cNvPr id="4" name="Slide Number Placeholder 3"/>
          <p:cNvSpPr>
            <a:spLocks noGrp="1"/>
          </p:cNvSpPr>
          <p:nvPr>
            <p:ph type="sldNum" sz="quarter" idx="5"/>
          </p:nvPr>
        </p:nvSpPr>
        <p:spPr/>
        <p:txBody>
          <a:bodyPr/>
          <a:lstStyle/>
          <a:p>
            <a:fld id="{10D73F0C-59C1-4D97-B4ED-8654DBECE8C0}" type="slidenum">
              <a:rPr lang="en-US" smtClean="0"/>
              <a:t>8</a:t>
            </a:fld>
            <a:endParaRPr lang="en-US"/>
          </a:p>
        </p:txBody>
      </p:sp>
    </p:spTree>
    <p:extLst>
      <p:ext uri="{BB962C8B-B14F-4D97-AF65-F5344CB8AC3E}">
        <p14:creationId xmlns:p14="http://schemas.microsoft.com/office/powerpoint/2010/main" val="337442503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i="0" dirty="0">
                <a:solidFill>
                  <a:srgbClr val="3E3E3E"/>
                </a:solidFill>
                <a:effectLst/>
                <a:latin typeface="Gill Sans MT" panose="020B0502020104020203" pitchFamily="34" charset="0"/>
              </a:rPr>
              <a:t>Those taking paternity leave will have increased flexibility around when that leave is taken. </a:t>
            </a:r>
          </a:p>
          <a:p>
            <a:endParaRPr lang="en-US" dirty="0"/>
          </a:p>
          <a:p>
            <a:pPr algn="l"/>
            <a:r>
              <a:rPr lang="en-US" b="0" i="0" dirty="0">
                <a:solidFill>
                  <a:srgbClr val="3E3E3E"/>
                </a:solidFill>
                <a:effectLst/>
                <a:latin typeface="Gill Sans MT" panose="020B0502020104020203" pitchFamily="34" charset="0"/>
              </a:rPr>
              <a:t>The eligible employee will be able to take their paternity leave and pay </a:t>
            </a:r>
            <a:r>
              <a:rPr lang="en-US" dirty="0">
                <a:solidFill>
                  <a:srgbClr val="3E3E3E"/>
                </a:solidFill>
                <a:latin typeface="Gill Sans MT" panose="020B0502020104020203" pitchFamily="34" charset="0"/>
              </a:rPr>
              <a:t>as </a:t>
            </a:r>
            <a:r>
              <a:rPr lang="en-US" b="1" dirty="0">
                <a:solidFill>
                  <a:srgbClr val="3E3E3E"/>
                </a:solidFill>
                <a:latin typeface="Gill Sans MT" panose="020B0502020104020203" pitchFamily="34" charset="0"/>
              </a:rPr>
              <a:t>two non-consecutive blocks of one week </a:t>
            </a:r>
            <a:r>
              <a:rPr lang="en-US" dirty="0">
                <a:solidFill>
                  <a:srgbClr val="3E3E3E"/>
                </a:solidFill>
                <a:latin typeface="Gill Sans MT" panose="020B0502020104020203" pitchFamily="34" charset="0"/>
              </a:rPr>
              <a:t>(rather than a single consecutive block of one or two weeks) </a:t>
            </a:r>
            <a:endParaRPr lang="en-US" b="0" i="0" dirty="0">
              <a:solidFill>
                <a:srgbClr val="3E3E3E"/>
              </a:solidFill>
              <a:effectLst/>
              <a:latin typeface="Gill Sans MT" panose="020B0502020104020203" pitchFamily="34" charset="0"/>
            </a:endParaRPr>
          </a:p>
          <a:p>
            <a:pPr algn="l"/>
            <a:endParaRPr lang="en-US" dirty="0">
              <a:solidFill>
                <a:srgbClr val="3E3E3E"/>
              </a:solidFill>
              <a:latin typeface="Gill Sans MT" panose="020B0502020104020203" pitchFamily="34" charset="0"/>
            </a:endParaRPr>
          </a:p>
          <a:p>
            <a:pPr algn="l"/>
            <a:r>
              <a:rPr lang="en-US" b="0" i="0" dirty="0">
                <a:solidFill>
                  <a:srgbClr val="3E3E3E"/>
                </a:solidFill>
                <a:effectLst/>
                <a:latin typeface="Gill Sans MT" panose="020B0502020104020203" pitchFamily="34" charset="0"/>
              </a:rPr>
              <a:t>Eligible employees will be able to take their Paternity leave </a:t>
            </a:r>
            <a:r>
              <a:rPr lang="en-US" dirty="0">
                <a:solidFill>
                  <a:srgbClr val="3E3E3E"/>
                </a:solidFill>
                <a:latin typeface="Gill Sans MT" panose="020B0502020104020203" pitchFamily="34" charset="0"/>
              </a:rPr>
              <a:t>ay any time in the 52weeks after the birth or adoption of the child </a:t>
            </a:r>
            <a:r>
              <a:rPr lang="en-US" b="0" i="0" dirty="0">
                <a:solidFill>
                  <a:srgbClr val="3E3E3E"/>
                </a:solidFill>
                <a:effectLst/>
                <a:latin typeface="Gill Sans MT" panose="020B0502020104020203" pitchFamily="34" charset="0"/>
              </a:rPr>
              <a:t>(rather than the </a:t>
            </a:r>
            <a:r>
              <a:rPr lang="en-US" b="1" i="0" dirty="0">
                <a:solidFill>
                  <a:srgbClr val="3E3E3E"/>
                </a:solidFill>
                <a:effectLst/>
                <a:latin typeface="Gill Sans MT" panose="020B0502020104020203" pitchFamily="34" charset="0"/>
              </a:rPr>
              <a:t>current 56-day time limit</a:t>
            </a:r>
            <a:r>
              <a:rPr lang="en-US" b="0" i="0" dirty="0">
                <a:solidFill>
                  <a:srgbClr val="3E3E3E"/>
                </a:solidFill>
                <a:effectLst/>
                <a:latin typeface="Gill Sans MT" panose="020B0502020104020203" pitchFamily="34" charset="0"/>
              </a:rPr>
              <a:t>).</a:t>
            </a:r>
          </a:p>
          <a:p>
            <a:pPr algn="l"/>
            <a:endParaRPr lang="en-US" b="0" i="0" dirty="0">
              <a:solidFill>
                <a:srgbClr val="3E3E3E"/>
              </a:solidFill>
              <a:effectLst/>
              <a:latin typeface="Gill Sans MT" panose="020B0502020104020203" pitchFamily="34" charset="0"/>
            </a:endParaRPr>
          </a:p>
          <a:p>
            <a:pPr algn="l"/>
            <a:r>
              <a:rPr lang="en-US" b="0" i="0" dirty="0">
                <a:solidFill>
                  <a:srgbClr val="3E3E3E"/>
                </a:solidFill>
                <a:effectLst/>
                <a:latin typeface="Gill Sans MT" panose="020B0502020104020203" pitchFamily="34" charset="0"/>
              </a:rPr>
              <a:t>There will be no changes to the current statutory paternity pay scheme.</a:t>
            </a:r>
          </a:p>
          <a:p>
            <a:endParaRPr lang="en-US" dirty="0"/>
          </a:p>
        </p:txBody>
      </p:sp>
      <p:sp>
        <p:nvSpPr>
          <p:cNvPr id="4" name="Slide Number Placeholder 3"/>
          <p:cNvSpPr>
            <a:spLocks noGrp="1"/>
          </p:cNvSpPr>
          <p:nvPr>
            <p:ph type="sldNum" sz="quarter" idx="5"/>
          </p:nvPr>
        </p:nvSpPr>
        <p:spPr/>
        <p:txBody>
          <a:bodyPr/>
          <a:lstStyle/>
          <a:p>
            <a:fld id="{10D73F0C-59C1-4D97-B4ED-8654DBECE8C0}" type="slidenum">
              <a:rPr lang="en-US" smtClean="0"/>
              <a:t>9</a:t>
            </a:fld>
            <a:endParaRPr lang="en-US"/>
          </a:p>
        </p:txBody>
      </p:sp>
    </p:spTree>
    <p:extLst>
      <p:ext uri="{BB962C8B-B14F-4D97-AF65-F5344CB8AC3E}">
        <p14:creationId xmlns:p14="http://schemas.microsoft.com/office/powerpoint/2010/main" val="25240944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356317-B669-D9BC-DD1E-3183B0CCB88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C409B5B6-8BAE-2297-D2CC-ABAE71B0C52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033188C1-59D4-67DC-4EBA-AF0E5A45FFA1}"/>
              </a:ext>
            </a:extLst>
          </p:cNvPr>
          <p:cNvSpPr>
            <a:spLocks noGrp="1"/>
          </p:cNvSpPr>
          <p:nvPr>
            <p:ph type="dt" sz="half" idx="10"/>
          </p:nvPr>
        </p:nvSpPr>
        <p:spPr/>
        <p:txBody>
          <a:bodyPr/>
          <a:lstStyle/>
          <a:p>
            <a:fld id="{61DD6CD1-B7D3-45F9-888A-C67417CB50C6}" type="datetimeFigureOut">
              <a:rPr lang="en-GB" smtClean="0"/>
              <a:t>29/04/2024</a:t>
            </a:fld>
            <a:endParaRPr lang="en-GB"/>
          </a:p>
        </p:txBody>
      </p:sp>
      <p:sp>
        <p:nvSpPr>
          <p:cNvPr id="5" name="Footer Placeholder 4">
            <a:extLst>
              <a:ext uri="{FF2B5EF4-FFF2-40B4-BE49-F238E27FC236}">
                <a16:creationId xmlns:a16="http://schemas.microsoft.com/office/drawing/2014/main" id="{0C21DE8F-AE0B-D88D-E91D-E4303BD8E93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116B749-ED35-DDEC-7EE7-1C5ECA127D11}"/>
              </a:ext>
            </a:extLst>
          </p:cNvPr>
          <p:cNvSpPr>
            <a:spLocks noGrp="1"/>
          </p:cNvSpPr>
          <p:nvPr>
            <p:ph type="sldNum" sz="quarter" idx="12"/>
          </p:nvPr>
        </p:nvSpPr>
        <p:spPr/>
        <p:txBody>
          <a:bodyPr/>
          <a:lstStyle/>
          <a:p>
            <a:fld id="{1658F999-D029-48BF-A5D2-585916AA11AB}" type="slidenum">
              <a:rPr lang="en-GB" smtClean="0"/>
              <a:t>‹#›</a:t>
            </a:fld>
            <a:endParaRPr lang="en-GB"/>
          </a:p>
        </p:txBody>
      </p:sp>
    </p:spTree>
    <p:extLst>
      <p:ext uri="{BB962C8B-B14F-4D97-AF65-F5344CB8AC3E}">
        <p14:creationId xmlns:p14="http://schemas.microsoft.com/office/powerpoint/2010/main" val="24454671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1BC834-C6D6-A5F5-CC45-840C6BF2AEE7}"/>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E1930744-D213-CEEB-450C-CCA515E4F1F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274020F-92AE-6787-9751-96927C3F05C8}"/>
              </a:ext>
            </a:extLst>
          </p:cNvPr>
          <p:cNvSpPr>
            <a:spLocks noGrp="1"/>
          </p:cNvSpPr>
          <p:nvPr>
            <p:ph type="dt" sz="half" idx="10"/>
          </p:nvPr>
        </p:nvSpPr>
        <p:spPr/>
        <p:txBody>
          <a:bodyPr/>
          <a:lstStyle/>
          <a:p>
            <a:fld id="{61DD6CD1-B7D3-45F9-888A-C67417CB50C6}" type="datetimeFigureOut">
              <a:rPr lang="en-GB" smtClean="0"/>
              <a:t>29/04/2024</a:t>
            </a:fld>
            <a:endParaRPr lang="en-GB"/>
          </a:p>
        </p:txBody>
      </p:sp>
      <p:sp>
        <p:nvSpPr>
          <p:cNvPr id="5" name="Footer Placeholder 4">
            <a:extLst>
              <a:ext uri="{FF2B5EF4-FFF2-40B4-BE49-F238E27FC236}">
                <a16:creationId xmlns:a16="http://schemas.microsoft.com/office/drawing/2014/main" id="{E2C63DE9-97E0-8DAE-6E37-ABF771B0259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30D1861-822D-0E6C-BF3B-542E64913B53}"/>
              </a:ext>
            </a:extLst>
          </p:cNvPr>
          <p:cNvSpPr>
            <a:spLocks noGrp="1"/>
          </p:cNvSpPr>
          <p:nvPr>
            <p:ph type="sldNum" sz="quarter" idx="12"/>
          </p:nvPr>
        </p:nvSpPr>
        <p:spPr/>
        <p:txBody>
          <a:bodyPr/>
          <a:lstStyle/>
          <a:p>
            <a:fld id="{1658F999-D029-48BF-A5D2-585916AA11AB}" type="slidenum">
              <a:rPr lang="en-GB" smtClean="0"/>
              <a:t>‹#›</a:t>
            </a:fld>
            <a:endParaRPr lang="en-GB"/>
          </a:p>
        </p:txBody>
      </p:sp>
    </p:spTree>
    <p:extLst>
      <p:ext uri="{BB962C8B-B14F-4D97-AF65-F5344CB8AC3E}">
        <p14:creationId xmlns:p14="http://schemas.microsoft.com/office/powerpoint/2010/main" val="713424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966E43B-6DAF-B780-5C79-16E1D9E9D723}"/>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E836D2A0-F86C-8364-4170-A9E5066E396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A73F770-5BAA-660B-195D-593AAF8D2071}"/>
              </a:ext>
            </a:extLst>
          </p:cNvPr>
          <p:cNvSpPr>
            <a:spLocks noGrp="1"/>
          </p:cNvSpPr>
          <p:nvPr>
            <p:ph type="dt" sz="half" idx="10"/>
          </p:nvPr>
        </p:nvSpPr>
        <p:spPr/>
        <p:txBody>
          <a:bodyPr/>
          <a:lstStyle/>
          <a:p>
            <a:fld id="{61DD6CD1-B7D3-45F9-888A-C67417CB50C6}" type="datetimeFigureOut">
              <a:rPr lang="en-GB" smtClean="0"/>
              <a:t>29/04/2024</a:t>
            </a:fld>
            <a:endParaRPr lang="en-GB"/>
          </a:p>
        </p:txBody>
      </p:sp>
      <p:sp>
        <p:nvSpPr>
          <p:cNvPr id="5" name="Footer Placeholder 4">
            <a:extLst>
              <a:ext uri="{FF2B5EF4-FFF2-40B4-BE49-F238E27FC236}">
                <a16:creationId xmlns:a16="http://schemas.microsoft.com/office/drawing/2014/main" id="{B6FA4F82-3069-49CD-2427-5BC412103D6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8F07825-EA59-104E-F322-F134955FD893}"/>
              </a:ext>
            </a:extLst>
          </p:cNvPr>
          <p:cNvSpPr>
            <a:spLocks noGrp="1"/>
          </p:cNvSpPr>
          <p:nvPr>
            <p:ph type="sldNum" sz="quarter" idx="12"/>
          </p:nvPr>
        </p:nvSpPr>
        <p:spPr/>
        <p:txBody>
          <a:bodyPr/>
          <a:lstStyle/>
          <a:p>
            <a:fld id="{1658F999-D029-48BF-A5D2-585916AA11AB}" type="slidenum">
              <a:rPr lang="en-GB" smtClean="0"/>
              <a:t>‹#›</a:t>
            </a:fld>
            <a:endParaRPr lang="en-GB"/>
          </a:p>
        </p:txBody>
      </p:sp>
    </p:spTree>
    <p:extLst>
      <p:ext uri="{BB962C8B-B14F-4D97-AF65-F5344CB8AC3E}">
        <p14:creationId xmlns:p14="http://schemas.microsoft.com/office/powerpoint/2010/main" val="24422947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8125F0-EC69-C425-6000-EF6EEF1BBEA3}"/>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9D2A7C81-499D-EDAF-D5B8-0F6B552B9BF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3A7A98B-CF3C-2851-1086-7B6002C0B334}"/>
              </a:ext>
            </a:extLst>
          </p:cNvPr>
          <p:cNvSpPr>
            <a:spLocks noGrp="1"/>
          </p:cNvSpPr>
          <p:nvPr>
            <p:ph type="dt" sz="half" idx="10"/>
          </p:nvPr>
        </p:nvSpPr>
        <p:spPr/>
        <p:txBody>
          <a:bodyPr/>
          <a:lstStyle/>
          <a:p>
            <a:fld id="{61DD6CD1-B7D3-45F9-888A-C67417CB50C6}" type="datetimeFigureOut">
              <a:rPr lang="en-GB" smtClean="0"/>
              <a:t>29/04/2024</a:t>
            </a:fld>
            <a:endParaRPr lang="en-GB"/>
          </a:p>
        </p:txBody>
      </p:sp>
      <p:sp>
        <p:nvSpPr>
          <p:cNvPr id="5" name="Footer Placeholder 4">
            <a:extLst>
              <a:ext uri="{FF2B5EF4-FFF2-40B4-BE49-F238E27FC236}">
                <a16:creationId xmlns:a16="http://schemas.microsoft.com/office/drawing/2014/main" id="{52DBA8B6-D6A8-C976-734D-35A7DD48FBB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64D6958-6D73-EE0D-FB94-895BE6EAE5F8}"/>
              </a:ext>
            </a:extLst>
          </p:cNvPr>
          <p:cNvSpPr>
            <a:spLocks noGrp="1"/>
          </p:cNvSpPr>
          <p:nvPr>
            <p:ph type="sldNum" sz="quarter" idx="12"/>
          </p:nvPr>
        </p:nvSpPr>
        <p:spPr/>
        <p:txBody>
          <a:bodyPr/>
          <a:lstStyle/>
          <a:p>
            <a:fld id="{1658F999-D029-48BF-A5D2-585916AA11AB}" type="slidenum">
              <a:rPr lang="en-GB" smtClean="0"/>
              <a:t>‹#›</a:t>
            </a:fld>
            <a:endParaRPr lang="en-GB"/>
          </a:p>
        </p:txBody>
      </p:sp>
    </p:spTree>
    <p:extLst>
      <p:ext uri="{BB962C8B-B14F-4D97-AF65-F5344CB8AC3E}">
        <p14:creationId xmlns:p14="http://schemas.microsoft.com/office/powerpoint/2010/main" val="19990396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87E5AB-A65A-5770-2653-DDD1ADF3B1B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AF58277C-EE2E-3A65-0285-5EF14B328FC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6956445-B8A5-4C84-41D5-8ACA489F2914}"/>
              </a:ext>
            </a:extLst>
          </p:cNvPr>
          <p:cNvSpPr>
            <a:spLocks noGrp="1"/>
          </p:cNvSpPr>
          <p:nvPr>
            <p:ph type="dt" sz="half" idx="10"/>
          </p:nvPr>
        </p:nvSpPr>
        <p:spPr/>
        <p:txBody>
          <a:bodyPr/>
          <a:lstStyle/>
          <a:p>
            <a:fld id="{61DD6CD1-B7D3-45F9-888A-C67417CB50C6}" type="datetimeFigureOut">
              <a:rPr lang="en-GB" smtClean="0"/>
              <a:t>29/04/2024</a:t>
            </a:fld>
            <a:endParaRPr lang="en-GB"/>
          </a:p>
        </p:txBody>
      </p:sp>
      <p:sp>
        <p:nvSpPr>
          <p:cNvPr id="5" name="Footer Placeholder 4">
            <a:extLst>
              <a:ext uri="{FF2B5EF4-FFF2-40B4-BE49-F238E27FC236}">
                <a16:creationId xmlns:a16="http://schemas.microsoft.com/office/drawing/2014/main" id="{744E91F1-A2BD-B244-657D-6EC35DEF83C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C0AA3BC-2E13-7E88-40F9-DA2AA283D26C}"/>
              </a:ext>
            </a:extLst>
          </p:cNvPr>
          <p:cNvSpPr>
            <a:spLocks noGrp="1"/>
          </p:cNvSpPr>
          <p:nvPr>
            <p:ph type="sldNum" sz="quarter" idx="12"/>
          </p:nvPr>
        </p:nvSpPr>
        <p:spPr/>
        <p:txBody>
          <a:bodyPr/>
          <a:lstStyle/>
          <a:p>
            <a:fld id="{1658F999-D029-48BF-A5D2-585916AA11AB}" type="slidenum">
              <a:rPr lang="en-GB" smtClean="0"/>
              <a:t>‹#›</a:t>
            </a:fld>
            <a:endParaRPr lang="en-GB"/>
          </a:p>
        </p:txBody>
      </p:sp>
    </p:spTree>
    <p:extLst>
      <p:ext uri="{BB962C8B-B14F-4D97-AF65-F5344CB8AC3E}">
        <p14:creationId xmlns:p14="http://schemas.microsoft.com/office/powerpoint/2010/main" val="37991035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FCF9E5-07A3-969E-389E-7A4E73A674A5}"/>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BFC8377F-8B9B-2078-B795-67B93E4483B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77458DFA-E89D-71A9-570D-AE2FC130A83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F40DDB59-F06F-6ACD-2639-1CEE5273B836}"/>
              </a:ext>
            </a:extLst>
          </p:cNvPr>
          <p:cNvSpPr>
            <a:spLocks noGrp="1"/>
          </p:cNvSpPr>
          <p:nvPr>
            <p:ph type="dt" sz="half" idx="10"/>
          </p:nvPr>
        </p:nvSpPr>
        <p:spPr/>
        <p:txBody>
          <a:bodyPr/>
          <a:lstStyle/>
          <a:p>
            <a:fld id="{61DD6CD1-B7D3-45F9-888A-C67417CB50C6}" type="datetimeFigureOut">
              <a:rPr lang="en-GB" smtClean="0"/>
              <a:t>29/04/2024</a:t>
            </a:fld>
            <a:endParaRPr lang="en-GB"/>
          </a:p>
        </p:txBody>
      </p:sp>
      <p:sp>
        <p:nvSpPr>
          <p:cNvPr id="6" name="Footer Placeholder 5">
            <a:extLst>
              <a:ext uri="{FF2B5EF4-FFF2-40B4-BE49-F238E27FC236}">
                <a16:creationId xmlns:a16="http://schemas.microsoft.com/office/drawing/2014/main" id="{39753157-3E28-805C-203C-92516F971FE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70EF8865-5FA1-A18E-FB04-80A9B734009D}"/>
              </a:ext>
            </a:extLst>
          </p:cNvPr>
          <p:cNvSpPr>
            <a:spLocks noGrp="1"/>
          </p:cNvSpPr>
          <p:nvPr>
            <p:ph type="sldNum" sz="quarter" idx="12"/>
          </p:nvPr>
        </p:nvSpPr>
        <p:spPr/>
        <p:txBody>
          <a:bodyPr/>
          <a:lstStyle/>
          <a:p>
            <a:fld id="{1658F999-D029-48BF-A5D2-585916AA11AB}" type="slidenum">
              <a:rPr lang="en-GB" smtClean="0"/>
              <a:t>‹#›</a:t>
            </a:fld>
            <a:endParaRPr lang="en-GB"/>
          </a:p>
        </p:txBody>
      </p:sp>
    </p:spTree>
    <p:extLst>
      <p:ext uri="{BB962C8B-B14F-4D97-AF65-F5344CB8AC3E}">
        <p14:creationId xmlns:p14="http://schemas.microsoft.com/office/powerpoint/2010/main" val="23649097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59787F-C0B8-608F-A0C6-A854C36509E6}"/>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5013232-292C-DDE2-DBBB-F0E6AFB255D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1B6284F-5662-4867-9E3E-EA39F9CC5A6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33685786-F655-6E70-1A39-37F03EADBE0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77F16BE-4EC4-27F2-3373-32644B4DB92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D687862D-3030-4B43-5E57-24A067F19FE8}"/>
              </a:ext>
            </a:extLst>
          </p:cNvPr>
          <p:cNvSpPr>
            <a:spLocks noGrp="1"/>
          </p:cNvSpPr>
          <p:nvPr>
            <p:ph type="dt" sz="half" idx="10"/>
          </p:nvPr>
        </p:nvSpPr>
        <p:spPr/>
        <p:txBody>
          <a:bodyPr/>
          <a:lstStyle/>
          <a:p>
            <a:fld id="{61DD6CD1-B7D3-45F9-888A-C67417CB50C6}" type="datetimeFigureOut">
              <a:rPr lang="en-GB" smtClean="0"/>
              <a:t>29/04/2024</a:t>
            </a:fld>
            <a:endParaRPr lang="en-GB"/>
          </a:p>
        </p:txBody>
      </p:sp>
      <p:sp>
        <p:nvSpPr>
          <p:cNvPr id="8" name="Footer Placeholder 7">
            <a:extLst>
              <a:ext uri="{FF2B5EF4-FFF2-40B4-BE49-F238E27FC236}">
                <a16:creationId xmlns:a16="http://schemas.microsoft.com/office/drawing/2014/main" id="{5C1B50B9-58B8-AD03-DCAB-AC62AAF448E5}"/>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19C4AC8E-1A26-609C-33B5-1B44C359A252}"/>
              </a:ext>
            </a:extLst>
          </p:cNvPr>
          <p:cNvSpPr>
            <a:spLocks noGrp="1"/>
          </p:cNvSpPr>
          <p:nvPr>
            <p:ph type="sldNum" sz="quarter" idx="12"/>
          </p:nvPr>
        </p:nvSpPr>
        <p:spPr/>
        <p:txBody>
          <a:bodyPr/>
          <a:lstStyle/>
          <a:p>
            <a:fld id="{1658F999-D029-48BF-A5D2-585916AA11AB}" type="slidenum">
              <a:rPr lang="en-GB" smtClean="0"/>
              <a:t>‹#›</a:t>
            </a:fld>
            <a:endParaRPr lang="en-GB"/>
          </a:p>
        </p:txBody>
      </p:sp>
    </p:spTree>
    <p:extLst>
      <p:ext uri="{BB962C8B-B14F-4D97-AF65-F5344CB8AC3E}">
        <p14:creationId xmlns:p14="http://schemas.microsoft.com/office/powerpoint/2010/main" val="2425910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249968-1EE3-481E-8A09-B9DB6E5993CB}"/>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DC5583EA-E64A-A954-1671-02485C22F6C9}"/>
              </a:ext>
            </a:extLst>
          </p:cNvPr>
          <p:cNvSpPr>
            <a:spLocks noGrp="1"/>
          </p:cNvSpPr>
          <p:nvPr>
            <p:ph type="dt" sz="half" idx="10"/>
          </p:nvPr>
        </p:nvSpPr>
        <p:spPr/>
        <p:txBody>
          <a:bodyPr/>
          <a:lstStyle/>
          <a:p>
            <a:fld id="{61DD6CD1-B7D3-45F9-888A-C67417CB50C6}" type="datetimeFigureOut">
              <a:rPr lang="en-GB" smtClean="0"/>
              <a:t>29/04/2024</a:t>
            </a:fld>
            <a:endParaRPr lang="en-GB"/>
          </a:p>
        </p:txBody>
      </p:sp>
      <p:sp>
        <p:nvSpPr>
          <p:cNvPr id="4" name="Footer Placeholder 3">
            <a:extLst>
              <a:ext uri="{FF2B5EF4-FFF2-40B4-BE49-F238E27FC236}">
                <a16:creationId xmlns:a16="http://schemas.microsoft.com/office/drawing/2014/main" id="{44E10699-7A9C-3087-8EF3-9C3EFF335383}"/>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881B109B-9A89-3C60-A529-16C0147FEFB8}"/>
              </a:ext>
            </a:extLst>
          </p:cNvPr>
          <p:cNvSpPr>
            <a:spLocks noGrp="1"/>
          </p:cNvSpPr>
          <p:nvPr>
            <p:ph type="sldNum" sz="quarter" idx="12"/>
          </p:nvPr>
        </p:nvSpPr>
        <p:spPr/>
        <p:txBody>
          <a:bodyPr/>
          <a:lstStyle/>
          <a:p>
            <a:fld id="{1658F999-D029-48BF-A5D2-585916AA11AB}" type="slidenum">
              <a:rPr lang="en-GB" smtClean="0"/>
              <a:t>‹#›</a:t>
            </a:fld>
            <a:endParaRPr lang="en-GB"/>
          </a:p>
        </p:txBody>
      </p:sp>
    </p:spTree>
    <p:extLst>
      <p:ext uri="{BB962C8B-B14F-4D97-AF65-F5344CB8AC3E}">
        <p14:creationId xmlns:p14="http://schemas.microsoft.com/office/powerpoint/2010/main" val="2764153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9A06C22-1C34-5821-5711-22A509740CE9}"/>
              </a:ext>
            </a:extLst>
          </p:cNvPr>
          <p:cNvSpPr>
            <a:spLocks noGrp="1"/>
          </p:cNvSpPr>
          <p:nvPr>
            <p:ph type="dt" sz="half" idx="10"/>
          </p:nvPr>
        </p:nvSpPr>
        <p:spPr/>
        <p:txBody>
          <a:bodyPr/>
          <a:lstStyle/>
          <a:p>
            <a:fld id="{61DD6CD1-B7D3-45F9-888A-C67417CB50C6}" type="datetimeFigureOut">
              <a:rPr lang="en-GB" smtClean="0"/>
              <a:t>29/04/2024</a:t>
            </a:fld>
            <a:endParaRPr lang="en-GB"/>
          </a:p>
        </p:txBody>
      </p:sp>
      <p:sp>
        <p:nvSpPr>
          <p:cNvPr id="3" name="Footer Placeholder 2">
            <a:extLst>
              <a:ext uri="{FF2B5EF4-FFF2-40B4-BE49-F238E27FC236}">
                <a16:creationId xmlns:a16="http://schemas.microsoft.com/office/drawing/2014/main" id="{11E33BCC-0B14-2665-1A60-037F73BC7561}"/>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DB86B193-CDAC-7EEB-0D04-F6C977728926}"/>
              </a:ext>
            </a:extLst>
          </p:cNvPr>
          <p:cNvSpPr>
            <a:spLocks noGrp="1"/>
          </p:cNvSpPr>
          <p:nvPr>
            <p:ph type="sldNum" sz="quarter" idx="12"/>
          </p:nvPr>
        </p:nvSpPr>
        <p:spPr/>
        <p:txBody>
          <a:bodyPr/>
          <a:lstStyle/>
          <a:p>
            <a:fld id="{1658F999-D029-48BF-A5D2-585916AA11AB}" type="slidenum">
              <a:rPr lang="en-GB" smtClean="0"/>
              <a:t>‹#›</a:t>
            </a:fld>
            <a:endParaRPr lang="en-GB"/>
          </a:p>
        </p:txBody>
      </p:sp>
    </p:spTree>
    <p:extLst>
      <p:ext uri="{BB962C8B-B14F-4D97-AF65-F5344CB8AC3E}">
        <p14:creationId xmlns:p14="http://schemas.microsoft.com/office/powerpoint/2010/main" val="5763219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07644E-1FE8-8D52-BB58-06634491453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3E5A2C72-AA62-C86F-6C74-E6565902E02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ED5CA075-1489-2513-1FB5-9D8630D6C72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322DE98-6E96-7E34-2E9A-0CF70F372F63}"/>
              </a:ext>
            </a:extLst>
          </p:cNvPr>
          <p:cNvSpPr>
            <a:spLocks noGrp="1"/>
          </p:cNvSpPr>
          <p:nvPr>
            <p:ph type="dt" sz="half" idx="10"/>
          </p:nvPr>
        </p:nvSpPr>
        <p:spPr/>
        <p:txBody>
          <a:bodyPr/>
          <a:lstStyle/>
          <a:p>
            <a:fld id="{61DD6CD1-B7D3-45F9-888A-C67417CB50C6}" type="datetimeFigureOut">
              <a:rPr lang="en-GB" smtClean="0"/>
              <a:t>29/04/2024</a:t>
            </a:fld>
            <a:endParaRPr lang="en-GB"/>
          </a:p>
        </p:txBody>
      </p:sp>
      <p:sp>
        <p:nvSpPr>
          <p:cNvPr id="6" name="Footer Placeholder 5">
            <a:extLst>
              <a:ext uri="{FF2B5EF4-FFF2-40B4-BE49-F238E27FC236}">
                <a16:creationId xmlns:a16="http://schemas.microsoft.com/office/drawing/2014/main" id="{602178CD-FF3A-C576-0522-66066845168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C89E6CE-C20D-15E5-FF5E-A56DED8C80ED}"/>
              </a:ext>
            </a:extLst>
          </p:cNvPr>
          <p:cNvSpPr>
            <a:spLocks noGrp="1"/>
          </p:cNvSpPr>
          <p:nvPr>
            <p:ph type="sldNum" sz="quarter" idx="12"/>
          </p:nvPr>
        </p:nvSpPr>
        <p:spPr/>
        <p:txBody>
          <a:bodyPr/>
          <a:lstStyle/>
          <a:p>
            <a:fld id="{1658F999-D029-48BF-A5D2-585916AA11AB}" type="slidenum">
              <a:rPr lang="en-GB" smtClean="0"/>
              <a:t>‹#›</a:t>
            </a:fld>
            <a:endParaRPr lang="en-GB"/>
          </a:p>
        </p:txBody>
      </p:sp>
    </p:spTree>
    <p:extLst>
      <p:ext uri="{BB962C8B-B14F-4D97-AF65-F5344CB8AC3E}">
        <p14:creationId xmlns:p14="http://schemas.microsoft.com/office/powerpoint/2010/main" val="21134348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8B9F2F-541B-C313-0CBD-4D1A56F0FC4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446853FD-CEE9-44E6-9FDD-B4FB672F343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BB44A72F-92CF-BDE6-2CC0-DE168D40A9B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1754336-081B-0468-5709-ED5D9C12595B}"/>
              </a:ext>
            </a:extLst>
          </p:cNvPr>
          <p:cNvSpPr>
            <a:spLocks noGrp="1"/>
          </p:cNvSpPr>
          <p:nvPr>
            <p:ph type="dt" sz="half" idx="10"/>
          </p:nvPr>
        </p:nvSpPr>
        <p:spPr/>
        <p:txBody>
          <a:bodyPr/>
          <a:lstStyle/>
          <a:p>
            <a:fld id="{61DD6CD1-B7D3-45F9-888A-C67417CB50C6}" type="datetimeFigureOut">
              <a:rPr lang="en-GB" smtClean="0"/>
              <a:t>29/04/2024</a:t>
            </a:fld>
            <a:endParaRPr lang="en-GB"/>
          </a:p>
        </p:txBody>
      </p:sp>
      <p:sp>
        <p:nvSpPr>
          <p:cNvPr id="6" name="Footer Placeholder 5">
            <a:extLst>
              <a:ext uri="{FF2B5EF4-FFF2-40B4-BE49-F238E27FC236}">
                <a16:creationId xmlns:a16="http://schemas.microsoft.com/office/drawing/2014/main" id="{21CF2002-FC48-F194-5D06-CC8C50F4139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BC69E11-5218-5C14-D368-7F6129B8917E}"/>
              </a:ext>
            </a:extLst>
          </p:cNvPr>
          <p:cNvSpPr>
            <a:spLocks noGrp="1"/>
          </p:cNvSpPr>
          <p:nvPr>
            <p:ph type="sldNum" sz="quarter" idx="12"/>
          </p:nvPr>
        </p:nvSpPr>
        <p:spPr/>
        <p:txBody>
          <a:bodyPr/>
          <a:lstStyle/>
          <a:p>
            <a:fld id="{1658F999-D029-48BF-A5D2-585916AA11AB}" type="slidenum">
              <a:rPr lang="en-GB" smtClean="0"/>
              <a:t>‹#›</a:t>
            </a:fld>
            <a:endParaRPr lang="en-GB"/>
          </a:p>
        </p:txBody>
      </p:sp>
    </p:spTree>
    <p:extLst>
      <p:ext uri="{BB962C8B-B14F-4D97-AF65-F5344CB8AC3E}">
        <p14:creationId xmlns:p14="http://schemas.microsoft.com/office/powerpoint/2010/main" val="17949186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099F2DA-8768-4FBD-C7C2-325C0E59990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7CA1006C-BA45-6478-C655-7A2419FDFE0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01C5EA6-0E89-9C58-8171-DB8535E8727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1DD6CD1-B7D3-45F9-888A-C67417CB50C6}" type="datetimeFigureOut">
              <a:rPr lang="en-GB" smtClean="0"/>
              <a:t>29/04/2024</a:t>
            </a:fld>
            <a:endParaRPr lang="en-GB"/>
          </a:p>
        </p:txBody>
      </p:sp>
      <p:sp>
        <p:nvSpPr>
          <p:cNvPr id="5" name="Footer Placeholder 4">
            <a:extLst>
              <a:ext uri="{FF2B5EF4-FFF2-40B4-BE49-F238E27FC236}">
                <a16:creationId xmlns:a16="http://schemas.microsoft.com/office/drawing/2014/main" id="{B2A02C1C-6123-05D1-9072-226C25052C3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D9F46CB9-9F2A-A6B7-C9A4-89B80C9BEB2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658F999-D029-48BF-A5D2-585916AA11AB}" type="slidenum">
              <a:rPr lang="en-GB" smtClean="0"/>
              <a:t>‹#›</a:t>
            </a:fld>
            <a:endParaRPr lang="en-GB"/>
          </a:p>
        </p:txBody>
      </p:sp>
    </p:spTree>
    <p:extLst>
      <p:ext uri="{BB962C8B-B14F-4D97-AF65-F5344CB8AC3E}">
        <p14:creationId xmlns:p14="http://schemas.microsoft.com/office/powerpoint/2010/main" val="16696282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emf"/></Relationships>
</file>

<file path=ppt/slides/_rels/slide10.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0.xml"/><Relationship Id="rId1" Type="http://schemas.openxmlformats.org/officeDocument/2006/relationships/slideLayout" Target="../slideLayouts/slideLayout7.xml"/><Relationship Id="rId4" Type="http://schemas.openxmlformats.org/officeDocument/2006/relationships/image" Target="../media/image1.emf"/></Relationships>
</file>

<file path=ppt/slides/_rels/slide1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1.xml"/><Relationship Id="rId1" Type="http://schemas.openxmlformats.org/officeDocument/2006/relationships/slideLayout" Target="../slideLayouts/slideLayout7.xml"/><Relationship Id="rId4" Type="http://schemas.openxmlformats.org/officeDocument/2006/relationships/image" Target="../media/image1.emf"/></Relationships>
</file>

<file path=ppt/slides/_rels/slide1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2.xml"/><Relationship Id="rId1" Type="http://schemas.openxmlformats.org/officeDocument/2006/relationships/slideLayout" Target="../slideLayouts/slideLayout7.xml"/><Relationship Id="rId4" Type="http://schemas.openxmlformats.org/officeDocument/2006/relationships/image" Target="../media/image1.emf"/></Relationships>
</file>

<file path=ppt/slides/_rels/slide1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3.xml"/><Relationship Id="rId1" Type="http://schemas.openxmlformats.org/officeDocument/2006/relationships/slideLayout" Target="../slideLayouts/slideLayout7.xml"/><Relationship Id="rId4" Type="http://schemas.openxmlformats.org/officeDocument/2006/relationships/image" Target="../media/image2.emf"/></Relationships>
</file>

<file path=ppt/slides/_rels/slide1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4.xml"/><Relationship Id="rId1" Type="http://schemas.openxmlformats.org/officeDocument/2006/relationships/slideLayout" Target="../slideLayouts/slideLayout7.xml"/><Relationship Id="rId4" Type="http://schemas.openxmlformats.org/officeDocument/2006/relationships/image" Target="../media/image1.emf"/></Relationships>
</file>

<file path=ppt/slides/_rels/slide1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5.xml"/><Relationship Id="rId1" Type="http://schemas.openxmlformats.org/officeDocument/2006/relationships/slideLayout" Target="../slideLayouts/slideLayout7.xml"/><Relationship Id="rId4" Type="http://schemas.openxmlformats.org/officeDocument/2006/relationships/image" Target="../media/image1.emf"/></Relationships>
</file>

<file path=ppt/slides/_rels/slide16.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6.xml"/><Relationship Id="rId1" Type="http://schemas.openxmlformats.org/officeDocument/2006/relationships/slideLayout" Target="../slideLayouts/slideLayout7.xml"/><Relationship Id="rId4" Type="http://schemas.openxmlformats.org/officeDocument/2006/relationships/image" Target="../media/image1.emf"/></Relationships>
</file>

<file path=ppt/slides/_rels/slide17.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7.xml"/><Relationship Id="rId1" Type="http://schemas.openxmlformats.org/officeDocument/2006/relationships/slideLayout" Target="../slideLayouts/slideLayout7.xml"/><Relationship Id="rId4" Type="http://schemas.openxmlformats.org/officeDocument/2006/relationships/image" Target="../media/image2.emf"/></Relationships>
</file>

<file path=ppt/slides/_rels/slide18.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8.xml"/><Relationship Id="rId1" Type="http://schemas.openxmlformats.org/officeDocument/2006/relationships/slideLayout" Target="../slideLayouts/slideLayout7.xml"/><Relationship Id="rId4" Type="http://schemas.openxmlformats.org/officeDocument/2006/relationships/image" Target="../media/image1.emf"/></Relationships>
</file>

<file path=ppt/slides/_rels/slide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1.emf"/></Relationships>
</file>

<file path=ppt/slides/_rels/slide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image" Target="../media/image1.emf"/></Relationships>
</file>

<file path=ppt/slides/_rels/slide4.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image" Target="../media/image2.emf"/></Relationships>
</file>

<file path=ppt/slides/_rels/slide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5.xml"/><Relationship Id="rId1" Type="http://schemas.openxmlformats.org/officeDocument/2006/relationships/slideLayout" Target="../slideLayouts/slideLayout7.xml"/><Relationship Id="rId4" Type="http://schemas.openxmlformats.org/officeDocument/2006/relationships/image" Target="../media/image1.emf"/></Relationships>
</file>

<file path=ppt/slides/_rels/slide6.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6.xml"/><Relationship Id="rId1" Type="http://schemas.openxmlformats.org/officeDocument/2006/relationships/slideLayout" Target="../slideLayouts/slideLayout7.xml"/><Relationship Id="rId4" Type="http://schemas.openxmlformats.org/officeDocument/2006/relationships/image" Target="../media/image1.emf"/></Relationships>
</file>

<file path=ppt/slides/_rels/slide7.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7.xml"/><Relationship Id="rId1" Type="http://schemas.openxmlformats.org/officeDocument/2006/relationships/slideLayout" Target="../slideLayouts/slideLayout7.xml"/><Relationship Id="rId4" Type="http://schemas.openxmlformats.org/officeDocument/2006/relationships/image" Target="../media/image1.emf"/></Relationships>
</file>

<file path=ppt/slides/_rels/slide8.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8.xml"/><Relationship Id="rId1" Type="http://schemas.openxmlformats.org/officeDocument/2006/relationships/slideLayout" Target="../slideLayouts/slideLayout7.xml"/><Relationship Id="rId4" Type="http://schemas.openxmlformats.org/officeDocument/2006/relationships/image" Target="../media/image1.emf"/></Relationships>
</file>

<file path=ppt/slides/_rels/slide9.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9.xml"/><Relationship Id="rId1" Type="http://schemas.openxmlformats.org/officeDocument/2006/relationships/slideLayout" Target="../slideLayouts/slideLayout7.xml"/><Relationship Id="rId4" Type="http://schemas.openxmlformats.org/officeDocument/2006/relationships/image" Target="../media/image1.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C40E6D-4566-94A8-7428-DD550529D195}"/>
              </a:ext>
            </a:extLst>
          </p:cNvPr>
          <p:cNvSpPr>
            <a:spLocks noGrp="1"/>
          </p:cNvSpPr>
          <p:nvPr>
            <p:ph type="ctrTitle"/>
          </p:nvPr>
        </p:nvSpPr>
        <p:spPr>
          <a:xfrm>
            <a:off x="5766262" y="793377"/>
            <a:ext cx="5845571" cy="3061782"/>
          </a:xfrm>
        </p:spPr>
        <p:txBody>
          <a:bodyPr vert="horz" lIns="91440" tIns="45720" rIns="91440" bIns="45720" rtlCol="0" anchor="b">
            <a:normAutofit/>
          </a:bodyPr>
          <a:lstStyle/>
          <a:p>
            <a:br>
              <a:rPr lang="en-US" sz="4400" b="1" dirty="0">
                <a:latin typeface="Gill Sans MT" panose="020B0502020104020203" pitchFamily="34" charset="0"/>
              </a:rPr>
            </a:br>
            <a:r>
              <a:rPr lang="en-US" sz="4400" b="1" dirty="0">
                <a:latin typeface="Gill Sans MT" panose="020B0502020104020203" pitchFamily="34" charset="0"/>
              </a:rPr>
              <a:t>Employment Law Update</a:t>
            </a:r>
            <a:br>
              <a:rPr lang="en-US" sz="4400" dirty="0"/>
            </a:br>
            <a:endParaRPr lang="en-US" sz="4400" dirty="0"/>
          </a:p>
        </p:txBody>
      </p:sp>
      <p:pic>
        <p:nvPicPr>
          <p:cNvPr id="6" name="Picture 5">
            <a:extLst>
              <a:ext uri="{FF2B5EF4-FFF2-40B4-BE49-F238E27FC236}">
                <a16:creationId xmlns:a16="http://schemas.microsoft.com/office/drawing/2014/main" id="{6F9B6FB4-A155-7BB1-9157-35EA78CD3783}"/>
              </a:ext>
            </a:extLst>
          </p:cNvPr>
          <p:cNvPicPr>
            <a:picLocks noChangeAspect="1"/>
          </p:cNvPicPr>
          <p:nvPr/>
        </p:nvPicPr>
        <p:blipFill>
          <a:blip r:embed="rId3"/>
          <a:stretch>
            <a:fillRect/>
          </a:stretch>
        </p:blipFill>
        <p:spPr>
          <a:xfrm>
            <a:off x="534534" y="1204398"/>
            <a:ext cx="4235516" cy="1219513"/>
          </a:xfrm>
          <a:prstGeom prst="rect">
            <a:avLst/>
          </a:prstGeom>
        </p:spPr>
      </p:pic>
      <p:pic>
        <p:nvPicPr>
          <p:cNvPr id="5" name="Picture 4" descr="excellence_strapline.eps">
            <a:extLst>
              <a:ext uri="{FF2B5EF4-FFF2-40B4-BE49-F238E27FC236}">
                <a16:creationId xmlns:a16="http://schemas.microsoft.com/office/drawing/2014/main" id="{5E9B6DB3-32DF-D2B8-5A72-1FCDF6A90B4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28607" y="6181850"/>
            <a:ext cx="4235516" cy="503068"/>
          </a:xfrm>
          <a:prstGeom prst="rect">
            <a:avLst/>
          </a:prstGeom>
        </p:spPr>
      </p:pic>
      <p:sp>
        <p:nvSpPr>
          <p:cNvPr id="3" name="Subtitle 2">
            <a:extLst>
              <a:ext uri="{FF2B5EF4-FFF2-40B4-BE49-F238E27FC236}">
                <a16:creationId xmlns:a16="http://schemas.microsoft.com/office/drawing/2014/main" id="{04404F62-3CF3-1EA7-699E-071BFF7DC7FC}"/>
              </a:ext>
            </a:extLst>
          </p:cNvPr>
          <p:cNvSpPr>
            <a:spLocks noGrp="1"/>
          </p:cNvSpPr>
          <p:nvPr>
            <p:ph type="subTitle" idx="1"/>
          </p:nvPr>
        </p:nvSpPr>
        <p:spPr>
          <a:xfrm>
            <a:off x="5766262" y="4005965"/>
            <a:ext cx="5837750" cy="1638377"/>
          </a:xfrm>
        </p:spPr>
        <p:txBody>
          <a:bodyPr vert="horz" lIns="91440" tIns="45720" rIns="91440" bIns="45720" rtlCol="0" anchor="ctr">
            <a:normAutofit/>
          </a:bodyPr>
          <a:lstStyle/>
          <a:p>
            <a:pPr algn="l"/>
            <a:r>
              <a:rPr lang="en-US" sz="2000" b="1" dirty="0">
                <a:latin typeface="Gill Sans MT" panose="020B0502020104020203" pitchFamily="34" charset="0"/>
              </a:rPr>
              <a:t>Louise Easthope, Partner </a:t>
            </a:r>
          </a:p>
          <a:p>
            <a:pPr algn="l"/>
            <a:r>
              <a:rPr lang="en-US" sz="2000" b="1" dirty="0">
                <a:latin typeface="Gill Sans MT" panose="020B0502020104020203" pitchFamily="34" charset="0"/>
              </a:rPr>
              <a:t>1</a:t>
            </a:r>
            <a:r>
              <a:rPr lang="en-US" sz="2000" b="1" baseline="30000" dirty="0">
                <a:latin typeface="Gill Sans MT" panose="020B0502020104020203" pitchFamily="34" charset="0"/>
              </a:rPr>
              <a:t>st</a:t>
            </a:r>
            <a:r>
              <a:rPr lang="en-US" sz="2000" b="1" dirty="0">
                <a:latin typeface="Gill Sans MT" panose="020B0502020104020203" pitchFamily="34" charset="0"/>
              </a:rPr>
              <a:t> May 2024</a:t>
            </a:r>
          </a:p>
        </p:txBody>
      </p:sp>
      <p:sp>
        <p:nvSpPr>
          <p:cNvPr id="4" name="Rectangle 3">
            <a:extLst>
              <a:ext uri="{FF2B5EF4-FFF2-40B4-BE49-F238E27FC236}">
                <a16:creationId xmlns:a16="http://schemas.microsoft.com/office/drawing/2014/main" id="{880CAEF1-6F7E-6339-C489-6048612648AE}"/>
              </a:ext>
            </a:extLst>
          </p:cNvPr>
          <p:cNvSpPr/>
          <p:nvPr/>
        </p:nvSpPr>
        <p:spPr>
          <a:xfrm>
            <a:off x="-79496" y="5945955"/>
            <a:ext cx="12192000" cy="912045"/>
          </a:xfrm>
          <a:prstGeom prst="rect">
            <a:avLst/>
          </a:prstGeom>
          <a:solidFill>
            <a:srgbClr val="F7BD34"/>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F0B836"/>
              </a:solidFill>
            </a:endParaRPr>
          </a:p>
        </p:txBody>
      </p:sp>
      <p:pic>
        <p:nvPicPr>
          <p:cNvPr id="7" name="Picture 6" descr="excellence_strapline.eps">
            <a:extLst>
              <a:ext uri="{FF2B5EF4-FFF2-40B4-BE49-F238E27FC236}">
                <a16:creationId xmlns:a16="http://schemas.microsoft.com/office/drawing/2014/main" id="{0EFAEBC2-A547-9421-7427-7177CF900C5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50665" y="6330088"/>
            <a:ext cx="3587678" cy="434584"/>
          </a:xfrm>
          <a:prstGeom prst="rect">
            <a:avLst/>
          </a:prstGeom>
        </p:spPr>
      </p:pic>
      <p:pic>
        <p:nvPicPr>
          <p:cNvPr id="1026" name="Picture 2" descr="Zenen » Who We Are">
            <a:extLst>
              <a:ext uri="{FF2B5EF4-FFF2-40B4-BE49-F238E27FC236}">
                <a16:creationId xmlns:a16="http://schemas.microsoft.com/office/drawing/2014/main" id="{0F5A8369-EA5F-14E2-EF85-4B88233E0659}"/>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461667" y="2779891"/>
            <a:ext cx="2381250" cy="23812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222046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1F70BEB-8A7E-FA78-1BEE-B1C1337A27D8}"/>
              </a:ext>
            </a:extLst>
          </p:cNvPr>
          <p:cNvSpPr txBox="1"/>
          <p:nvPr/>
        </p:nvSpPr>
        <p:spPr>
          <a:xfrm>
            <a:off x="853995" y="743472"/>
            <a:ext cx="4895850" cy="523220"/>
          </a:xfrm>
          <a:prstGeom prst="rect">
            <a:avLst/>
          </a:prstGeom>
          <a:noFill/>
        </p:spPr>
        <p:txBody>
          <a:bodyPr wrap="square" rtlCol="0">
            <a:spAutoFit/>
          </a:bodyPr>
          <a:lstStyle/>
          <a:p>
            <a:r>
              <a:rPr lang="en-US" sz="2800" b="1" dirty="0">
                <a:latin typeface="Gill Sans MT" panose="020B0502020104020203" pitchFamily="34" charset="0"/>
              </a:rPr>
              <a:t>New right to Carers Leave</a:t>
            </a:r>
            <a:endParaRPr lang="en-GB" sz="2800" b="1" dirty="0">
              <a:latin typeface="Gill Sans MT" panose="020B0502020104020203" pitchFamily="34" charset="0"/>
            </a:endParaRPr>
          </a:p>
        </p:txBody>
      </p:sp>
      <p:sp>
        <p:nvSpPr>
          <p:cNvPr id="3" name="Rectangle 2">
            <a:extLst>
              <a:ext uri="{FF2B5EF4-FFF2-40B4-BE49-F238E27FC236}">
                <a16:creationId xmlns:a16="http://schemas.microsoft.com/office/drawing/2014/main" id="{E58EDF03-7227-E07E-5487-AAD4038CC801}"/>
              </a:ext>
            </a:extLst>
          </p:cNvPr>
          <p:cNvSpPr/>
          <p:nvPr/>
        </p:nvSpPr>
        <p:spPr>
          <a:xfrm>
            <a:off x="0" y="6236760"/>
            <a:ext cx="12192000" cy="621240"/>
          </a:xfrm>
          <a:prstGeom prst="rect">
            <a:avLst/>
          </a:prstGeom>
          <a:solidFill>
            <a:srgbClr val="F7BD34"/>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F0B836"/>
              </a:solidFill>
            </a:endParaRPr>
          </a:p>
        </p:txBody>
      </p:sp>
      <p:pic>
        <p:nvPicPr>
          <p:cNvPr id="4" name="Picture 3" descr="excellence_strapline.eps">
            <a:extLst>
              <a:ext uri="{FF2B5EF4-FFF2-40B4-BE49-F238E27FC236}">
                <a16:creationId xmlns:a16="http://schemas.microsoft.com/office/drawing/2014/main" id="{0C7ED6FE-50B6-94D6-E04F-CE219DBB44D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0665" y="6330088"/>
            <a:ext cx="3587678" cy="434584"/>
          </a:xfrm>
          <a:prstGeom prst="rect">
            <a:avLst/>
          </a:prstGeom>
        </p:spPr>
      </p:pic>
      <p:pic>
        <p:nvPicPr>
          <p:cNvPr id="5" name="Picture 4">
            <a:extLst>
              <a:ext uri="{FF2B5EF4-FFF2-40B4-BE49-F238E27FC236}">
                <a16:creationId xmlns:a16="http://schemas.microsoft.com/office/drawing/2014/main" id="{2F8536C9-83DB-45D8-9DA9-8D24709C8D0B}"/>
              </a:ext>
            </a:extLst>
          </p:cNvPr>
          <p:cNvPicPr>
            <a:picLocks noChangeAspect="1"/>
          </p:cNvPicPr>
          <p:nvPr/>
        </p:nvPicPr>
        <p:blipFill>
          <a:blip r:embed="rId4"/>
          <a:stretch>
            <a:fillRect/>
          </a:stretch>
        </p:blipFill>
        <p:spPr>
          <a:xfrm>
            <a:off x="9614237" y="307446"/>
            <a:ext cx="2252877" cy="647823"/>
          </a:xfrm>
          <a:prstGeom prst="rect">
            <a:avLst/>
          </a:prstGeom>
        </p:spPr>
      </p:pic>
      <p:sp>
        <p:nvSpPr>
          <p:cNvPr id="7" name="TextBox 6">
            <a:extLst>
              <a:ext uri="{FF2B5EF4-FFF2-40B4-BE49-F238E27FC236}">
                <a16:creationId xmlns:a16="http://schemas.microsoft.com/office/drawing/2014/main" id="{BFFC3628-D331-3AE2-7524-E8622A139BF7}"/>
              </a:ext>
            </a:extLst>
          </p:cNvPr>
          <p:cNvSpPr txBox="1"/>
          <p:nvPr/>
        </p:nvSpPr>
        <p:spPr>
          <a:xfrm>
            <a:off x="853995" y="1528774"/>
            <a:ext cx="10484010" cy="2585323"/>
          </a:xfrm>
          <a:prstGeom prst="rect">
            <a:avLst/>
          </a:prstGeom>
          <a:noFill/>
        </p:spPr>
        <p:txBody>
          <a:bodyPr wrap="square" rtlCol="0">
            <a:spAutoFit/>
          </a:bodyPr>
          <a:lstStyle/>
          <a:p>
            <a:pPr marL="285750" indent="-285750" algn="l">
              <a:buFont typeface="Arial" panose="020B0604020202020204" pitchFamily="34" charset="0"/>
              <a:buChar char="•"/>
            </a:pPr>
            <a:r>
              <a:rPr lang="en-US" b="0" i="0" dirty="0">
                <a:solidFill>
                  <a:srgbClr val="3E3E3E"/>
                </a:solidFill>
                <a:effectLst/>
                <a:latin typeface="Gill Sans MT" panose="020B0502020104020203" pitchFamily="34" charset="0"/>
              </a:rPr>
              <a:t>The </a:t>
            </a:r>
            <a:r>
              <a:rPr lang="en-US" b="1" i="0" dirty="0">
                <a:solidFill>
                  <a:srgbClr val="3E3E3E"/>
                </a:solidFill>
                <a:effectLst/>
                <a:latin typeface="Gill Sans MT" panose="020B0502020104020203" pitchFamily="34" charset="0"/>
              </a:rPr>
              <a:t>Carer’s Leave Act 2023 </a:t>
            </a:r>
            <a:r>
              <a:rPr lang="en-US" b="0" i="0" dirty="0">
                <a:solidFill>
                  <a:srgbClr val="3E3E3E"/>
                </a:solidFill>
                <a:effectLst/>
                <a:latin typeface="Gill Sans MT" panose="020B0502020104020203" pitchFamily="34" charset="0"/>
              </a:rPr>
              <a:t>introduced a new day-one right for employees to take one week’s unpaid leave each year, in order to provide or arrange care for a dependant with a long-term care need.</a:t>
            </a:r>
          </a:p>
          <a:p>
            <a:pPr algn="l"/>
            <a:endParaRPr lang="en-US" dirty="0">
              <a:solidFill>
                <a:srgbClr val="3E3E3E"/>
              </a:solidFill>
              <a:latin typeface="Gill Sans MT" panose="020B0502020104020203" pitchFamily="34" charset="0"/>
            </a:endParaRPr>
          </a:p>
          <a:p>
            <a:pPr marL="285750" indent="-285750" algn="l">
              <a:buFont typeface="Arial" panose="020B0604020202020204" pitchFamily="34" charset="0"/>
              <a:buChar char="•"/>
            </a:pPr>
            <a:r>
              <a:rPr lang="en-US" b="0" i="0" dirty="0">
                <a:solidFill>
                  <a:srgbClr val="303232"/>
                </a:solidFill>
                <a:effectLst/>
                <a:latin typeface="Gill Sans MT" panose="020B0502020104020203" pitchFamily="34" charset="0"/>
              </a:rPr>
              <a:t>The Act gives employees the right to at least </a:t>
            </a:r>
            <a:r>
              <a:rPr lang="en-US" b="1" i="0" dirty="0">
                <a:solidFill>
                  <a:srgbClr val="303232"/>
                </a:solidFill>
                <a:effectLst/>
                <a:latin typeface="Gill Sans MT" panose="020B0502020104020203" pitchFamily="34" charset="0"/>
              </a:rPr>
              <a:t>one week’s leave from work in any 12-month period </a:t>
            </a:r>
            <a:r>
              <a:rPr lang="en-US" b="0" i="0" dirty="0">
                <a:solidFill>
                  <a:srgbClr val="303232"/>
                </a:solidFill>
                <a:effectLst/>
                <a:latin typeface="Gill Sans MT" panose="020B0502020104020203" pitchFamily="34" charset="0"/>
              </a:rPr>
              <a:t>in order to</a:t>
            </a:r>
            <a:r>
              <a:rPr lang="en-US" dirty="0">
                <a:solidFill>
                  <a:srgbClr val="303232"/>
                </a:solidFill>
                <a:latin typeface="Gill Sans MT" panose="020B0502020104020203" pitchFamily="34" charset="0"/>
              </a:rPr>
              <a:t> </a:t>
            </a:r>
            <a:r>
              <a:rPr lang="en-US" b="0" i="0" dirty="0">
                <a:solidFill>
                  <a:srgbClr val="303232"/>
                </a:solidFill>
                <a:effectLst/>
                <a:latin typeface="Gill Sans MT" panose="020B0502020104020203" pitchFamily="34" charset="0"/>
              </a:rPr>
              <a:t>provide or arrange care for a dependent with a long-term care need. </a:t>
            </a:r>
          </a:p>
          <a:p>
            <a:pPr algn="l"/>
            <a:endParaRPr lang="en-US" dirty="0">
              <a:solidFill>
                <a:srgbClr val="303232"/>
              </a:solidFill>
              <a:latin typeface="Gill Sans MT" panose="020B0502020104020203" pitchFamily="34" charset="0"/>
            </a:endParaRPr>
          </a:p>
          <a:p>
            <a:pPr marL="285750" indent="-285750" algn="l">
              <a:buFont typeface="Arial" panose="020B0604020202020204" pitchFamily="34" charset="0"/>
              <a:buChar char="•"/>
            </a:pPr>
            <a:r>
              <a:rPr lang="en-US" b="0" i="0" dirty="0">
                <a:solidFill>
                  <a:srgbClr val="303232"/>
                </a:solidFill>
                <a:effectLst/>
                <a:latin typeface="Gill Sans MT" panose="020B0502020104020203" pitchFamily="34" charset="0"/>
              </a:rPr>
              <a:t>There is no minimum service requirement to qualify for this right.</a:t>
            </a:r>
          </a:p>
          <a:p>
            <a:pPr algn="l"/>
            <a:endParaRPr lang="en-US" b="0" i="0" dirty="0">
              <a:solidFill>
                <a:srgbClr val="3E3E3E"/>
              </a:solidFill>
              <a:effectLst/>
              <a:latin typeface="CentraleSans"/>
            </a:endParaRPr>
          </a:p>
          <a:p>
            <a:endParaRPr lang="en-GB" dirty="0"/>
          </a:p>
        </p:txBody>
      </p:sp>
    </p:spTree>
    <p:extLst>
      <p:ext uri="{BB962C8B-B14F-4D97-AF65-F5344CB8AC3E}">
        <p14:creationId xmlns:p14="http://schemas.microsoft.com/office/powerpoint/2010/main" val="30190336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309B8A5-00B5-B5A9-5108-07FF213A1ADE}"/>
              </a:ext>
            </a:extLst>
          </p:cNvPr>
          <p:cNvSpPr txBox="1"/>
          <p:nvPr/>
        </p:nvSpPr>
        <p:spPr>
          <a:xfrm>
            <a:off x="450979" y="355104"/>
            <a:ext cx="8161176" cy="1938992"/>
          </a:xfrm>
          <a:prstGeom prst="rect">
            <a:avLst/>
          </a:prstGeom>
          <a:noFill/>
        </p:spPr>
        <p:txBody>
          <a:bodyPr wrap="square" rtlCol="0">
            <a:spAutoFit/>
          </a:bodyPr>
          <a:lstStyle/>
          <a:p>
            <a:pPr algn="ctr"/>
            <a:r>
              <a:rPr lang="en-US" sz="2800" b="1" dirty="0">
                <a:latin typeface="Gill Sans MT" panose="020B0502020104020203" pitchFamily="34" charset="0"/>
              </a:rPr>
              <a:t>Holiday Pay - </a:t>
            </a:r>
            <a:r>
              <a:rPr lang="en-US" sz="2800" b="1" i="0" dirty="0">
                <a:solidFill>
                  <a:srgbClr val="1D1D1B"/>
                </a:solidFill>
                <a:effectLst/>
                <a:latin typeface="Gill Sans MT" panose="020B0502020104020203" pitchFamily="34" charset="0"/>
              </a:rPr>
              <a:t>The Employment Rights (Amendment, Revocation and Transitional Provision) Regulations 2023</a:t>
            </a:r>
          </a:p>
          <a:p>
            <a:endParaRPr lang="en-US" dirty="0"/>
          </a:p>
          <a:p>
            <a:endParaRPr lang="en-GB" dirty="0"/>
          </a:p>
        </p:txBody>
      </p:sp>
      <p:sp>
        <p:nvSpPr>
          <p:cNvPr id="3" name="Rectangle 2">
            <a:extLst>
              <a:ext uri="{FF2B5EF4-FFF2-40B4-BE49-F238E27FC236}">
                <a16:creationId xmlns:a16="http://schemas.microsoft.com/office/drawing/2014/main" id="{37D88171-C04F-03B0-BD60-22BA5676A033}"/>
              </a:ext>
            </a:extLst>
          </p:cNvPr>
          <p:cNvSpPr/>
          <p:nvPr/>
        </p:nvSpPr>
        <p:spPr>
          <a:xfrm>
            <a:off x="0" y="6236760"/>
            <a:ext cx="12192000" cy="621240"/>
          </a:xfrm>
          <a:prstGeom prst="rect">
            <a:avLst/>
          </a:prstGeom>
          <a:solidFill>
            <a:srgbClr val="F7BD34"/>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F0B836"/>
              </a:solidFill>
            </a:endParaRPr>
          </a:p>
        </p:txBody>
      </p:sp>
      <p:pic>
        <p:nvPicPr>
          <p:cNvPr id="4" name="Picture 3" descr="excellence_strapline.eps">
            <a:extLst>
              <a:ext uri="{FF2B5EF4-FFF2-40B4-BE49-F238E27FC236}">
                <a16:creationId xmlns:a16="http://schemas.microsoft.com/office/drawing/2014/main" id="{71FB05CC-8201-EED2-EDA3-5AC615931D1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0665" y="6330088"/>
            <a:ext cx="3587678" cy="434584"/>
          </a:xfrm>
          <a:prstGeom prst="rect">
            <a:avLst/>
          </a:prstGeom>
        </p:spPr>
      </p:pic>
      <p:pic>
        <p:nvPicPr>
          <p:cNvPr id="5" name="Picture 4">
            <a:extLst>
              <a:ext uri="{FF2B5EF4-FFF2-40B4-BE49-F238E27FC236}">
                <a16:creationId xmlns:a16="http://schemas.microsoft.com/office/drawing/2014/main" id="{5C3CD29D-97B8-CBDD-3332-CAC6AA6A9505}"/>
              </a:ext>
            </a:extLst>
          </p:cNvPr>
          <p:cNvPicPr>
            <a:picLocks noChangeAspect="1"/>
          </p:cNvPicPr>
          <p:nvPr/>
        </p:nvPicPr>
        <p:blipFill>
          <a:blip r:embed="rId4"/>
          <a:stretch>
            <a:fillRect/>
          </a:stretch>
        </p:blipFill>
        <p:spPr>
          <a:xfrm>
            <a:off x="9614237" y="307446"/>
            <a:ext cx="2252877" cy="647823"/>
          </a:xfrm>
          <a:prstGeom prst="rect">
            <a:avLst/>
          </a:prstGeom>
        </p:spPr>
      </p:pic>
      <p:sp>
        <p:nvSpPr>
          <p:cNvPr id="6" name="TextBox 5">
            <a:extLst>
              <a:ext uri="{FF2B5EF4-FFF2-40B4-BE49-F238E27FC236}">
                <a16:creationId xmlns:a16="http://schemas.microsoft.com/office/drawing/2014/main" id="{D7FE61DB-AD6E-54CE-0043-F0571023CCA5}"/>
              </a:ext>
            </a:extLst>
          </p:cNvPr>
          <p:cNvSpPr txBox="1"/>
          <p:nvPr/>
        </p:nvSpPr>
        <p:spPr>
          <a:xfrm>
            <a:off x="450979" y="1948723"/>
            <a:ext cx="11416135" cy="3785652"/>
          </a:xfrm>
          <a:prstGeom prst="rect">
            <a:avLst/>
          </a:prstGeom>
          <a:noFill/>
        </p:spPr>
        <p:txBody>
          <a:bodyPr wrap="square" rtlCol="0">
            <a:spAutoFit/>
          </a:bodyPr>
          <a:lstStyle/>
          <a:p>
            <a:r>
              <a:rPr lang="en-US" sz="1600" dirty="0">
                <a:latin typeface="Gill Sans MT" panose="020B0502020104020203" pitchFamily="34" charset="0"/>
              </a:rPr>
              <a:t>The changes came into effect from 1</a:t>
            </a:r>
            <a:r>
              <a:rPr lang="en-US" sz="1600" baseline="30000" dirty="0">
                <a:latin typeface="Gill Sans MT" panose="020B0502020104020203" pitchFamily="34" charset="0"/>
              </a:rPr>
              <a:t>st</a:t>
            </a:r>
            <a:r>
              <a:rPr lang="en-US" sz="1600" dirty="0">
                <a:latin typeface="Gill Sans MT" panose="020B0502020104020203" pitchFamily="34" charset="0"/>
              </a:rPr>
              <a:t> January 2024 but will </a:t>
            </a:r>
            <a:r>
              <a:rPr lang="en-US" sz="1600" b="1" dirty="0">
                <a:latin typeface="Gill Sans MT" panose="020B0502020104020203" pitchFamily="34" charset="0"/>
              </a:rPr>
              <a:t>only apply to holiday years starting on or after 1</a:t>
            </a:r>
            <a:r>
              <a:rPr lang="en-US" sz="1600" b="1" baseline="30000" dirty="0">
                <a:latin typeface="Gill Sans MT" panose="020B0502020104020203" pitchFamily="34" charset="0"/>
              </a:rPr>
              <a:t>st</a:t>
            </a:r>
            <a:r>
              <a:rPr lang="en-US" sz="1600" b="1" dirty="0">
                <a:latin typeface="Gill Sans MT" panose="020B0502020104020203" pitchFamily="34" charset="0"/>
              </a:rPr>
              <a:t> April 2024. </a:t>
            </a:r>
          </a:p>
          <a:p>
            <a:endParaRPr lang="en-US" sz="1600" dirty="0">
              <a:latin typeface="Gill Sans MT" panose="020B0502020104020203" pitchFamily="34" charset="0"/>
            </a:endParaRPr>
          </a:p>
          <a:p>
            <a:pPr algn="l"/>
            <a:r>
              <a:rPr lang="en-US" sz="1600" b="1" i="0" u="sng" dirty="0">
                <a:solidFill>
                  <a:srgbClr val="1D1D1B"/>
                </a:solidFill>
                <a:effectLst/>
                <a:latin typeface="Gill Sans MT" panose="020B0502020104020203" pitchFamily="34" charset="0"/>
              </a:rPr>
              <a:t>Clarifying the definition of a week’s pay</a:t>
            </a:r>
            <a:br>
              <a:rPr lang="en-US" sz="1600" b="1" i="0" dirty="0">
                <a:solidFill>
                  <a:srgbClr val="1D1D1B"/>
                </a:solidFill>
                <a:effectLst/>
                <a:latin typeface="Gill Sans MT" panose="020B0502020104020203" pitchFamily="34" charset="0"/>
              </a:rPr>
            </a:br>
            <a:r>
              <a:rPr lang="en-US" sz="1600" b="0" i="0" dirty="0">
                <a:solidFill>
                  <a:srgbClr val="1D1D1B"/>
                </a:solidFill>
                <a:effectLst/>
                <a:latin typeface="Gill Sans MT" panose="020B0502020104020203" pitchFamily="34" charset="0"/>
              </a:rPr>
              <a:t>When calculating holiday pay, all “normal remuneration” should be included.</a:t>
            </a:r>
          </a:p>
          <a:p>
            <a:pPr algn="l"/>
            <a:endParaRPr lang="en-US" sz="1600" b="0" i="0" dirty="0">
              <a:solidFill>
                <a:srgbClr val="1D1D1B"/>
              </a:solidFill>
              <a:effectLst/>
              <a:latin typeface="Gill Sans MT" panose="020B0502020104020203" pitchFamily="34" charset="0"/>
            </a:endParaRPr>
          </a:p>
          <a:p>
            <a:pPr algn="l"/>
            <a:r>
              <a:rPr lang="en-US" sz="1600" b="1" i="0" u="sng" dirty="0">
                <a:solidFill>
                  <a:srgbClr val="1D1D1B"/>
                </a:solidFill>
                <a:effectLst/>
                <a:latin typeface="Gill Sans MT" panose="020B0502020104020203" pitchFamily="34" charset="0"/>
              </a:rPr>
              <a:t>Permitting rolled-up holiday pay – irregular and part time workers</a:t>
            </a:r>
          </a:p>
          <a:p>
            <a:pPr algn="l"/>
            <a:br>
              <a:rPr lang="en-US" sz="1600" b="1" i="0" dirty="0">
                <a:solidFill>
                  <a:srgbClr val="1D1D1B"/>
                </a:solidFill>
                <a:effectLst/>
                <a:latin typeface="Gill Sans MT" panose="020B0502020104020203" pitchFamily="34" charset="0"/>
              </a:rPr>
            </a:br>
            <a:r>
              <a:rPr lang="en-US" sz="1600" b="0" i="0" dirty="0">
                <a:solidFill>
                  <a:srgbClr val="1D1D1B"/>
                </a:solidFill>
                <a:effectLst/>
                <a:latin typeface="Gill Sans MT" panose="020B0502020104020203" pitchFamily="34" charset="0"/>
              </a:rPr>
              <a:t>For part-year employees and those working irregular hours, holiday pay calculations are to be simplified by making rolled-up holiday pay lawful again. This means that holiday will accrue at </a:t>
            </a:r>
            <a:r>
              <a:rPr lang="en-US" sz="1600" b="1" i="0" dirty="0">
                <a:solidFill>
                  <a:srgbClr val="1D1D1B"/>
                </a:solidFill>
                <a:effectLst/>
                <a:latin typeface="Gill Sans MT" panose="020B0502020104020203" pitchFamily="34" charset="0"/>
              </a:rPr>
              <a:t>12.07% of hours worked each pay period, capped at 28 days.</a:t>
            </a:r>
          </a:p>
          <a:p>
            <a:pPr algn="l"/>
            <a:endParaRPr lang="en-US" sz="1600" b="1" i="0" dirty="0">
              <a:solidFill>
                <a:srgbClr val="1D1D1B"/>
              </a:solidFill>
              <a:effectLst/>
              <a:latin typeface="Gill Sans MT" panose="020B0502020104020203" pitchFamily="34" charset="0"/>
            </a:endParaRPr>
          </a:p>
          <a:p>
            <a:pPr algn="l"/>
            <a:r>
              <a:rPr lang="en-US" sz="1600" b="0" i="0" dirty="0">
                <a:solidFill>
                  <a:srgbClr val="1D1D1B"/>
                </a:solidFill>
                <a:effectLst/>
                <a:latin typeface="Gill Sans MT" panose="020B0502020104020203" pitchFamily="34" charset="0"/>
              </a:rPr>
              <a:t>Holiday pay will be based on </a:t>
            </a:r>
            <a:r>
              <a:rPr lang="en-US" sz="1600" b="1" i="0" dirty="0">
                <a:solidFill>
                  <a:srgbClr val="1D1D1B"/>
                </a:solidFill>
                <a:effectLst/>
                <a:latin typeface="Gill Sans MT" panose="020B0502020104020203" pitchFamily="34" charset="0"/>
              </a:rPr>
              <a:t>average weekly earnings over a 52 week period, ignoring unpaid weeks. </a:t>
            </a:r>
          </a:p>
          <a:p>
            <a:pPr algn="l"/>
            <a:endParaRPr lang="en-US" sz="1400" dirty="0">
              <a:latin typeface="Gill Sans MT" panose="020B0502020104020203" pitchFamily="34" charset="0"/>
            </a:endParaRPr>
          </a:p>
          <a:p>
            <a:endParaRPr lang="en-US" sz="1400" dirty="0">
              <a:latin typeface="Gill Sans MT" panose="020B0502020104020203" pitchFamily="34" charset="0"/>
            </a:endParaRPr>
          </a:p>
          <a:p>
            <a:endParaRPr lang="en-GB" dirty="0"/>
          </a:p>
          <a:p>
            <a:endParaRPr lang="en-GB" dirty="0"/>
          </a:p>
        </p:txBody>
      </p:sp>
    </p:spTree>
    <p:extLst>
      <p:ext uri="{BB962C8B-B14F-4D97-AF65-F5344CB8AC3E}">
        <p14:creationId xmlns:p14="http://schemas.microsoft.com/office/powerpoint/2010/main" val="22276697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F15D78AF-73ED-BFAB-534A-4FDD23392943}"/>
              </a:ext>
            </a:extLst>
          </p:cNvPr>
          <p:cNvSpPr txBox="1"/>
          <p:nvPr/>
        </p:nvSpPr>
        <p:spPr>
          <a:xfrm>
            <a:off x="250665" y="687354"/>
            <a:ext cx="9977409" cy="954107"/>
          </a:xfrm>
          <a:prstGeom prst="rect">
            <a:avLst/>
          </a:prstGeom>
          <a:noFill/>
        </p:spPr>
        <p:txBody>
          <a:bodyPr wrap="square" rtlCol="0">
            <a:spAutoFit/>
          </a:bodyPr>
          <a:lstStyle/>
          <a:p>
            <a:pPr algn="ctr"/>
            <a:r>
              <a:rPr lang="en-US" sz="2800" b="1" dirty="0">
                <a:latin typeface="Gill Sans MT" panose="020B0502020104020203" pitchFamily="34" charset="0"/>
              </a:rPr>
              <a:t>Holiday Pay - </a:t>
            </a:r>
            <a:r>
              <a:rPr lang="en-US" sz="2800" b="1" i="0" dirty="0">
                <a:solidFill>
                  <a:srgbClr val="1D1D1B"/>
                </a:solidFill>
                <a:effectLst/>
                <a:latin typeface="Gill Sans MT" panose="020B0502020104020203" pitchFamily="34" charset="0"/>
              </a:rPr>
              <a:t>The Employment Rights (Amendment, Revocation and Transitional Provision) Regulations 2023</a:t>
            </a:r>
          </a:p>
        </p:txBody>
      </p:sp>
      <p:sp>
        <p:nvSpPr>
          <p:cNvPr id="3" name="Rectangle 2">
            <a:extLst>
              <a:ext uri="{FF2B5EF4-FFF2-40B4-BE49-F238E27FC236}">
                <a16:creationId xmlns:a16="http://schemas.microsoft.com/office/drawing/2014/main" id="{6FADC785-78C3-1DDA-D7C2-6B702070A886}"/>
              </a:ext>
            </a:extLst>
          </p:cNvPr>
          <p:cNvSpPr/>
          <p:nvPr/>
        </p:nvSpPr>
        <p:spPr>
          <a:xfrm>
            <a:off x="0" y="6236760"/>
            <a:ext cx="12192000" cy="621240"/>
          </a:xfrm>
          <a:prstGeom prst="rect">
            <a:avLst/>
          </a:prstGeom>
          <a:solidFill>
            <a:srgbClr val="F7BD34"/>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F0B836"/>
              </a:solidFill>
            </a:endParaRPr>
          </a:p>
        </p:txBody>
      </p:sp>
      <p:pic>
        <p:nvPicPr>
          <p:cNvPr id="4" name="Picture 3" descr="excellence_strapline.eps">
            <a:extLst>
              <a:ext uri="{FF2B5EF4-FFF2-40B4-BE49-F238E27FC236}">
                <a16:creationId xmlns:a16="http://schemas.microsoft.com/office/drawing/2014/main" id="{C582DAF4-AC58-E27A-4F17-2F012821741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0665" y="6330088"/>
            <a:ext cx="3587678" cy="434584"/>
          </a:xfrm>
          <a:prstGeom prst="rect">
            <a:avLst/>
          </a:prstGeom>
        </p:spPr>
      </p:pic>
      <p:pic>
        <p:nvPicPr>
          <p:cNvPr id="5" name="Picture 4">
            <a:extLst>
              <a:ext uri="{FF2B5EF4-FFF2-40B4-BE49-F238E27FC236}">
                <a16:creationId xmlns:a16="http://schemas.microsoft.com/office/drawing/2014/main" id="{6C50F3AE-08AC-E2BF-DA7A-DA810C529EF7}"/>
              </a:ext>
            </a:extLst>
          </p:cNvPr>
          <p:cNvPicPr>
            <a:picLocks noChangeAspect="1"/>
          </p:cNvPicPr>
          <p:nvPr/>
        </p:nvPicPr>
        <p:blipFill>
          <a:blip r:embed="rId4"/>
          <a:stretch>
            <a:fillRect/>
          </a:stretch>
        </p:blipFill>
        <p:spPr>
          <a:xfrm>
            <a:off x="9614237" y="307446"/>
            <a:ext cx="2252877" cy="647823"/>
          </a:xfrm>
          <a:prstGeom prst="rect">
            <a:avLst/>
          </a:prstGeom>
        </p:spPr>
      </p:pic>
      <p:sp>
        <p:nvSpPr>
          <p:cNvPr id="6" name="TextBox 5">
            <a:extLst>
              <a:ext uri="{FF2B5EF4-FFF2-40B4-BE49-F238E27FC236}">
                <a16:creationId xmlns:a16="http://schemas.microsoft.com/office/drawing/2014/main" id="{6B1ADEAD-1D24-B0B7-7076-F7B2E8D1567E}"/>
              </a:ext>
            </a:extLst>
          </p:cNvPr>
          <p:cNvSpPr txBox="1"/>
          <p:nvPr/>
        </p:nvSpPr>
        <p:spPr>
          <a:xfrm>
            <a:off x="793685" y="1901084"/>
            <a:ext cx="10375760" cy="2308324"/>
          </a:xfrm>
          <a:prstGeom prst="rect">
            <a:avLst/>
          </a:prstGeom>
          <a:noFill/>
        </p:spPr>
        <p:txBody>
          <a:bodyPr wrap="square" rtlCol="0">
            <a:spAutoFit/>
          </a:bodyPr>
          <a:lstStyle/>
          <a:p>
            <a:r>
              <a:rPr lang="en-US" b="1" i="0" dirty="0">
                <a:solidFill>
                  <a:srgbClr val="3E3E3E"/>
                </a:solidFill>
                <a:effectLst/>
                <a:latin typeface="Gill Sans MT" panose="020B0502020104020203" pitchFamily="34" charset="0"/>
              </a:rPr>
              <a:t>Carry over- </a:t>
            </a:r>
          </a:p>
          <a:p>
            <a:endParaRPr lang="en-US" b="1" dirty="0">
              <a:solidFill>
                <a:srgbClr val="3E3E3E"/>
              </a:solidFill>
              <a:latin typeface="Gill Sans MT" panose="020B0502020104020203" pitchFamily="34" charset="0"/>
            </a:endParaRPr>
          </a:p>
          <a:p>
            <a:pPr marL="285750" indent="-285750">
              <a:buFont typeface="Arial" panose="020B0604020202020204" pitchFamily="34" charset="0"/>
              <a:buChar char="•"/>
            </a:pPr>
            <a:r>
              <a:rPr lang="en-US" b="0" i="0" dirty="0">
                <a:solidFill>
                  <a:srgbClr val="3E3E3E"/>
                </a:solidFill>
                <a:effectLst/>
                <a:latin typeface="Gill Sans MT" panose="020B0502020104020203" pitchFamily="34" charset="0"/>
              </a:rPr>
              <a:t>Workers can carry forward their entitlement to </a:t>
            </a:r>
            <a:r>
              <a:rPr lang="en-US" b="1" i="0" dirty="0">
                <a:solidFill>
                  <a:srgbClr val="3E3E3E"/>
                </a:solidFill>
                <a:effectLst/>
                <a:latin typeface="Gill Sans MT" panose="020B0502020104020203" pitchFamily="34" charset="0"/>
              </a:rPr>
              <a:t>4 weeks’ leave (20 days) </a:t>
            </a:r>
            <a:r>
              <a:rPr lang="en-US" b="0" i="0" dirty="0">
                <a:solidFill>
                  <a:srgbClr val="3E3E3E"/>
                </a:solidFill>
                <a:effectLst/>
                <a:latin typeface="Gill Sans MT" panose="020B0502020104020203" pitchFamily="34" charset="0"/>
              </a:rPr>
              <a:t>where they have been prevented from using it due to </a:t>
            </a:r>
            <a:r>
              <a:rPr lang="en-US" b="1" i="0" dirty="0">
                <a:solidFill>
                  <a:srgbClr val="3E3E3E"/>
                </a:solidFill>
                <a:effectLst/>
                <a:latin typeface="Gill Sans MT" panose="020B0502020104020203" pitchFamily="34" charset="0"/>
              </a:rPr>
              <a:t>sick leave </a:t>
            </a:r>
            <a:r>
              <a:rPr lang="en-US" i="0" dirty="0">
                <a:solidFill>
                  <a:srgbClr val="3E3E3E"/>
                </a:solidFill>
                <a:effectLst/>
                <a:latin typeface="Gill Sans MT" panose="020B0502020104020203" pitchFamily="34" charset="0"/>
              </a:rPr>
              <a:t>or there </a:t>
            </a:r>
            <a:r>
              <a:rPr lang="en-US" dirty="0">
                <a:solidFill>
                  <a:srgbClr val="3E3E3E"/>
                </a:solidFill>
                <a:latin typeface="Gill Sans MT" panose="020B0502020104020203" pitchFamily="34" charset="0"/>
              </a:rPr>
              <a:t>has been </a:t>
            </a:r>
            <a:r>
              <a:rPr lang="en-US" b="1" dirty="0">
                <a:solidFill>
                  <a:srgbClr val="3E3E3E"/>
                </a:solidFill>
                <a:latin typeface="Gill Sans MT" panose="020B0502020104020203" pitchFamily="34" charset="0"/>
              </a:rPr>
              <a:t>no reasonable opportunity </a:t>
            </a:r>
            <a:r>
              <a:rPr lang="en-US" dirty="0">
                <a:solidFill>
                  <a:srgbClr val="3E3E3E"/>
                </a:solidFill>
                <a:latin typeface="Gill Sans MT" panose="020B0502020104020203" pitchFamily="34" charset="0"/>
              </a:rPr>
              <a:t>to take leave</a:t>
            </a:r>
            <a:r>
              <a:rPr lang="en-US" i="0" dirty="0">
                <a:solidFill>
                  <a:srgbClr val="3E3E3E"/>
                </a:solidFill>
                <a:effectLst/>
                <a:latin typeface="Gill Sans MT" panose="020B0502020104020203" pitchFamily="34" charset="0"/>
              </a:rPr>
              <a:t>; </a:t>
            </a:r>
          </a:p>
          <a:p>
            <a:endParaRPr lang="en-US" b="1" i="0" dirty="0">
              <a:solidFill>
                <a:srgbClr val="3E3E3E"/>
              </a:solidFill>
              <a:effectLst/>
              <a:latin typeface="Gill Sans MT" panose="020B0502020104020203" pitchFamily="34" charset="0"/>
            </a:endParaRPr>
          </a:p>
          <a:p>
            <a:pPr marL="285750" indent="-285750">
              <a:buFont typeface="Arial" panose="020B0604020202020204" pitchFamily="34" charset="0"/>
              <a:buChar char="•"/>
            </a:pPr>
            <a:r>
              <a:rPr lang="en-US" b="0" i="0" dirty="0">
                <a:solidFill>
                  <a:srgbClr val="3E3E3E"/>
                </a:solidFill>
                <a:effectLst/>
                <a:latin typeface="Gill Sans MT" panose="020B0502020104020203" pitchFamily="34" charset="0"/>
              </a:rPr>
              <a:t>Workers can carry forward their entitlement to 5.6 </a:t>
            </a:r>
            <a:r>
              <a:rPr lang="en-US" b="1" i="0" dirty="0">
                <a:solidFill>
                  <a:srgbClr val="3E3E3E"/>
                </a:solidFill>
                <a:effectLst/>
                <a:latin typeface="Gill Sans MT" panose="020B0502020104020203" pitchFamily="34" charset="0"/>
              </a:rPr>
              <a:t>weeks’ leave (28 days) </a:t>
            </a:r>
            <a:r>
              <a:rPr lang="en-US" b="0" i="0" dirty="0">
                <a:solidFill>
                  <a:srgbClr val="3E3E3E"/>
                </a:solidFill>
                <a:effectLst/>
                <a:latin typeface="Gill Sans MT" panose="020B0502020104020203" pitchFamily="34" charset="0"/>
              </a:rPr>
              <a:t>where they have been prevented from using it due to </a:t>
            </a:r>
            <a:r>
              <a:rPr lang="en-US" b="1" i="0" dirty="0">
                <a:solidFill>
                  <a:srgbClr val="3E3E3E"/>
                </a:solidFill>
                <a:effectLst/>
                <a:latin typeface="Gill Sans MT" panose="020B0502020104020203" pitchFamily="34" charset="0"/>
              </a:rPr>
              <a:t>family leave; </a:t>
            </a:r>
            <a:endParaRPr lang="en-US" dirty="0">
              <a:solidFill>
                <a:srgbClr val="3E3E3E"/>
              </a:solidFill>
              <a:latin typeface="Gill Sans MT" panose="020B0502020104020203" pitchFamily="34" charset="0"/>
            </a:endParaRPr>
          </a:p>
          <a:p>
            <a:pPr marL="742950" lvl="1" indent="-285750">
              <a:buFont typeface="Arial" panose="020B0604020202020204" pitchFamily="34" charset="0"/>
              <a:buChar char="•"/>
            </a:pPr>
            <a:endParaRPr lang="en-US" b="0" i="0" dirty="0">
              <a:solidFill>
                <a:srgbClr val="3E3E3E"/>
              </a:solidFill>
              <a:effectLst/>
              <a:latin typeface="Gill Sans MT" panose="020B0502020104020203" pitchFamily="34" charset="0"/>
            </a:endParaRPr>
          </a:p>
        </p:txBody>
      </p:sp>
    </p:spTree>
    <p:extLst>
      <p:ext uri="{BB962C8B-B14F-4D97-AF65-F5344CB8AC3E}">
        <p14:creationId xmlns:p14="http://schemas.microsoft.com/office/powerpoint/2010/main" val="37423135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6B13EC52-BE59-5AA9-717B-B36A68724A78}"/>
              </a:ext>
            </a:extLst>
          </p:cNvPr>
          <p:cNvSpPr txBox="1"/>
          <p:nvPr/>
        </p:nvSpPr>
        <p:spPr>
          <a:xfrm>
            <a:off x="5526156" y="1045377"/>
            <a:ext cx="5827643" cy="4078519"/>
          </a:xfrm>
          <a:prstGeom prst="rect">
            <a:avLst/>
          </a:prstGeom>
        </p:spPr>
        <p:txBody>
          <a:bodyPr vert="horz" lIns="91440" tIns="45720" rIns="91440" bIns="45720" rtlCol="0" anchor="b">
            <a:normAutofit fontScale="62500" lnSpcReduction="20000"/>
          </a:bodyPr>
          <a:lstStyle/>
          <a:p>
            <a:pPr algn="ctr">
              <a:lnSpc>
                <a:spcPct val="90000"/>
              </a:lnSpc>
              <a:spcBef>
                <a:spcPct val="0"/>
              </a:spcBef>
              <a:spcAft>
                <a:spcPts val="600"/>
              </a:spcAft>
            </a:pPr>
            <a:endParaRPr lang="en-US" sz="4400" b="1" dirty="0">
              <a:latin typeface="Gill Sans MT" panose="020B0502020104020203" pitchFamily="34" charset="0"/>
              <a:ea typeface="+mj-ea"/>
              <a:cs typeface="+mj-cs"/>
            </a:endParaRPr>
          </a:p>
          <a:p>
            <a:pPr algn="ctr">
              <a:lnSpc>
                <a:spcPct val="90000"/>
              </a:lnSpc>
              <a:spcBef>
                <a:spcPct val="0"/>
              </a:spcBef>
              <a:spcAft>
                <a:spcPts val="600"/>
              </a:spcAft>
            </a:pPr>
            <a:endParaRPr lang="en-US" sz="4400" b="1" dirty="0">
              <a:latin typeface="Gill Sans MT" panose="020B0502020104020203" pitchFamily="34" charset="0"/>
              <a:ea typeface="+mj-ea"/>
              <a:cs typeface="+mj-cs"/>
            </a:endParaRPr>
          </a:p>
          <a:p>
            <a:pPr algn="ctr">
              <a:lnSpc>
                <a:spcPct val="90000"/>
              </a:lnSpc>
              <a:spcBef>
                <a:spcPct val="0"/>
              </a:spcBef>
              <a:spcAft>
                <a:spcPts val="600"/>
              </a:spcAft>
            </a:pPr>
            <a:r>
              <a:rPr lang="en-US" sz="4400" b="1" dirty="0">
                <a:latin typeface="Gill Sans MT" panose="020B0502020104020203" pitchFamily="34" charset="0"/>
                <a:ea typeface="+mj-ea"/>
                <a:cs typeface="+mj-cs"/>
              </a:rPr>
              <a:t>Case Law Update</a:t>
            </a:r>
          </a:p>
          <a:p>
            <a:pPr algn="ctr">
              <a:lnSpc>
                <a:spcPct val="90000"/>
              </a:lnSpc>
              <a:spcBef>
                <a:spcPct val="0"/>
              </a:spcBef>
              <a:spcAft>
                <a:spcPts val="600"/>
              </a:spcAft>
            </a:pPr>
            <a:endParaRPr lang="en-US" sz="4400" b="1" dirty="0">
              <a:latin typeface="Gill Sans MT" panose="020B0502020104020203" pitchFamily="34" charset="0"/>
              <a:ea typeface="+mj-ea"/>
              <a:cs typeface="+mj-cs"/>
            </a:endParaRPr>
          </a:p>
          <a:p>
            <a:pPr algn="ctr">
              <a:lnSpc>
                <a:spcPct val="90000"/>
              </a:lnSpc>
              <a:spcBef>
                <a:spcPct val="0"/>
              </a:spcBef>
              <a:spcAft>
                <a:spcPts val="600"/>
              </a:spcAft>
            </a:pPr>
            <a:r>
              <a:rPr lang="en-US" sz="4400" dirty="0">
                <a:latin typeface="Gill Sans MT" panose="020B0502020104020203" pitchFamily="34" charset="0"/>
              </a:rPr>
              <a:t>Miller v Rentokil</a:t>
            </a:r>
          </a:p>
          <a:p>
            <a:pPr algn="ctr">
              <a:lnSpc>
                <a:spcPct val="90000"/>
              </a:lnSpc>
              <a:spcBef>
                <a:spcPct val="0"/>
              </a:spcBef>
              <a:spcAft>
                <a:spcPts val="600"/>
              </a:spcAft>
            </a:pPr>
            <a:endParaRPr lang="en-US" sz="4400" dirty="0">
              <a:latin typeface="Gill Sans MT" panose="020B0502020104020203" pitchFamily="34" charset="0"/>
            </a:endParaRPr>
          </a:p>
          <a:p>
            <a:pPr algn="ctr">
              <a:lnSpc>
                <a:spcPct val="90000"/>
              </a:lnSpc>
              <a:spcBef>
                <a:spcPct val="0"/>
              </a:spcBef>
              <a:spcAft>
                <a:spcPts val="600"/>
              </a:spcAft>
            </a:pPr>
            <a:endParaRPr lang="en-US" sz="4400" dirty="0">
              <a:latin typeface="Gill Sans MT" panose="020B0502020104020203" pitchFamily="34" charset="0"/>
            </a:endParaRPr>
          </a:p>
          <a:p>
            <a:pPr marL="571500" indent="-571500">
              <a:lnSpc>
                <a:spcPct val="90000"/>
              </a:lnSpc>
              <a:spcBef>
                <a:spcPct val="0"/>
              </a:spcBef>
              <a:spcAft>
                <a:spcPts val="600"/>
              </a:spcAft>
              <a:buFont typeface="Arial" panose="020B0604020202020204" pitchFamily="34" charset="0"/>
              <a:buChar char="•"/>
            </a:pPr>
            <a:r>
              <a:rPr lang="en-US" sz="4400" dirty="0">
                <a:latin typeface="Gill Sans MT" panose="020B0502020104020203" pitchFamily="34" charset="0"/>
                <a:ea typeface="+mj-ea"/>
                <a:cs typeface="+mj-cs"/>
              </a:rPr>
              <a:t>Disability discrimination</a:t>
            </a:r>
          </a:p>
          <a:p>
            <a:pPr marL="571500" indent="-571500">
              <a:lnSpc>
                <a:spcPct val="90000"/>
              </a:lnSpc>
              <a:spcBef>
                <a:spcPct val="0"/>
              </a:spcBef>
              <a:spcAft>
                <a:spcPts val="600"/>
              </a:spcAft>
              <a:buFont typeface="Arial" panose="020B0604020202020204" pitchFamily="34" charset="0"/>
              <a:buChar char="•"/>
            </a:pPr>
            <a:r>
              <a:rPr lang="en-US" sz="4400" dirty="0">
                <a:latin typeface="Gill Sans MT" panose="020B0502020104020203" pitchFamily="34" charset="0"/>
                <a:ea typeface="+mj-ea"/>
                <a:cs typeface="+mj-cs"/>
              </a:rPr>
              <a:t>Trial periods </a:t>
            </a:r>
          </a:p>
          <a:p>
            <a:pPr marL="571500" indent="-571500">
              <a:lnSpc>
                <a:spcPct val="90000"/>
              </a:lnSpc>
              <a:spcBef>
                <a:spcPct val="0"/>
              </a:spcBef>
              <a:spcAft>
                <a:spcPts val="600"/>
              </a:spcAft>
              <a:buFont typeface="Arial" panose="020B0604020202020204" pitchFamily="34" charset="0"/>
              <a:buChar char="•"/>
            </a:pPr>
            <a:r>
              <a:rPr lang="en-US" sz="4400" dirty="0">
                <a:latin typeface="Gill Sans MT" panose="020B0502020104020203" pitchFamily="34" charset="0"/>
                <a:ea typeface="+mj-ea"/>
                <a:cs typeface="+mj-cs"/>
              </a:rPr>
              <a:t>Reasonable adjustments</a:t>
            </a:r>
          </a:p>
          <a:p>
            <a:pPr>
              <a:lnSpc>
                <a:spcPct val="90000"/>
              </a:lnSpc>
              <a:spcBef>
                <a:spcPct val="0"/>
              </a:spcBef>
              <a:spcAft>
                <a:spcPts val="600"/>
              </a:spcAft>
            </a:pPr>
            <a:endParaRPr lang="en-US" sz="4400" b="1" dirty="0">
              <a:latin typeface="Gill Sans MT" panose="020B0502020104020203" pitchFamily="34" charset="0"/>
              <a:ea typeface="+mj-ea"/>
              <a:cs typeface="+mj-cs"/>
            </a:endParaRPr>
          </a:p>
          <a:p>
            <a:pPr>
              <a:lnSpc>
                <a:spcPct val="90000"/>
              </a:lnSpc>
              <a:spcBef>
                <a:spcPct val="0"/>
              </a:spcBef>
              <a:spcAft>
                <a:spcPts val="600"/>
              </a:spcAft>
            </a:pPr>
            <a:endParaRPr lang="en-US" sz="4400" b="1" dirty="0">
              <a:latin typeface="Gill Sans MT" panose="020B0502020104020203" pitchFamily="34" charset="0"/>
              <a:ea typeface="+mj-ea"/>
              <a:cs typeface="+mj-cs"/>
            </a:endParaRPr>
          </a:p>
        </p:txBody>
      </p:sp>
      <p:pic>
        <p:nvPicPr>
          <p:cNvPr id="4" name="Picture 3">
            <a:extLst>
              <a:ext uri="{FF2B5EF4-FFF2-40B4-BE49-F238E27FC236}">
                <a16:creationId xmlns:a16="http://schemas.microsoft.com/office/drawing/2014/main" id="{463E01B3-0B8B-17D7-E6EE-BB8A1E86D795}"/>
              </a:ext>
            </a:extLst>
          </p:cNvPr>
          <p:cNvPicPr>
            <a:picLocks noChangeAspect="1"/>
          </p:cNvPicPr>
          <p:nvPr/>
        </p:nvPicPr>
        <p:blipFill>
          <a:blip r:embed="rId3"/>
          <a:stretch>
            <a:fillRect/>
          </a:stretch>
        </p:blipFill>
        <p:spPr>
          <a:xfrm>
            <a:off x="542264" y="1391835"/>
            <a:ext cx="4045639" cy="1164843"/>
          </a:xfrm>
          <a:prstGeom prst="rect">
            <a:avLst/>
          </a:prstGeom>
        </p:spPr>
      </p:pic>
      <p:pic>
        <p:nvPicPr>
          <p:cNvPr id="3" name="Picture 2" descr="excellence_strapline.eps">
            <a:extLst>
              <a:ext uri="{FF2B5EF4-FFF2-40B4-BE49-F238E27FC236}">
                <a16:creationId xmlns:a16="http://schemas.microsoft.com/office/drawing/2014/main" id="{D973647A-AC17-85F5-0F35-5EBB4146DEC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42264" y="4643380"/>
            <a:ext cx="4045639" cy="480516"/>
          </a:xfrm>
          <a:prstGeom prst="rect">
            <a:avLst/>
          </a:prstGeom>
        </p:spPr>
      </p:pic>
      <p:sp>
        <p:nvSpPr>
          <p:cNvPr id="2" name="Rectangle 1">
            <a:extLst>
              <a:ext uri="{FF2B5EF4-FFF2-40B4-BE49-F238E27FC236}">
                <a16:creationId xmlns:a16="http://schemas.microsoft.com/office/drawing/2014/main" id="{0E7EF86A-5A39-9B04-E0F9-AD0271B26A94}"/>
              </a:ext>
            </a:extLst>
          </p:cNvPr>
          <p:cNvSpPr/>
          <p:nvPr/>
        </p:nvSpPr>
        <p:spPr>
          <a:xfrm>
            <a:off x="0" y="6236760"/>
            <a:ext cx="12192000" cy="621240"/>
          </a:xfrm>
          <a:prstGeom prst="rect">
            <a:avLst/>
          </a:prstGeom>
          <a:solidFill>
            <a:srgbClr val="F7BD34"/>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F0B836"/>
              </a:solidFill>
            </a:endParaRPr>
          </a:p>
        </p:txBody>
      </p:sp>
    </p:spTree>
    <p:extLst>
      <p:ext uri="{BB962C8B-B14F-4D97-AF65-F5344CB8AC3E}">
        <p14:creationId xmlns:p14="http://schemas.microsoft.com/office/powerpoint/2010/main" val="15587017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78FFB444-E6E1-FF5F-E907-0007D11E0189}"/>
              </a:ext>
            </a:extLst>
          </p:cNvPr>
          <p:cNvSpPr txBox="1"/>
          <p:nvPr/>
        </p:nvSpPr>
        <p:spPr>
          <a:xfrm>
            <a:off x="1246824" y="643467"/>
            <a:ext cx="4849176" cy="1800526"/>
          </a:xfrm>
          <a:prstGeom prst="rect">
            <a:avLst/>
          </a:prstGeom>
        </p:spPr>
        <p:txBody>
          <a:bodyPr vert="horz" lIns="91440" tIns="45720" rIns="91440" bIns="45720" rtlCol="0" anchor="ctr">
            <a:normAutofit lnSpcReduction="10000"/>
          </a:bodyPr>
          <a:lstStyle/>
          <a:p>
            <a:pPr algn="ctr">
              <a:lnSpc>
                <a:spcPct val="90000"/>
              </a:lnSpc>
              <a:spcBef>
                <a:spcPct val="0"/>
              </a:spcBef>
              <a:spcAft>
                <a:spcPts val="600"/>
              </a:spcAft>
            </a:pPr>
            <a:r>
              <a:rPr lang="en-US" sz="3100" b="1" dirty="0">
                <a:latin typeface="Gill Sans MT" panose="020B0502020104020203" pitchFamily="34" charset="0"/>
                <a:ea typeface="+mj-ea"/>
                <a:cs typeface="+mj-cs"/>
              </a:rPr>
              <a:t>Case Law Update </a:t>
            </a:r>
          </a:p>
          <a:p>
            <a:pPr algn="ctr">
              <a:lnSpc>
                <a:spcPct val="90000"/>
              </a:lnSpc>
              <a:spcBef>
                <a:spcPct val="0"/>
              </a:spcBef>
              <a:spcAft>
                <a:spcPts val="600"/>
              </a:spcAft>
            </a:pPr>
            <a:r>
              <a:rPr lang="en-US" sz="3100" b="1" i="0" dirty="0">
                <a:effectLst/>
                <a:highlight>
                  <a:srgbClr val="FFFFFF"/>
                </a:highlight>
                <a:latin typeface="Gill Sans MT" panose="020B0502020104020203" pitchFamily="34" charset="0"/>
                <a:ea typeface="+mj-ea"/>
                <a:cs typeface="+mj-cs"/>
              </a:rPr>
              <a:t>Mr N </a:t>
            </a:r>
            <a:r>
              <a:rPr lang="en-US" sz="3100" b="1" i="0" dirty="0" err="1">
                <a:effectLst/>
                <a:highlight>
                  <a:srgbClr val="FFFFFF"/>
                </a:highlight>
                <a:latin typeface="Gill Sans MT" panose="020B0502020104020203" pitchFamily="34" charset="0"/>
                <a:ea typeface="+mj-ea"/>
                <a:cs typeface="+mj-cs"/>
              </a:rPr>
              <a:t>Papashvili</a:t>
            </a:r>
            <a:r>
              <a:rPr lang="en-US" sz="3100" b="1" i="0" dirty="0">
                <a:effectLst/>
                <a:highlight>
                  <a:srgbClr val="FFFFFF"/>
                </a:highlight>
                <a:latin typeface="Gill Sans MT" panose="020B0502020104020203" pitchFamily="34" charset="0"/>
                <a:ea typeface="+mj-ea"/>
                <a:cs typeface="+mj-cs"/>
              </a:rPr>
              <a:t> v Governing Body of A School and others</a:t>
            </a:r>
          </a:p>
          <a:p>
            <a:pPr algn="ctr">
              <a:lnSpc>
                <a:spcPct val="90000"/>
              </a:lnSpc>
              <a:spcBef>
                <a:spcPct val="0"/>
              </a:spcBef>
              <a:spcAft>
                <a:spcPts val="600"/>
              </a:spcAft>
            </a:pPr>
            <a:endParaRPr lang="en-US" sz="3100" dirty="0">
              <a:latin typeface="+mj-lt"/>
              <a:ea typeface="+mj-ea"/>
              <a:cs typeface="+mj-cs"/>
            </a:endParaRPr>
          </a:p>
        </p:txBody>
      </p:sp>
      <p:sp>
        <p:nvSpPr>
          <p:cNvPr id="7" name="TextBox 6">
            <a:extLst>
              <a:ext uri="{FF2B5EF4-FFF2-40B4-BE49-F238E27FC236}">
                <a16:creationId xmlns:a16="http://schemas.microsoft.com/office/drawing/2014/main" id="{2C85A651-A84A-E789-3DB3-2EA0425A3821}"/>
              </a:ext>
            </a:extLst>
          </p:cNvPr>
          <p:cNvSpPr txBox="1"/>
          <p:nvPr/>
        </p:nvSpPr>
        <p:spPr>
          <a:xfrm>
            <a:off x="1246824" y="2623381"/>
            <a:ext cx="4772974" cy="3553581"/>
          </a:xfrm>
          <a:prstGeom prst="rect">
            <a:avLst/>
          </a:prstGeom>
        </p:spPr>
        <p:txBody>
          <a:bodyPr vert="horz" lIns="91440" tIns="45720" rIns="91440" bIns="45720" rtlCol="0">
            <a:normAutofit fontScale="85000" lnSpcReduction="10000"/>
          </a:bodyPr>
          <a:lstStyle/>
          <a:p>
            <a:pPr>
              <a:lnSpc>
                <a:spcPct val="90000"/>
              </a:lnSpc>
              <a:spcAft>
                <a:spcPts val="600"/>
              </a:spcAft>
            </a:pPr>
            <a:endParaRPr lang="en-GB" sz="1900" i="1" dirty="0"/>
          </a:p>
          <a:p>
            <a:pPr algn="l"/>
            <a:r>
              <a:rPr lang="en-GB" sz="2000" b="0" i="1" dirty="0">
                <a:solidFill>
                  <a:srgbClr val="313131"/>
                </a:solidFill>
                <a:effectLst/>
                <a:highlight>
                  <a:srgbClr val="FFFFFF"/>
                </a:highlight>
                <a:latin typeface="Oxygen" panose="020F0502020204030204" pitchFamily="2" charset="0"/>
              </a:rPr>
              <a:t>“Both language and attitudes to colleagues change over time and comments that might have been prevalent and acceptable in a workplace 30 or 40 years ago are no longer justifiable or tolerated,” </a:t>
            </a:r>
          </a:p>
          <a:p>
            <a:pPr algn="l"/>
            <a:endParaRPr lang="en-GB" sz="2000" i="1" dirty="0">
              <a:solidFill>
                <a:srgbClr val="313131"/>
              </a:solidFill>
              <a:highlight>
                <a:srgbClr val="FFFFFF"/>
              </a:highlight>
              <a:latin typeface="Oxygen" panose="020F0502020204030204" pitchFamily="2" charset="0"/>
            </a:endParaRPr>
          </a:p>
          <a:p>
            <a:pPr algn="l"/>
            <a:r>
              <a:rPr lang="en-GB" sz="2000" b="0" i="1" dirty="0">
                <a:solidFill>
                  <a:srgbClr val="313131"/>
                </a:solidFill>
                <a:effectLst/>
                <a:highlight>
                  <a:srgbClr val="FFFFFF"/>
                </a:highlight>
                <a:latin typeface="Oxygen" panose="020F0502020204030204" pitchFamily="2" charset="0"/>
              </a:rPr>
              <a:t>“Similar comments made by a senior man, particularly if older, are generally regarded as unacceptable if directed towards a junior or younger female and perhaps, belatedly, such comments made by a female headteacher towards a younger teaching assistant should now similarly be regarded as unacceptable.”</a:t>
            </a:r>
          </a:p>
          <a:p>
            <a:pPr>
              <a:lnSpc>
                <a:spcPct val="90000"/>
              </a:lnSpc>
              <a:spcAft>
                <a:spcPts val="600"/>
              </a:spcAft>
            </a:pPr>
            <a:endParaRPr lang="en-GB" sz="1900" dirty="0"/>
          </a:p>
          <a:p>
            <a:pPr indent="-228600">
              <a:lnSpc>
                <a:spcPct val="90000"/>
              </a:lnSpc>
              <a:spcAft>
                <a:spcPts val="600"/>
              </a:spcAft>
              <a:buFont typeface="Arial" panose="020B0604020202020204" pitchFamily="34" charset="0"/>
              <a:buChar char="•"/>
            </a:pPr>
            <a:endParaRPr lang="en-US" sz="1900" dirty="0"/>
          </a:p>
        </p:txBody>
      </p:sp>
      <p:pic>
        <p:nvPicPr>
          <p:cNvPr id="3" name="Picture 2" descr="excellence_strapline.eps">
            <a:extLst>
              <a:ext uri="{FF2B5EF4-FFF2-40B4-BE49-F238E27FC236}">
                <a16:creationId xmlns:a16="http://schemas.microsoft.com/office/drawing/2014/main" id="{880EA5AD-2402-A81D-F8F9-571ED477767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700211" y="1687430"/>
            <a:ext cx="3848322" cy="457080"/>
          </a:xfrm>
          <a:prstGeom prst="rect">
            <a:avLst/>
          </a:prstGeom>
        </p:spPr>
      </p:pic>
      <p:pic>
        <p:nvPicPr>
          <p:cNvPr id="4" name="Picture 3">
            <a:extLst>
              <a:ext uri="{FF2B5EF4-FFF2-40B4-BE49-F238E27FC236}">
                <a16:creationId xmlns:a16="http://schemas.microsoft.com/office/drawing/2014/main" id="{1F68B3BB-436B-2D5D-1B6F-6F3712D9540C}"/>
              </a:ext>
            </a:extLst>
          </p:cNvPr>
          <p:cNvPicPr>
            <a:picLocks noChangeAspect="1"/>
          </p:cNvPicPr>
          <p:nvPr/>
        </p:nvPicPr>
        <p:blipFill>
          <a:blip r:embed="rId4"/>
          <a:stretch>
            <a:fillRect/>
          </a:stretch>
        </p:blipFill>
        <p:spPr>
          <a:xfrm>
            <a:off x="7700211" y="4396340"/>
            <a:ext cx="3848322" cy="1108030"/>
          </a:xfrm>
          <a:prstGeom prst="rect">
            <a:avLst/>
          </a:prstGeom>
        </p:spPr>
      </p:pic>
      <p:sp>
        <p:nvSpPr>
          <p:cNvPr id="2" name="Rectangle 1">
            <a:extLst>
              <a:ext uri="{FF2B5EF4-FFF2-40B4-BE49-F238E27FC236}">
                <a16:creationId xmlns:a16="http://schemas.microsoft.com/office/drawing/2014/main" id="{9C4D0671-5D50-2D62-2465-6F661C1E1A25}"/>
              </a:ext>
            </a:extLst>
          </p:cNvPr>
          <p:cNvSpPr/>
          <p:nvPr/>
        </p:nvSpPr>
        <p:spPr>
          <a:xfrm>
            <a:off x="0" y="6236760"/>
            <a:ext cx="12192000" cy="621240"/>
          </a:xfrm>
          <a:prstGeom prst="rect">
            <a:avLst/>
          </a:prstGeom>
          <a:solidFill>
            <a:srgbClr val="F7BD34"/>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F0B836"/>
              </a:solidFill>
            </a:endParaRPr>
          </a:p>
        </p:txBody>
      </p:sp>
    </p:spTree>
    <p:extLst>
      <p:ext uri="{BB962C8B-B14F-4D97-AF65-F5344CB8AC3E}">
        <p14:creationId xmlns:p14="http://schemas.microsoft.com/office/powerpoint/2010/main" val="26244381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1EE483B6-C31B-B204-D2BF-3505C6233643}"/>
              </a:ext>
            </a:extLst>
          </p:cNvPr>
          <p:cNvSpPr txBox="1"/>
          <p:nvPr/>
        </p:nvSpPr>
        <p:spPr>
          <a:xfrm>
            <a:off x="364319" y="446691"/>
            <a:ext cx="9249918" cy="954107"/>
          </a:xfrm>
          <a:prstGeom prst="rect">
            <a:avLst/>
          </a:prstGeom>
          <a:noFill/>
        </p:spPr>
        <p:txBody>
          <a:bodyPr wrap="square" rtlCol="0">
            <a:spAutoFit/>
          </a:bodyPr>
          <a:lstStyle/>
          <a:p>
            <a:r>
              <a:rPr lang="en-US" sz="2800" b="1" dirty="0">
                <a:latin typeface="Gill Sans MT" panose="020B0502020104020203" pitchFamily="34" charset="0"/>
              </a:rPr>
              <a:t>Prevention of Sexual Harassment – the Worker Protection (Amendment of Equality Act 2023) </a:t>
            </a:r>
            <a:endParaRPr lang="en-GB" sz="2800" b="1" dirty="0">
              <a:latin typeface="Gill Sans MT" panose="020B0502020104020203" pitchFamily="34" charset="0"/>
            </a:endParaRPr>
          </a:p>
        </p:txBody>
      </p:sp>
      <p:sp>
        <p:nvSpPr>
          <p:cNvPr id="3" name="TextBox 2">
            <a:extLst>
              <a:ext uri="{FF2B5EF4-FFF2-40B4-BE49-F238E27FC236}">
                <a16:creationId xmlns:a16="http://schemas.microsoft.com/office/drawing/2014/main" id="{DAD40AAD-86ED-2484-D2D1-AB5B74F66435}"/>
              </a:ext>
            </a:extLst>
          </p:cNvPr>
          <p:cNvSpPr txBox="1"/>
          <p:nvPr/>
        </p:nvSpPr>
        <p:spPr>
          <a:xfrm>
            <a:off x="364319" y="1326535"/>
            <a:ext cx="11502795" cy="4739759"/>
          </a:xfrm>
          <a:prstGeom prst="rect">
            <a:avLst/>
          </a:prstGeom>
          <a:noFill/>
        </p:spPr>
        <p:txBody>
          <a:bodyPr wrap="square" rtlCol="0">
            <a:spAutoFit/>
          </a:bodyPr>
          <a:lstStyle/>
          <a:p>
            <a:pPr algn="l"/>
            <a:endParaRPr lang="en-US" sz="1400" b="0" i="0" dirty="0">
              <a:solidFill>
                <a:srgbClr val="3E3E3E"/>
              </a:solidFill>
              <a:effectLst/>
              <a:latin typeface="Gill Sans MT" panose="020B0502020104020203" pitchFamily="34" charset="0"/>
            </a:endParaRPr>
          </a:p>
          <a:p>
            <a:pPr algn="l"/>
            <a:r>
              <a:rPr lang="en-US" b="0" i="0" dirty="0">
                <a:solidFill>
                  <a:srgbClr val="3E3E3E"/>
                </a:solidFill>
                <a:effectLst/>
                <a:latin typeface="Gill Sans MT" panose="020B0502020104020203" pitchFamily="34" charset="0"/>
              </a:rPr>
              <a:t>From </a:t>
            </a:r>
            <a:r>
              <a:rPr lang="en-US" b="1" i="0" dirty="0">
                <a:solidFill>
                  <a:srgbClr val="3E3E3E"/>
                </a:solidFill>
                <a:effectLst/>
                <a:latin typeface="Gill Sans MT" panose="020B0502020104020203" pitchFamily="34" charset="0"/>
              </a:rPr>
              <a:t>26 October 2024</a:t>
            </a:r>
            <a:r>
              <a:rPr lang="en-US" b="0" i="0" dirty="0">
                <a:solidFill>
                  <a:srgbClr val="3E3E3E"/>
                </a:solidFill>
                <a:effectLst/>
                <a:latin typeface="Gill Sans MT" panose="020B0502020104020203" pitchFamily="34" charset="0"/>
              </a:rPr>
              <a:t>, the Act will place all employers under an </a:t>
            </a:r>
            <a:r>
              <a:rPr lang="en-US" i="0" dirty="0">
                <a:solidFill>
                  <a:srgbClr val="3E3E3E"/>
                </a:solidFill>
                <a:effectLst/>
                <a:latin typeface="Gill Sans MT" panose="020B0502020104020203" pitchFamily="34" charset="0"/>
              </a:rPr>
              <a:t>additional duty to take </a:t>
            </a:r>
            <a:r>
              <a:rPr lang="en-US" b="1" i="0" dirty="0">
                <a:solidFill>
                  <a:srgbClr val="3E3E3E"/>
                </a:solidFill>
                <a:effectLst/>
                <a:latin typeface="Gill Sans MT" panose="020B0502020104020203" pitchFamily="34" charset="0"/>
              </a:rPr>
              <a:t>reasonable steps to </a:t>
            </a:r>
            <a:r>
              <a:rPr lang="en-US" b="1" i="0" u="sng" dirty="0">
                <a:solidFill>
                  <a:srgbClr val="3E3E3E"/>
                </a:solidFill>
                <a:effectLst/>
                <a:latin typeface="Gill Sans MT" panose="020B0502020104020203" pitchFamily="34" charset="0"/>
              </a:rPr>
              <a:t>prevent sexual harassment </a:t>
            </a:r>
            <a:r>
              <a:rPr lang="en-US" b="1" i="0" dirty="0">
                <a:solidFill>
                  <a:srgbClr val="3E3E3E"/>
                </a:solidFill>
                <a:effectLst/>
                <a:latin typeface="Gill Sans MT" panose="020B0502020104020203" pitchFamily="34" charset="0"/>
              </a:rPr>
              <a:t>of their employees.</a:t>
            </a:r>
            <a:r>
              <a:rPr lang="en-US" b="0" i="0" dirty="0">
                <a:solidFill>
                  <a:srgbClr val="3E3E3E"/>
                </a:solidFill>
                <a:effectLst/>
                <a:latin typeface="Gill Sans MT" panose="020B0502020104020203" pitchFamily="34" charset="0"/>
              </a:rPr>
              <a:t> </a:t>
            </a:r>
          </a:p>
          <a:p>
            <a:pPr algn="l"/>
            <a:endParaRPr lang="en-US" dirty="0">
              <a:solidFill>
                <a:srgbClr val="3E3E3E"/>
              </a:solidFill>
              <a:latin typeface="Gill Sans MT" panose="020B0502020104020203" pitchFamily="34" charset="0"/>
            </a:endParaRPr>
          </a:p>
          <a:p>
            <a:pPr algn="l"/>
            <a:r>
              <a:rPr lang="en-US" b="0" i="0" dirty="0">
                <a:solidFill>
                  <a:srgbClr val="3E3E3E"/>
                </a:solidFill>
                <a:effectLst/>
                <a:latin typeface="Gill Sans MT" panose="020B0502020104020203" pitchFamily="34" charset="0"/>
              </a:rPr>
              <a:t>Sexual harassment = unwanted conduct of a ‘sexual nature’ </a:t>
            </a:r>
          </a:p>
          <a:p>
            <a:pPr algn="l"/>
            <a:endParaRPr lang="en-US" b="0" i="0" dirty="0">
              <a:solidFill>
                <a:srgbClr val="727273"/>
              </a:solidFill>
              <a:effectLst/>
              <a:latin typeface="Gill Sans MT" panose="020B0502020104020203" pitchFamily="34" charset="0"/>
            </a:endParaRPr>
          </a:p>
          <a:p>
            <a:pPr algn="l"/>
            <a:r>
              <a:rPr lang="en-US" b="0" i="0" dirty="0">
                <a:effectLst/>
                <a:latin typeface="Gill Sans MT" panose="020B0502020104020203" pitchFamily="34" charset="0"/>
              </a:rPr>
              <a:t>Reasonable steps to prevent sexual harassment could include:</a:t>
            </a:r>
          </a:p>
          <a:p>
            <a:pPr algn="l"/>
            <a:endParaRPr lang="en-US" b="0" i="0" dirty="0">
              <a:effectLst/>
              <a:latin typeface="Gill Sans MT" panose="020B0502020104020203" pitchFamily="34" charset="0"/>
            </a:endParaRPr>
          </a:p>
          <a:p>
            <a:pPr marL="285750" indent="-285750" algn="l">
              <a:buFont typeface="Arial" panose="020B0604020202020204" pitchFamily="34" charset="0"/>
              <a:buChar char="•"/>
            </a:pPr>
            <a:r>
              <a:rPr lang="en-US" b="0" i="0" dirty="0">
                <a:effectLst/>
                <a:latin typeface="Gill Sans MT" panose="020B0502020104020203" pitchFamily="34" charset="0"/>
              </a:rPr>
              <a:t>Having </a:t>
            </a:r>
            <a:r>
              <a:rPr lang="en-US" b="1" i="0" dirty="0">
                <a:effectLst/>
                <a:latin typeface="Gill Sans MT" panose="020B0502020104020203" pitchFamily="34" charset="0"/>
              </a:rPr>
              <a:t>an effective anti-harassment policy </a:t>
            </a:r>
            <a:r>
              <a:rPr lang="en-US" b="0" i="0" dirty="0">
                <a:effectLst/>
                <a:latin typeface="Gill Sans MT" panose="020B0502020104020203" pitchFamily="34" charset="0"/>
              </a:rPr>
              <a:t>that clearly sets out:</a:t>
            </a:r>
          </a:p>
          <a:p>
            <a:pPr lvl="1">
              <a:buFont typeface="Arial" panose="020B0604020202020204" pitchFamily="34" charset="0"/>
              <a:buChar char="•"/>
            </a:pPr>
            <a:r>
              <a:rPr lang="en-US" b="0" i="0" dirty="0">
                <a:effectLst/>
                <a:latin typeface="Gill Sans MT" panose="020B0502020104020203" pitchFamily="34" charset="0"/>
              </a:rPr>
              <a:t>what conduct is unacceptable, </a:t>
            </a:r>
          </a:p>
          <a:p>
            <a:pPr lvl="1">
              <a:buFont typeface="Arial" panose="020B0604020202020204" pitchFamily="34" charset="0"/>
              <a:buChar char="•"/>
            </a:pPr>
            <a:r>
              <a:rPr lang="en-US" b="0" i="0" dirty="0">
                <a:effectLst/>
                <a:latin typeface="Gill Sans MT" panose="020B0502020104020203" pitchFamily="34" charset="0"/>
              </a:rPr>
              <a:t>the employer's zero-tolerance approach to such conduct, how employees can report inappropriate conduct,</a:t>
            </a:r>
          </a:p>
          <a:p>
            <a:pPr lvl="1">
              <a:buFont typeface="Arial" panose="020B0604020202020204" pitchFamily="34" charset="0"/>
              <a:buChar char="•"/>
            </a:pPr>
            <a:r>
              <a:rPr lang="en-US" b="0" i="0" dirty="0">
                <a:effectLst/>
                <a:latin typeface="Gill Sans MT" panose="020B0502020104020203" pitchFamily="34" charset="0"/>
              </a:rPr>
              <a:t>the process that will be followed; and</a:t>
            </a:r>
          </a:p>
          <a:p>
            <a:pPr lvl="1">
              <a:buFont typeface="Arial" panose="020B0604020202020204" pitchFamily="34" charset="0"/>
              <a:buChar char="•"/>
            </a:pPr>
            <a:r>
              <a:rPr lang="en-US" b="0" i="0" dirty="0">
                <a:effectLst/>
                <a:latin typeface="Gill Sans MT" panose="020B0502020104020203" pitchFamily="34" charset="0"/>
              </a:rPr>
              <a:t>the support available for victims of harassment and those who report it.</a:t>
            </a:r>
          </a:p>
          <a:p>
            <a:pPr algn="l">
              <a:buFont typeface="Arial" panose="020B0604020202020204" pitchFamily="34" charset="0"/>
              <a:buChar char="•"/>
            </a:pPr>
            <a:endParaRPr lang="en-US" b="0" i="0" dirty="0">
              <a:effectLst/>
              <a:latin typeface="Gill Sans MT" panose="020B0502020104020203" pitchFamily="34" charset="0"/>
            </a:endParaRPr>
          </a:p>
          <a:p>
            <a:pPr marL="285750" indent="-285750" algn="l">
              <a:buFont typeface="Arial" panose="020B0604020202020204" pitchFamily="34" charset="0"/>
              <a:buChar char="•"/>
            </a:pPr>
            <a:r>
              <a:rPr lang="en-US" b="0" i="0" dirty="0">
                <a:effectLst/>
                <a:latin typeface="Gill Sans MT" panose="020B0502020104020203" pitchFamily="34" charset="0"/>
              </a:rPr>
              <a:t>Providing </a:t>
            </a:r>
            <a:r>
              <a:rPr lang="en-US" b="1" i="0" dirty="0">
                <a:effectLst/>
                <a:latin typeface="Gill Sans MT" panose="020B0502020104020203" pitchFamily="34" charset="0"/>
              </a:rPr>
              <a:t>anti-harassment training </a:t>
            </a:r>
            <a:r>
              <a:rPr lang="en-US" b="0" i="0" dirty="0">
                <a:effectLst/>
                <a:latin typeface="Gill Sans MT" panose="020B0502020104020203" pitchFamily="34" charset="0"/>
              </a:rPr>
              <a:t>for all employees, from induction onwards, and specific training for managers in how to deal with complaints of harassment.</a:t>
            </a:r>
          </a:p>
          <a:p>
            <a:endParaRPr lang="en-GB" dirty="0"/>
          </a:p>
        </p:txBody>
      </p:sp>
      <p:sp>
        <p:nvSpPr>
          <p:cNvPr id="4" name="Rectangle 3">
            <a:extLst>
              <a:ext uri="{FF2B5EF4-FFF2-40B4-BE49-F238E27FC236}">
                <a16:creationId xmlns:a16="http://schemas.microsoft.com/office/drawing/2014/main" id="{5D3826F0-0A28-A5BD-3644-1D944F811993}"/>
              </a:ext>
            </a:extLst>
          </p:cNvPr>
          <p:cNvSpPr/>
          <p:nvPr/>
        </p:nvSpPr>
        <p:spPr>
          <a:xfrm>
            <a:off x="0" y="6236760"/>
            <a:ext cx="12192000" cy="621240"/>
          </a:xfrm>
          <a:prstGeom prst="rect">
            <a:avLst/>
          </a:prstGeom>
          <a:solidFill>
            <a:srgbClr val="F7BD34"/>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F0B836"/>
              </a:solidFill>
            </a:endParaRPr>
          </a:p>
        </p:txBody>
      </p:sp>
      <p:pic>
        <p:nvPicPr>
          <p:cNvPr id="5" name="Picture 4" descr="excellence_strapline.eps">
            <a:extLst>
              <a:ext uri="{FF2B5EF4-FFF2-40B4-BE49-F238E27FC236}">
                <a16:creationId xmlns:a16="http://schemas.microsoft.com/office/drawing/2014/main" id="{1D3D92CE-9ACF-9403-C85D-4B954B66F78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0665" y="6330088"/>
            <a:ext cx="3587678" cy="434584"/>
          </a:xfrm>
          <a:prstGeom prst="rect">
            <a:avLst/>
          </a:prstGeom>
        </p:spPr>
      </p:pic>
      <p:pic>
        <p:nvPicPr>
          <p:cNvPr id="6" name="Picture 5">
            <a:extLst>
              <a:ext uri="{FF2B5EF4-FFF2-40B4-BE49-F238E27FC236}">
                <a16:creationId xmlns:a16="http://schemas.microsoft.com/office/drawing/2014/main" id="{EEB18709-720D-1E1A-9D79-B2D844032FAA}"/>
              </a:ext>
            </a:extLst>
          </p:cNvPr>
          <p:cNvPicPr>
            <a:picLocks noChangeAspect="1"/>
          </p:cNvPicPr>
          <p:nvPr/>
        </p:nvPicPr>
        <p:blipFill>
          <a:blip r:embed="rId4"/>
          <a:stretch>
            <a:fillRect/>
          </a:stretch>
        </p:blipFill>
        <p:spPr>
          <a:xfrm>
            <a:off x="9614237" y="307446"/>
            <a:ext cx="2252877" cy="647823"/>
          </a:xfrm>
          <a:prstGeom prst="rect">
            <a:avLst/>
          </a:prstGeom>
        </p:spPr>
      </p:pic>
    </p:spTree>
    <p:extLst>
      <p:ext uri="{BB962C8B-B14F-4D97-AF65-F5344CB8AC3E}">
        <p14:creationId xmlns:p14="http://schemas.microsoft.com/office/powerpoint/2010/main" val="29782162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8BC1786-C3D0-FEE2-58DE-0FDE98A5188A}"/>
              </a:ext>
            </a:extLst>
          </p:cNvPr>
          <p:cNvSpPr txBox="1"/>
          <p:nvPr/>
        </p:nvSpPr>
        <p:spPr>
          <a:xfrm>
            <a:off x="835742" y="1896613"/>
            <a:ext cx="10451690" cy="2585323"/>
          </a:xfrm>
          <a:prstGeom prst="rect">
            <a:avLst/>
          </a:prstGeom>
          <a:noFill/>
        </p:spPr>
        <p:txBody>
          <a:bodyPr wrap="square" rtlCol="0">
            <a:spAutoFit/>
          </a:bodyPr>
          <a:lstStyle/>
          <a:p>
            <a:pPr algn="l"/>
            <a:r>
              <a:rPr lang="en-US" b="0" i="0" dirty="0">
                <a:solidFill>
                  <a:srgbClr val="3E3E3E"/>
                </a:solidFill>
                <a:effectLst/>
                <a:latin typeface="Gill Sans MT" panose="020B0502020104020203" pitchFamily="34" charset="0"/>
              </a:rPr>
              <a:t>There are proposals to gives parents of newborns whose baby requires specialist neonatal care following their birth, the right to statutory leave (likely up to 12 weeks) and potentially also statutory pay (if the employee has 26 weeks’ continuous service). </a:t>
            </a:r>
          </a:p>
          <a:p>
            <a:pPr algn="l"/>
            <a:endParaRPr lang="en-US" b="0" i="0" dirty="0">
              <a:solidFill>
                <a:srgbClr val="3E3E3E"/>
              </a:solidFill>
              <a:effectLst/>
              <a:latin typeface="Gill Sans MT" panose="020B0502020104020203" pitchFamily="34" charset="0"/>
            </a:endParaRPr>
          </a:p>
          <a:p>
            <a:pPr algn="l"/>
            <a:r>
              <a:rPr lang="en-US" b="0" i="0" dirty="0">
                <a:solidFill>
                  <a:srgbClr val="3E3E3E"/>
                </a:solidFill>
                <a:effectLst/>
                <a:latin typeface="Gill Sans MT" panose="020B0502020104020203" pitchFamily="34" charset="0"/>
              </a:rPr>
              <a:t>This leave will be available to both parents, whose baby has to receive </a:t>
            </a:r>
            <a:r>
              <a:rPr lang="en-US" b="1" i="0" dirty="0">
                <a:solidFill>
                  <a:srgbClr val="3E3E3E"/>
                </a:solidFill>
                <a:effectLst/>
                <a:latin typeface="Gill Sans MT" panose="020B0502020104020203" pitchFamily="34" charset="0"/>
              </a:rPr>
              <a:t>more than one week </a:t>
            </a:r>
            <a:r>
              <a:rPr lang="en-US" b="0" i="0" dirty="0">
                <a:solidFill>
                  <a:srgbClr val="3E3E3E"/>
                </a:solidFill>
                <a:effectLst/>
                <a:latin typeface="Gill Sans MT" panose="020B0502020104020203" pitchFamily="34" charset="0"/>
              </a:rPr>
              <a:t>of uninterrupted medical or palliative care within </a:t>
            </a:r>
            <a:r>
              <a:rPr lang="en-US" b="1" i="0" dirty="0">
                <a:solidFill>
                  <a:srgbClr val="3E3E3E"/>
                </a:solidFill>
                <a:effectLst/>
                <a:latin typeface="Gill Sans MT" panose="020B0502020104020203" pitchFamily="34" charset="0"/>
              </a:rPr>
              <a:t>28 days of their birth.</a:t>
            </a:r>
          </a:p>
          <a:p>
            <a:pPr algn="l"/>
            <a:endParaRPr lang="en-US" b="0" i="0" dirty="0">
              <a:solidFill>
                <a:srgbClr val="3E3E3E"/>
              </a:solidFill>
              <a:effectLst/>
              <a:latin typeface="Gill Sans MT" panose="020B0502020104020203" pitchFamily="34" charset="0"/>
            </a:endParaRPr>
          </a:p>
          <a:p>
            <a:pPr algn="l"/>
            <a:r>
              <a:rPr lang="en-US" b="0" i="0" dirty="0">
                <a:solidFill>
                  <a:srgbClr val="3E3E3E"/>
                </a:solidFill>
                <a:effectLst/>
                <a:latin typeface="Gill Sans MT" panose="020B0502020104020203" pitchFamily="34" charset="0"/>
              </a:rPr>
              <a:t>The Neonatal Care (Leave and Pay) Act 2023 is expected to come into force in </a:t>
            </a:r>
            <a:r>
              <a:rPr lang="en-US" b="1" i="0" dirty="0">
                <a:solidFill>
                  <a:srgbClr val="3E3E3E"/>
                </a:solidFill>
                <a:effectLst/>
                <a:latin typeface="Gill Sans MT" panose="020B0502020104020203" pitchFamily="34" charset="0"/>
              </a:rPr>
              <a:t>April 2025. </a:t>
            </a:r>
          </a:p>
          <a:p>
            <a:pPr algn="l"/>
            <a:endParaRPr lang="en-GB" b="1" dirty="0"/>
          </a:p>
        </p:txBody>
      </p:sp>
      <p:sp>
        <p:nvSpPr>
          <p:cNvPr id="3" name="Rectangle 2">
            <a:extLst>
              <a:ext uri="{FF2B5EF4-FFF2-40B4-BE49-F238E27FC236}">
                <a16:creationId xmlns:a16="http://schemas.microsoft.com/office/drawing/2014/main" id="{65412082-97B5-01FD-82EA-1DCFADD7E38B}"/>
              </a:ext>
            </a:extLst>
          </p:cNvPr>
          <p:cNvSpPr/>
          <p:nvPr/>
        </p:nvSpPr>
        <p:spPr>
          <a:xfrm>
            <a:off x="0" y="6236760"/>
            <a:ext cx="12192000" cy="621240"/>
          </a:xfrm>
          <a:prstGeom prst="rect">
            <a:avLst/>
          </a:prstGeom>
          <a:solidFill>
            <a:srgbClr val="F7BD34"/>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F0B836"/>
              </a:solidFill>
            </a:endParaRPr>
          </a:p>
        </p:txBody>
      </p:sp>
      <p:pic>
        <p:nvPicPr>
          <p:cNvPr id="4" name="Picture 3" descr="excellence_strapline.eps">
            <a:extLst>
              <a:ext uri="{FF2B5EF4-FFF2-40B4-BE49-F238E27FC236}">
                <a16:creationId xmlns:a16="http://schemas.microsoft.com/office/drawing/2014/main" id="{F628E776-0BAE-9227-CC44-4D1F5F6DFA5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0665" y="6330088"/>
            <a:ext cx="3587678" cy="434584"/>
          </a:xfrm>
          <a:prstGeom prst="rect">
            <a:avLst/>
          </a:prstGeom>
        </p:spPr>
      </p:pic>
      <p:pic>
        <p:nvPicPr>
          <p:cNvPr id="5" name="Picture 4">
            <a:extLst>
              <a:ext uri="{FF2B5EF4-FFF2-40B4-BE49-F238E27FC236}">
                <a16:creationId xmlns:a16="http://schemas.microsoft.com/office/drawing/2014/main" id="{24AA537B-E900-237F-8625-C047DE25078A}"/>
              </a:ext>
            </a:extLst>
          </p:cNvPr>
          <p:cNvPicPr>
            <a:picLocks noChangeAspect="1"/>
          </p:cNvPicPr>
          <p:nvPr/>
        </p:nvPicPr>
        <p:blipFill>
          <a:blip r:embed="rId4"/>
          <a:stretch>
            <a:fillRect/>
          </a:stretch>
        </p:blipFill>
        <p:spPr>
          <a:xfrm>
            <a:off x="9614237" y="307446"/>
            <a:ext cx="2252877" cy="647823"/>
          </a:xfrm>
          <a:prstGeom prst="rect">
            <a:avLst/>
          </a:prstGeom>
        </p:spPr>
      </p:pic>
      <p:sp>
        <p:nvSpPr>
          <p:cNvPr id="6" name="TextBox 5">
            <a:extLst>
              <a:ext uri="{FF2B5EF4-FFF2-40B4-BE49-F238E27FC236}">
                <a16:creationId xmlns:a16="http://schemas.microsoft.com/office/drawing/2014/main" id="{4DDCC980-79BF-0619-554C-93FD27BF3780}"/>
              </a:ext>
            </a:extLst>
          </p:cNvPr>
          <p:cNvSpPr txBox="1"/>
          <p:nvPr/>
        </p:nvSpPr>
        <p:spPr>
          <a:xfrm>
            <a:off x="835742" y="770603"/>
            <a:ext cx="4295775" cy="523220"/>
          </a:xfrm>
          <a:prstGeom prst="rect">
            <a:avLst/>
          </a:prstGeom>
          <a:noFill/>
        </p:spPr>
        <p:txBody>
          <a:bodyPr wrap="square" rtlCol="0">
            <a:spAutoFit/>
          </a:bodyPr>
          <a:lstStyle/>
          <a:p>
            <a:r>
              <a:rPr lang="en-US" sz="2800" b="1" dirty="0">
                <a:latin typeface="Gill Sans MT" panose="020B0502020104020203" pitchFamily="34" charset="0"/>
              </a:rPr>
              <a:t>Neonatal changes </a:t>
            </a:r>
            <a:r>
              <a:rPr lang="en-US" sz="2800" b="1" dirty="0"/>
              <a:t>  </a:t>
            </a:r>
            <a:endParaRPr lang="en-GB" sz="2800" b="1" dirty="0"/>
          </a:p>
        </p:txBody>
      </p:sp>
    </p:spTree>
    <p:extLst>
      <p:ext uri="{BB962C8B-B14F-4D97-AF65-F5344CB8AC3E}">
        <p14:creationId xmlns:p14="http://schemas.microsoft.com/office/powerpoint/2010/main" val="7650268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5331FE6D-BA9C-E348-A401-E9FEBC0FED95}"/>
              </a:ext>
            </a:extLst>
          </p:cNvPr>
          <p:cNvSpPr/>
          <p:nvPr/>
        </p:nvSpPr>
        <p:spPr>
          <a:xfrm>
            <a:off x="0" y="6236760"/>
            <a:ext cx="12192000" cy="621240"/>
          </a:xfrm>
          <a:prstGeom prst="rect">
            <a:avLst/>
          </a:prstGeom>
          <a:solidFill>
            <a:srgbClr val="F7BD34"/>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F0B836"/>
              </a:solidFill>
            </a:endParaRPr>
          </a:p>
        </p:txBody>
      </p:sp>
      <p:pic>
        <p:nvPicPr>
          <p:cNvPr id="3" name="Picture 2">
            <a:extLst>
              <a:ext uri="{FF2B5EF4-FFF2-40B4-BE49-F238E27FC236}">
                <a16:creationId xmlns:a16="http://schemas.microsoft.com/office/drawing/2014/main" id="{D264CFB2-9E02-ACF5-7AB0-FDB44214F45F}"/>
              </a:ext>
            </a:extLst>
          </p:cNvPr>
          <p:cNvPicPr>
            <a:picLocks noChangeAspect="1"/>
          </p:cNvPicPr>
          <p:nvPr/>
        </p:nvPicPr>
        <p:blipFill>
          <a:blip r:embed="rId3"/>
          <a:stretch>
            <a:fillRect/>
          </a:stretch>
        </p:blipFill>
        <p:spPr>
          <a:xfrm>
            <a:off x="9614237" y="307446"/>
            <a:ext cx="2252877" cy="647823"/>
          </a:xfrm>
          <a:prstGeom prst="rect">
            <a:avLst/>
          </a:prstGeom>
        </p:spPr>
      </p:pic>
      <p:sp>
        <p:nvSpPr>
          <p:cNvPr id="4" name="TextBox 3">
            <a:extLst>
              <a:ext uri="{FF2B5EF4-FFF2-40B4-BE49-F238E27FC236}">
                <a16:creationId xmlns:a16="http://schemas.microsoft.com/office/drawing/2014/main" id="{AD611989-8249-7C32-0FC8-9A9F6A184A3F}"/>
              </a:ext>
            </a:extLst>
          </p:cNvPr>
          <p:cNvSpPr txBox="1"/>
          <p:nvPr/>
        </p:nvSpPr>
        <p:spPr>
          <a:xfrm>
            <a:off x="1327669" y="1124864"/>
            <a:ext cx="9915525" cy="523220"/>
          </a:xfrm>
          <a:prstGeom prst="rect">
            <a:avLst/>
          </a:prstGeom>
          <a:noFill/>
        </p:spPr>
        <p:txBody>
          <a:bodyPr wrap="square" rtlCol="0">
            <a:spAutoFit/>
          </a:bodyPr>
          <a:lstStyle/>
          <a:p>
            <a:r>
              <a:rPr lang="en-US" sz="2800" b="1" dirty="0">
                <a:latin typeface="Gill Sans MT" panose="020B0502020104020203" pitchFamily="34" charset="0"/>
              </a:rPr>
              <a:t>Watch this space- Fit note reform? </a:t>
            </a:r>
            <a:endParaRPr lang="en-GB" sz="2800" b="1" dirty="0">
              <a:latin typeface="Gill Sans MT" panose="020B0502020104020203" pitchFamily="34" charset="0"/>
            </a:endParaRPr>
          </a:p>
        </p:txBody>
      </p:sp>
      <p:pic>
        <p:nvPicPr>
          <p:cNvPr id="5" name="Picture 4" descr="excellence_strapline.eps">
            <a:extLst>
              <a:ext uri="{FF2B5EF4-FFF2-40B4-BE49-F238E27FC236}">
                <a16:creationId xmlns:a16="http://schemas.microsoft.com/office/drawing/2014/main" id="{51664E4C-0331-8AC9-B546-54A6FF9DE59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50665" y="6330088"/>
            <a:ext cx="3587678" cy="434584"/>
          </a:xfrm>
          <a:prstGeom prst="rect">
            <a:avLst/>
          </a:prstGeom>
        </p:spPr>
      </p:pic>
      <p:sp>
        <p:nvSpPr>
          <p:cNvPr id="6" name="TextBox 5">
            <a:extLst>
              <a:ext uri="{FF2B5EF4-FFF2-40B4-BE49-F238E27FC236}">
                <a16:creationId xmlns:a16="http://schemas.microsoft.com/office/drawing/2014/main" id="{B6E04A24-5917-1E23-1D94-943212D75D59}"/>
              </a:ext>
            </a:extLst>
          </p:cNvPr>
          <p:cNvSpPr txBox="1"/>
          <p:nvPr/>
        </p:nvSpPr>
        <p:spPr>
          <a:xfrm>
            <a:off x="1248747" y="2164853"/>
            <a:ext cx="9694506" cy="1477328"/>
          </a:xfrm>
          <a:prstGeom prst="rect">
            <a:avLst/>
          </a:prstGeom>
          <a:noFill/>
        </p:spPr>
        <p:txBody>
          <a:bodyPr wrap="square" rtlCol="0">
            <a:spAutoFit/>
          </a:bodyPr>
          <a:lstStyle/>
          <a:p>
            <a:endParaRPr lang="en-US" dirty="0">
              <a:latin typeface="Gill Sans MT" panose="020B0502020104020203" pitchFamily="34" charset="0"/>
            </a:endParaRPr>
          </a:p>
          <a:p>
            <a:r>
              <a:rPr lang="en-US" dirty="0">
                <a:latin typeface="Gill Sans MT" panose="020B0502020104020203" pitchFamily="34" charset="0"/>
              </a:rPr>
              <a:t>A call for evidence has been published seeking responses from healthcare professionals, employers and individuals about the current system and how improvements can be made. </a:t>
            </a:r>
          </a:p>
          <a:p>
            <a:endParaRPr lang="en-US" dirty="0">
              <a:latin typeface="Gill Sans MT" panose="020B0502020104020203" pitchFamily="34" charset="0"/>
            </a:endParaRPr>
          </a:p>
          <a:p>
            <a:r>
              <a:rPr lang="en-US" dirty="0">
                <a:latin typeface="Gill Sans MT" panose="020B0502020104020203" pitchFamily="34" charset="0"/>
              </a:rPr>
              <a:t>More information to follow as this develops...</a:t>
            </a:r>
            <a:endParaRPr lang="en-GB" dirty="0">
              <a:latin typeface="Gill Sans MT" panose="020B0502020104020203" pitchFamily="34" charset="0"/>
            </a:endParaRPr>
          </a:p>
        </p:txBody>
      </p:sp>
    </p:spTree>
    <p:extLst>
      <p:ext uri="{BB962C8B-B14F-4D97-AF65-F5344CB8AC3E}">
        <p14:creationId xmlns:p14="http://schemas.microsoft.com/office/powerpoint/2010/main" val="37487593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39158C0-8C0F-8EF7-24F7-CB35A8353105}"/>
              </a:ext>
            </a:extLst>
          </p:cNvPr>
          <p:cNvSpPr txBox="1"/>
          <p:nvPr/>
        </p:nvSpPr>
        <p:spPr>
          <a:xfrm>
            <a:off x="939689" y="1988946"/>
            <a:ext cx="9666515" cy="2800767"/>
          </a:xfrm>
          <a:prstGeom prst="rect">
            <a:avLst/>
          </a:prstGeom>
          <a:noFill/>
        </p:spPr>
        <p:txBody>
          <a:bodyPr wrap="square">
            <a:spAutoFit/>
          </a:bodyPr>
          <a:lstStyle/>
          <a:p>
            <a:pPr algn="ctr"/>
            <a:r>
              <a:rPr lang="en-GB" sz="4800" dirty="0">
                <a:latin typeface="Gill Sans MT" panose="020B0502020104020203" pitchFamily="34" charset="0"/>
              </a:rPr>
              <a:t>We are here to help</a:t>
            </a:r>
          </a:p>
          <a:p>
            <a:pPr algn="ctr"/>
            <a:endParaRPr lang="en-GB" sz="4800" dirty="0">
              <a:latin typeface="Gill Sans MT" panose="020B0502020104020203" pitchFamily="34" charset="0"/>
            </a:endParaRPr>
          </a:p>
          <a:p>
            <a:pPr algn="ctr"/>
            <a:r>
              <a:rPr lang="en-GB" sz="4000" dirty="0">
                <a:latin typeface="Gill Sans MT" panose="020B0502020104020203" pitchFamily="34" charset="0"/>
              </a:rPr>
              <a:t>Email: louise.easthope@phplaw.co.uk    Mobile: 07377077162</a:t>
            </a:r>
          </a:p>
        </p:txBody>
      </p:sp>
      <p:sp>
        <p:nvSpPr>
          <p:cNvPr id="4" name="Rectangle 3">
            <a:extLst>
              <a:ext uri="{FF2B5EF4-FFF2-40B4-BE49-F238E27FC236}">
                <a16:creationId xmlns:a16="http://schemas.microsoft.com/office/drawing/2014/main" id="{64432547-F830-236E-7053-742045AFF0CB}"/>
              </a:ext>
            </a:extLst>
          </p:cNvPr>
          <p:cNvSpPr/>
          <p:nvPr/>
        </p:nvSpPr>
        <p:spPr>
          <a:xfrm>
            <a:off x="0" y="6236760"/>
            <a:ext cx="12192000" cy="621240"/>
          </a:xfrm>
          <a:prstGeom prst="rect">
            <a:avLst/>
          </a:prstGeom>
          <a:solidFill>
            <a:srgbClr val="F7BD34"/>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F0B836"/>
              </a:solidFill>
            </a:endParaRPr>
          </a:p>
        </p:txBody>
      </p:sp>
      <p:pic>
        <p:nvPicPr>
          <p:cNvPr id="5" name="Picture 4" descr="excellence_strapline.eps">
            <a:extLst>
              <a:ext uri="{FF2B5EF4-FFF2-40B4-BE49-F238E27FC236}">
                <a16:creationId xmlns:a16="http://schemas.microsoft.com/office/drawing/2014/main" id="{DE57C0C9-C39B-5DC5-59D6-3DDFAD117E9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0665" y="6330088"/>
            <a:ext cx="3587678" cy="434584"/>
          </a:xfrm>
          <a:prstGeom prst="rect">
            <a:avLst/>
          </a:prstGeom>
        </p:spPr>
      </p:pic>
      <p:pic>
        <p:nvPicPr>
          <p:cNvPr id="6" name="Picture 5">
            <a:extLst>
              <a:ext uri="{FF2B5EF4-FFF2-40B4-BE49-F238E27FC236}">
                <a16:creationId xmlns:a16="http://schemas.microsoft.com/office/drawing/2014/main" id="{9CAB7B9A-DF19-0073-F916-B0262EBA33E2}"/>
              </a:ext>
            </a:extLst>
          </p:cNvPr>
          <p:cNvPicPr>
            <a:picLocks noChangeAspect="1"/>
          </p:cNvPicPr>
          <p:nvPr/>
        </p:nvPicPr>
        <p:blipFill>
          <a:blip r:embed="rId4"/>
          <a:stretch>
            <a:fillRect/>
          </a:stretch>
        </p:blipFill>
        <p:spPr>
          <a:xfrm>
            <a:off x="9614237" y="307446"/>
            <a:ext cx="2252877" cy="647823"/>
          </a:xfrm>
          <a:prstGeom prst="rect">
            <a:avLst/>
          </a:prstGeom>
        </p:spPr>
      </p:pic>
    </p:spTree>
    <p:extLst>
      <p:ext uri="{BB962C8B-B14F-4D97-AF65-F5344CB8AC3E}">
        <p14:creationId xmlns:p14="http://schemas.microsoft.com/office/powerpoint/2010/main" val="38588377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5D5A44AD-AE97-6F35-C3F8-D5247CFB03C2}"/>
              </a:ext>
            </a:extLst>
          </p:cNvPr>
          <p:cNvSpPr/>
          <p:nvPr/>
        </p:nvSpPr>
        <p:spPr>
          <a:xfrm>
            <a:off x="0" y="6236760"/>
            <a:ext cx="12192000" cy="621240"/>
          </a:xfrm>
          <a:prstGeom prst="rect">
            <a:avLst/>
          </a:prstGeom>
          <a:solidFill>
            <a:srgbClr val="F7BD34"/>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F0B836"/>
              </a:solidFill>
            </a:endParaRPr>
          </a:p>
        </p:txBody>
      </p:sp>
      <p:pic>
        <p:nvPicPr>
          <p:cNvPr id="3" name="Picture 2" descr="excellence_strapline.eps">
            <a:extLst>
              <a:ext uri="{FF2B5EF4-FFF2-40B4-BE49-F238E27FC236}">
                <a16:creationId xmlns:a16="http://schemas.microsoft.com/office/drawing/2014/main" id="{AE5B6986-3BA1-8AE9-13C9-D36144E7929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0665" y="6330088"/>
            <a:ext cx="3587678" cy="434584"/>
          </a:xfrm>
          <a:prstGeom prst="rect">
            <a:avLst/>
          </a:prstGeom>
        </p:spPr>
      </p:pic>
      <p:pic>
        <p:nvPicPr>
          <p:cNvPr id="4" name="Picture 3">
            <a:extLst>
              <a:ext uri="{FF2B5EF4-FFF2-40B4-BE49-F238E27FC236}">
                <a16:creationId xmlns:a16="http://schemas.microsoft.com/office/drawing/2014/main" id="{4E2164D8-11FF-0B16-BE49-F257D05E3B12}"/>
              </a:ext>
            </a:extLst>
          </p:cNvPr>
          <p:cNvPicPr>
            <a:picLocks noChangeAspect="1"/>
          </p:cNvPicPr>
          <p:nvPr/>
        </p:nvPicPr>
        <p:blipFill>
          <a:blip r:embed="rId4"/>
          <a:stretch>
            <a:fillRect/>
          </a:stretch>
        </p:blipFill>
        <p:spPr>
          <a:xfrm>
            <a:off x="9614237" y="307446"/>
            <a:ext cx="2252877" cy="647823"/>
          </a:xfrm>
          <a:prstGeom prst="rect">
            <a:avLst/>
          </a:prstGeom>
        </p:spPr>
      </p:pic>
      <p:sp>
        <p:nvSpPr>
          <p:cNvPr id="5" name="TextBox 4">
            <a:extLst>
              <a:ext uri="{FF2B5EF4-FFF2-40B4-BE49-F238E27FC236}">
                <a16:creationId xmlns:a16="http://schemas.microsoft.com/office/drawing/2014/main" id="{8ED906E8-A47F-CB35-D36A-08FBB07A9A96}"/>
              </a:ext>
            </a:extLst>
          </p:cNvPr>
          <p:cNvSpPr txBox="1"/>
          <p:nvPr/>
        </p:nvSpPr>
        <p:spPr>
          <a:xfrm>
            <a:off x="491613" y="770603"/>
            <a:ext cx="7277100" cy="954107"/>
          </a:xfrm>
          <a:prstGeom prst="rect">
            <a:avLst/>
          </a:prstGeom>
          <a:noFill/>
        </p:spPr>
        <p:txBody>
          <a:bodyPr wrap="square" rtlCol="0">
            <a:spAutoFit/>
          </a:bodyPr>
          <a:lstStyle/>
          <a:p>
            <a:r>
              <a:rPr lang="en-US" sz="2800" b="1" dirty="0">
                <a:latin typeface="Gill Sans MT" panose="020B0502020104020203" pitchFamily="34" charset="0"/>
              </a:rPr>
              <a:t>Flexible working changes from 6 April 2024</a:t>
            </a:r>
            <a:endParaRPr lang="en-GB" sz="2800" b="1" dirty="0">
              <a:latin typeface="Gill Sans MT" panose="020B0502020104020203" pitchFamily="34" charset="0"/>
            </a:endParaRPr>
          </a:p>
        </p:txBody>
      </p:sp>
      <p:sp>
        <p:nvSpPr>
          <p:cNvPr id="6" name="TextBox 5">
            <a:extLst>
              <a:ext uri="{FF2B5EF4-FFF2-40B4-BE49-F238E27FC236}">
                <a16:creationId xmlns:a16="http://schemas.microsoft.com/office/drawing/2014/main" id="{12D783DA-80F3-2561-0518-55AC613E240C}"/>
              </a:ext>
            </a:extLst>
          </p:cNvPr>
          <p:cNvSpPr txBox="1"/>
          <p:nvPr/>
        </p:nvSpPr>
        <p:spPr>
          <a:xfrm>
            <a:off x="491613" y="1536174"/>
            <a:ext cx="11080955" cy="4585871"/>
          </a:xfrm>
          <a:prstGeom prst="rect">
            <a:avLst/>
          </a:prstGeom>
          <a:noFill/>
        </p:spPr>
        <p:txBody>
          <a:bodyPr wrap="square" rtlCol="0">
            <a:spAutoFit/>
          </a:bodyPr>
          <a:lstStyle/>
          <a:p>
            <a:pPr algn="l"/>
            <a:endParaRPr lang="en-US" sz="3200" dirty="0">
              <a:solidFill>
                <a:srgbClr val="3E3E3E"/>
              </a:solidFill>
              <a:latin typeface="Gill Sans MT" panose="020B0502020104020203" pitchFamily="34" charset="0"/>
            </a:endParaRPr>
          </a:p>
          <a:p>
            <a:pPr marL="285750" indent="-285750" algn="l">
              <a:buFont typeface="Arial" panose="020B0604020202020204" pitchFamily="34" charset="0"/>
              <a:buChar char="•"/>
            </a:pPr>
            <a:r>
              <a:rPr lang="en-US" sz="3200" dirty="0">
                <a:solidFill>
                  <a:srgbClr val="3E3E3E"/>
                </a:solidFill>
                <a:latin typeface="Gill Sans MT" panose="020B0502020104020203" pitchFamily="34" charset="0"/>
              </a:rPr>
              <a:t>Day one right </a:t>
            </a:r>
          </a:p>
          <a:p>
            <a:pPr algn="l"/>
            <a:endParaRPr lang="en-US" sz="3200" dirty="0">
              <a:solidFill>
                <a:srgbClr val="3E3E3E"/>
              </a:solidFill>
              <a:latin typeface="Gill Sans MT" panose="020B0502020104020203" pitchFamily="34" charset="0"/>
            </a:endParaRPr>
          </a:p>
          <a:p>
            <a:pPr marL="285750" indent="-285750" algn="l">
              <a:buFont typeface="Arial" panose="020B0604020202020204" pitchFamily="34" charset="0"/>
              <a:buChar char="•"/>
            </a:pPr>
            <a:r>
              <a:rPr lang="en-US" sz="3200" dirty="0">
                <a:solidFill>
                  <a:srgbClr val="3E3E3E"/>
                </a:solidFill>
                <a:latin typeface="Gill Sans MT" panose="020B0502020104020203" pitchFamily="34" charset="0"/>
              </a:rPr>
              <a:t>Two requests in a 12 month period</a:t>
            </a:r>
          </a:p>
          <a:p>
            <a:pPr algn="l"/>
            <a:endParaRPr lang="en-US" sz="3200" dirty="0">
              <a:solidFill>
                <a:srgbClr val="3E3E3E"/>
              </a:solidFill>
              <a:latin typeface="Gill Sans MT" panose="020B0502020104020203" pitchFamily="34" charset="0"/>
            </a:endParaRPr>
          </a:p>
          <a:p>
            <a:pPr marL="285750" indent="-285750" algn="l">
              <a:buFont typeface="Arial" panose="020B0604020202020204" pitchFamily="34" charset="0"/>
              <a:buChar char="•"/>
            </a:pPr>
            <a:r>
              <a:rPr lang="en-US" sz="3200" dirty="0">
                <a:solidFill>
                  <a:srgbClr val="3E3E3E"/>
                </a:solidFill>
                <a:latin typeface="Gill Sans MT" panose="020B0502020104020203" pitchFamily="34" charset="0"/>
              </a:rPr>
              <a:t>Requirement to consult with employee</a:t>
            </a:r>
          </a:p>
          <a:p>
            <a:pPr algn="l"/>
            <a:endParaRPr lang="en-US" sz="3200" dirty="0">
              <a:solidFill>
                <a:srgbClr val="3E3E3E"/>
              </a:solidFill>
              <a:latin typeface="Gill Sans MT" panose="020B0502020104020203" pitchFamily="34" charset="0"/>
            </a:endParaRPr>
          </a:p>
          <a:p>
            <a:pPr marL="285750" indent="-285750" algn="l">
              <a:buFont typeface="Arial" panose="020B0604020202020204" pitchFamily="34" charset="0"/>
              <a:buChar char="•"/>
            </a:pPr>
            <a:r>
              <a:rPr lang="en-US" sz="3200" dirty="0">
                <a:solidFill>
                  <a:srgbClr val="3E3E3E"/>
                </a:solidFill>
                <a:latin typeface="Gill Sans MT" panose="020B0502020104020203" pitchFamily="34" charset="0"/>
              </a:rPr>
              <a:t>Changes to timescales to respond </a:t>
            </a:r>
          </a:p>
          <a:p>
            <a:pPr algn="l"/>
            <a:endParaRPr lang="en-US" dirty="0">
              <a:solidFill>
                <a:srgbClr val="3E3E3E"/>
              </a:solidFill>
              <a:latin typeface="Gill Sans MT" panose="020B0502020104020203" pitchFamily="34" charset="0"/>
            </a:endParaRPr>
          </a:p>
          <a:p>
            <a:pPr algn="l"/>
            <a:endParaRPr lang="en-US" dirty="0">
              <a:solidFill>
                <a:srgbClr val="3E3E3E"/>
              </a:solidFill>
              <a:latin typeface="Gill Sans MT" panose="020B0502020104020203" pitchFamily="34" charset="0"/>
            </a:endParaRPr>
          </a:p>
        </p:txBody>
      </p:sp>
    </p:spTree>
    <p:extLst>
      <p:ext uri="{BB962C8B-B14F-4D97-AF65-F5344CB8AC3E}">
        <p14:creationId xmlns:p14="http://schemas.microsoft.com/office/powerpoint/2010/main" val="11523291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5D5A44AD-AE97-6F35-C3F8-D5247CFB03C2}"/>
              </a:ext>
            </a:extLst>
          </p:cNvPr>
          <p:cNvSpPr/>
          <p:nvPr/>
        </p:nvSpPr>
        <p:spPr>
          <a:xfrm>
            <a:off x="0" y="6236760"/>
            <a:ext cx="12192000" cy="621240"/>
          </a:xfrm>
          <a:prstGeom prst="rect">
            <a:avLst/>
          </a:prstGeom>
          <a:solidFill>
            <a:srgbClr val="F7BD34"/>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F0B836"/>
              </a:solidFill>
            </a:endParaRPr>
          </a:p>
        </p:txBody>
      </p:sp>
      <p:pic>
        <p:nvPicPr>
          <p:cNvPr id="3" name="Picture 2" descr="excellence_strapline.eps">
            <a:extLst>
              <a:ext uri="{FF2B5EF4-FFF2-40B4-BE49-F238E27FC236}">
                <a16:creationId xmlns:a16="http://schemas.microsoft.com/office/drawing/2014/main" id="{AE5B6986-3BA1-8AE9-13C9-D36144E7929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0665" y="6330088"/>
            <a:ext cx="3587678" cy="434584"/>
          </a:xfrm>
          <a:prstGeom prst="rect">
            <a:avLst/>
          </a:prstGeom>
        </p:spPr>
      </p:pic>
      <p:pic>
        <p:nvPicPr>
          <p:cNvPr id="4" name="Picture 3">
            <a:extLst>
              <a:ext uri="{FF2B5EF4-FFF2-40B4-BE49-F238E27FC236}">
                <a16:creationId xmlns:a16="http://schemas.microsoft.com/office/drawing/2014/main" id="{4E2164D8-11FF-0B16-BE49-F257D05E3B12}"/>
              </a:ext>
            </a:extLst>
          </p:cNvPr>
          <p:cNvPicPr>
            <a:picLocks noChangeAspect="1"/>
          </p:cNvPicPr>
          <p:nvPr/>
        </p:nvPicPr>
        <p:blipFill>
          <a:blip r:embed="rId4"/>
          <a:stretch>
            <a:fillRect/>
          </a:stretch>
        </p:blipFill>
        <p:spPr>
          <a:xfrm>
            <a:off x="9614237" y="307446"/>
            <a:ext cx="2252877" cy="647823"/>
          </a:xfrm>
          <a:prstGeom prst="rect">
            <a:avLst/>
          </a:prstGeom>
        </p:spPr>
      </p:pic>
      <p:sp>
        <p:nvSpPr>
          <p:cNvPr id="5" name="TextBox 4">
            <a:extLst>
              <a:ext uri="{FF2B5EF4-FFF2-40B4-BE49-F238E27FC236}">
                <a16:creationId xmlns:a16="http://schemas.microsoft.com/office/drawing/2014/main" id="{8ED906E8-A47F-CB35-D36A-08FBB07A9A96}"/>
              </a:ext>
            </a:extLst>
          </p:cNvPr>
          <p:cNvSpPr txBox="1"/>
          <p:nvPr/>
        </p:nvSpPr>
        <p:spPr>
          <a:xfrm>
            <a:off x="491613" y="520512"/>
            <a:ext cx="7277100" cy="523220"/>
          </a:xfrm>
          <a:prstGeom prst="rect">
            <a:avLst/>
          </a:prstGeom>
          <a:noFill/>
        </p:spPr>
        <p:txBody>
          <a:bodyPr wrap="square" rtlCol="0">
            <a:spAutoFit/>
          </a:bodyPr>
          <a:lstStyle/>
          <a:p>
            <a:r>
              <a:rPr lang="en-US" sz="2800" b="1" dirty="0">
                <a:latin typeface="Gill Sans MT" panose="020B0502020104020203" pitchFamily="34" charset="0"/>
              </a:rPr>
              <a:t>Refusing a flexible working request </a:t>
            </a:r>
            <a:endParaRPr lang="en-GB" sz="2800" b="1" dirty="0">
              <a:latin typeface="Gill Sans MT" panose="020B0502020104020203" pitchFamily="34" charset="0"/>
            </a:endParaRPr>
          </a:p>
        </p:txBody>
      </p:sp>
      <p:sp>
        <p:nvSpPr>
          <p:cNvPr id="6" name="TextBox 5">
            <a:extLst>
              <a:ext uri="{FF2B5EF4-FFF2-40B4-BE49-F238E27FC236}">
                <a16:creationId xmlns:a16="http://schemas.microsoft.com/office/drawing/2014/main" id="{12D783DA-80F3-2561-0518-55AC613E240C}"/>
              </a:ext>
            </a:extLst>
          </p:cNvPr>
          <p:cNvSpPr txBox="1"/>
          <p:nvPr/>
        </p:nvSpPr>
        <p:spPr>
          <a:xfrm>
            <a:off x="491613" y="1239589"/>
            <a:ext cx="11080955" cy="3970318"/>
          </a:xfrm>
          <a:prstGeom prst="rect">
            <a:avLst/>
          </a:prstGeom>
          <a:noFill/>
        </p:spPr>
        <p:txBody>
          <a:bodyPr wrap="square" rtlCol="0">
            <a:spAutoFit/>
          </a:bodyPr>
          <a:lstStyle/>
          <a:p>
            <a:pPr algn="l"/>
            <a:endParaRPr lang="en-GB" b="0" i="0" dirty="0">
              <a:solidFill>
                <a:srgbClr val="3E3E3E"/>
              </a:solidFill>
              <a:effectLst/>
              <a:latin typeface="Gill Sans MT" panose="020B0502020104020203" pitchFamily="34" charset="0"/>
            </a:endParaRPr>
          </a:p>
          <a:p>
            <a:pPr algn="l"/>
            <a:r>
              <a:rPr lang="en-GB" b="0" i="0" dirty="0">
                <a:solidFill>
                  <a:srgbClr val="3E3E3E"/>
                </a:solidFill>
                <a:effectLst/>
                <a:latin typeface="Gill Sans MT" panose="020B0502020104020203" pitchFamily="34" charset="0"/>
              </a:rPr>
              <a:t>Employers must agree to a flexible working request unless there is a genuine business reason not to. </a:t>
            </a:r>
          </a:p>
          <a:p>
            <a:pPr algn="l"/>
            <a:endParaRPr lang="en-GB" dirty="0">
              <a:solidFill>
                <a:srgbClr val="3E3E3E"/>
              </a:solidFill>
              <a:latin typeface="Gill Sans MT" panose="020B0502020104020203" pitchFamily="34" charset="0"/>
            </a:endParaRPr>
          </a:p>
          <a:p>
            <a:pPr algn="l"/>
            <a:r>
              <a:rPr lang="en-GB" b="0" i="0" dirty="0">
                <a:solidFill>
                  <a:srgbClr val="3E3E3E"/>
                </a:solidFill>
                <a:effectLst/>
                <a:latin typeface="Gill Sans MT" panose="020B0502020104020203" pitchFamily="34" charset="0"/>
              </a:rPr>
              <a:t>A decision to reject a request must be for one or more of the following business reasons which are set out in the Employment Rights Act 1996:</a:t>
            </a:r>
          </a:p>
          <a:p>
            <a:pPr algn="l"/>
            <a:endParaRPr lang="en-GB" b="0" i="0" dirty="0">
              <a:solidFill>
                <a:srgbClr val="3E3E3E"/>
              </a:solidFill>
              <a:effectLst/>
              <a:latin typeface="Gill Sans MT" panose="020B0502020104020203" pitchFamily="34" charset="0"/>
            </a:endParaRPr>
          </a:p>
          <a:p>
            <a:pPr marL="285750" indent="-285750" algn="l">
              <a:buFont typeface="Arial" panose="020B0604020202020204" pitchFamily="34" charset="0"/>
              <a:buChar char="•"/>
            </a:pPr>
            <a:r>
              <a:rPr lang="en-GB" b="0" i="0" dirty="0">
                <a:solidFill>
                  <a:srgbClr val="3E3E3E"/>
                </a:solidFill>
                <a:effectLst/>
                <a:latin typeface="Gill Sans MT" panose="020B0502020104020203" pitchFamily="34" charset="0"/>
              </a:rPr>
              <a:t>the burden of additional costs</a:t>
            </a:r>
          </a:p>
          <a:p>
            <a:pPr marL="285750" indent="-285750" algn="l">
              <a:buFont typeface="Arial" panose="020B0604020202020204" pitchFamily="34" charset="0"/>
              <a:buChar char="•"/>
            </a:pPr>
            <a:r>
              <a:rPr lang="en-GB" b="0" i="0" dirty="0">
                <a:solidFill>
                  <a:srgbClr val="3E3E3E"/>
                </a:solidFill>
                <a:effectLst/>
                <a:latin typeface="Gill Sans MT" panose="020B0502020104020203" pitchFamily="34" charset="0"/>
              </a:rPr>
              <a:t>an inability to reorganise work amongst existing staff</a:t>
            </a:r>
          </a:p>
          <a:p>
            <a:pPr marL="285750" indent="-285750" algn="l">
              <a:buFont typeface="Arial" panose="020B0604020202020204" pitchFamily="34" charset="0"/>
              <a:buChar char="•"/>
            </a:pPr>
            <a:r>
              <a:rPr lang="en-GB" b="0" i="0" dirty="0">
                <a:solidFill>
                  <a:srgbClr val="3E3E3E"/>
                </a:solidFill>
                <a:effectLst/>
                <a:latin typeface="Gill Sans MT" panose="020B0502020104020203" pitchFamily="34" charset="0"/>
              </a:rPr>
              <a:t>an inability to recruit additional staff</a:t>
            </a:r>
          </a:p>
          <a:p>
            <a:pPr marL="285750" indent="-285750" algn="l">
              <a:buFont typeface="Arial" panose="020B0604020202020204" pitchFamily="34" charset="0"/>
              <a:buChar char="•"/>
            </a:pPr>
            <a:r>
              <a:rPr lang="en-GB" b="0" i="0" dirty="0">
                <a:solidFill>
                  <a:srgbClr val="3E3E3E"/>
                </a:solidFill>
                <a:effectLst/>
                <a:latin typeface="Gill Sans MT" panose="020B0502020104020203" pitchFamily="34" charset="0"/>
              </a:rPr>
              <a:t>a detrimental impact on quality</a:t>
            </a:r>
          </a:p>
          <a:p>
            <a:pPr marL="285750" indent="-285750" algn="l">
              <a:buFont typeface="Arial" panose="020B0604020202020204" pitchFamily="34" charset="0"/>
              <a:buChar char="•"/>
            </a:pPr>
            <a:r>
              <a:rPr lang="en-GB" b="0" i="0" dirty="0">
                <a:solidFill>
                  <a:srgbClr val="3E3E3E"/>
                </a:solidFill>
                <a:effectLst/>
                <a:latin typeface="Gill Sans MT" panose="020B0502020104020203" pitchFamily="34" charset="0"/>
              </a:rPr>
              <a:t>a detrimental impact on performance</a:t>
            </a:r>
          </a:p>
          <a:p>
            <a:pPr marL="285750" indent="-285750" algn="l">
              <a:buFont typeface="Arial" panose="020B0604020202020204" pitchFamily="34" charset="0"/>
              <a:buChar char="•"/>
            </a:pPr>
            <a:r>
              <a:rPr lang="en-GB" b="0" i="0" dirty="0">
                <a:solidFill>
                  <a:srgbClr val="3E3E3E"/>
                </a:solidFill>
                <a:effectLst/>
                <a:latin typeface="Gill Sans MT" panose="020B0502020104020203" pitchFamily="34" charset="0"/>
              </a:rPr>
              <a:t>a detrimental effect on ability to meet customer demand</a:t>
            </a:r>
          </a:p>
          <a:p>
            <a:pPr marL="285750" indent="-285750" algn="l">
              <a:buFont typeface="Arial" panose="020B0604020202020204" pitchFamily="34" charset="0"/>
              <a:buChar char="•"/>
            </a:pPr>
            <a:r>
              <a:rPr lang="en-GB" b="0" i="0" dirty="0">
                <a:solidFill>
                  <a:srgbClr val="3E3E3E"/>
                </a:solidFill>
                <a:effectLst/>
                <a:latin typeface="Gill Sans MT" panose="020B0502020104020203" pitchFamily="34" charset="0"/>
              </a:rPr>
              <a:t>insufficient work available for the periods the employee proposes to </a:t>
            </a:r>
            <a:r>
              <a:rPr lang="en-GB" b="0" i="0" dirty="0" err="1">
                <a:solidFill>
                  <a:srgbClr val="3E3E3E"/>
                </a:solidFill>
                <a:effectLst/>
                <a:latin typeface="Gill Sans MT" panose="020B0502020104020203" pitchFamily="34" charset="0"/>
              </a:rPr>
              <a:t>wfork</a:t>
            </a:r>
            <a:endParaRPr lang="en-GB" b="0" i="0" dirty="0">
              <a:solidFill>
                <a:srgbClr val="3E3E3E"/>
              </a:solidFill>
              <a:effectLst/>
              <a:latin typeface="Gill Sans MT" panose="020B0502020104020203" pitchFamily="34" charset="0"/>
            </a:endParaRPr>
          </a:p>
          <a:p>
            <a:pPr marL="285750" indent="-285750" algn="l">
              <a:buFont typeface="Arial" panose="020B0604020202020204" pitchFamily="34" charset="0"/>
              <a:buChar char="•"/>
            </a:pPr>
            <a:r>
              <a:rPr lang="en-GB" b="0" i="0" dirty="0">
                <a:solidFill>
                  <a:srgbClr val="3E3E3E"/>
                </a:solidFill>
                <a:effectLst/>
                <a:latin typeface="Gill Sans MT" panose="020B0502020104020203" pitchFamily="34" charset="0"/>
              </a:rPr>
              <a:t>planned structural changes to the employer's business</a:t>
            </a:r>
            <a:endParaRPr lang="en-GB" sz="2000" b="0" i="0" dirty="0">
              <a:solidFill>
                <a:srgbClr val="FF0000"/>
              </a:solidFill>
              <a:effectLst/>
              <a:latin typeface="Gill Sans MT" panose="020B0502020104020203" pitchFamily="34" charset="0"/>
            </a:endParaRPr>
          </a:p>
        </p:txBody>
      </p:sp>
    </p:spTree>
    <p:extLst>
      <p:ext uri="{BB962C8B-B14F-4D97-AF65-F5344CB8AC3E}">
        <p14:creationId xmlns:p14="http://schemas.microsoft.com/office/powerpoint/2010/main" val="24483804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8ED906E8-A47F-CB35-D36A-08FBB07A9A96}"/>
              </a:ext>
            </a:extLst>
          </p:cNvPr>
          <p:cNvSpPr txBox="1"/>
          <p:nvPr/>
        </p:nvSpPr>
        <p:spPr>
          <a:xfrm>
            <a:off x="804672" y="338328"/>
            <a:ext cx="5011473" cy="1773936"/>
          </a:xfrm>
          <a:prstGeom prst="rect">
            <a:avLst/>
          </a:prstGeom>
        </p:spPr>
        <p:txBody>
          <a:bodyPr vert="horz" lIns="91440" tIns="45720" rIns="91440" bIns="45720" rtlCol="0" anchor="ctr">
            <a:normAutofit/>
          </a:bodyPr>
          <a:lstStyle/>
          <a:p>
            <a:pPr algn="ctr">
              <a:lnSpc>
                <a:spcPct val="90000"/>
              </a:lnSpc>
              <a:spcBef>
                <a:spcPct val="0"/>
              </a:spcBef>
              <a:spcAft>
                <a:spcPts val="600"/>
              </a:spcAft>
            </a:pPr>
            <a:r>
              <a:rPr lang="en-US" sz="3600" b="1" dirty="0">
                <a:solidFill>
                  <a:schemeClr val="tx2"/>
                </a:solidFill>
                <a:latin typeface="Gill Sans MT" panose="020B0502020104020203" pitchFamily="34" charset="0"/>
                <a:ea typeface="+mj-ea"/>
                <a:cs typeface="+mj-cs"/>
              </a:rPr>
              <a:t>Practical points to consider </a:t>
            </a:r>
          </a:p>
        </p:txBody>
      </p:sp>
      <p:sp>
        <p:nvSpPr>
          <p:cNvPr id="6" name="TextBox 5">
            <a:extLst>
              <a:ext uri="{FF2B5EF4-FFF2-40B4-BE49-F238E27FC236}">
                <a16:creationId xmlns:a16="http://schemas.microsoft.com/office/drawing/2014/main" id="{12D783DA-80F3-2561-0518-55AC613E240C}"/>
              </a:ext>
            </a:extLst>
          </p:cNvPr>
          <p:cNvSpPr txBox="1"/>
          <p:nvPr/>
        </p:nvSpPr>
        <p:spPr>
          <a:xfrm>
            <a:off x="6280984" y="1071865"/>
            <a:ext cx="5456474" cy="3513582"/>
          </a:xfrm>
          <a:prstGeom prst="rect">
            <a:avLst/>
          </a:prstGeom>
        </p:spPr>
        <p:txBody>
          <a:bodyPr vert="horz" lIns="91440" tIns="45720" rIns="91440" bIns="45720" rtlCol="0" anchor="ctr">
            <a:normAutofit fontScale="77500" lnSpcReduction="20000"/>
          </a:bodyPr>
          <a:lstStyle/>
          <a:p>
            <a:pPr marL="342900" indent="-228600">
              <a:lnSpc>
                <a:spcPct val="90000"/>
              </a:lnSpc>
              <a:spcAft>
                <a:spcPts val="600"/>
              </a:spcAft>
              <a:buFont typeface="Arial" panose="020B0604020202020204" pitchFamily="34" charset="0"/>
              <a:buChar char="•"/>
            </a:pPr>
            <a:r>
              <a:rPr lang="en-US" sz="2900" dirty="0">
                <a:solidFill>
                  <a:schemeClr val="tx2"/>
                </a:solidFill>
                <a:latin typeface="Gill Sans MT" panose="020B0502020104020203" pitchFamily="34" charset="0"/>
              </a:rPr>
              <a:t>Always consider Equality Act 2010 – most common issues arise when FWR made following period of maternity leave.</a:t>
            </a:r>
          </a:p>
          <a:p>
            <a:pPr marL="114300">
              <a:lnSpc>
                <a:spcPct val="90000"/>
              </a:lnSpc>
              <a:spcAft>
                <a:spcPts val="600"/>
              </a:spcAft>
            </a:pPr>
            <a:endParaRPr lang="en-US" sz="2900" dirty="0">
              <a:solidFill>
                <a:schemeClr val="tx2"/>
              </a:solidFill>
              <a:latin typeface="Gill Sans MT" panose="020B0502020104020203" pitchFamily="34" charset="0"/>
            </a:endParaRPr>
          </a:p>
          <a:p>
            <a:pPr marL="342900" indent="-228600">
              <a:lnSpc>
                <a:spcPct val="90000"/>
              </a:lnSpc>
              <a:spcAft>
                <a:spcPts val="600"/>
              </a:spcAft>
              <a:buFont typeface="Arial" panose="020B0604020202020204" pitchFamily="34" charset="0"/>
              <a:buChar char="•"/>
            </a:pPr>
            <a:r>
              <a:rPr lang="en-US" sz="2900" dirty="0">
                <a:solidFill>
                  <a:schemeClr val="tx2"/>
                </a:solidFill>
                <a:latin typeface="Gill Sans MT" panose="020B0502020104020203" pitchFamily="34" charset="0"/>
              </a:rPr>
              <a:t>No statutory right of appeal but good practice.</a:t>
            </a:r>
          </a:p>
          <a:p>
            <a:pPr marL="114300">
              <a:lnSpc>
                <a:spcPct val="90000"/>
              </a:lnSpc>
              <a:spcAft>
                <a:spcPts val="600"/>
              </a:spcAft>
            </a:pPr>
            <a:endParaRPr lang="en-US" sz="2900" dirty="0">
              <a:solidFill>
                <a:schemeClr val="tx2"/>
              </a:solidFill>
              <a:latin typeface="Gill Sans MT" panose="020B0502020104020203" pitchFamily="34" charset="0"/>
            </a:endParaRPr>
          </a:p>
          <a:p>
            <a:pPr marL="342900" indent="-228600">
              <a:lnSpc>
                <a:spcPct val="90000"/>
              </a:lnSpc>
              <a:spcAft>
                <a:spcPts val="600"/>
              </a:spcAft>
              <a:buFont typeface="Arial" panose="020B0604020202020204" pitchFamily="34" charset="0"/>
              <a:buChar char="•"/>
            </a:pPr>
            <a:r>
              <a:rPr lang="en-US" sz="2900" dirty="0">
                <a:solidFill>
                  <a:schemeClr val="tx2"/>
                </a:solidFill>
                <a:latin typeface="Gill Sans MT" panose="020B0502020104020203" pitchFamily="34" charset="0"/>
              </a:rPr>
              <a:t>No statutory entitlement to have work colleague attend but good practice.</a:t>
            </a:r>
          </a:p>
          <a:p>
            <a:pPr marL="114300">
              <a:lnSpc>
                <a:spcPct val="90000"/>
              </a:lnSpc>
              <a:spcAft>
                <a:spcPts val="600"/>
              </a:spcAft>
            </a:pPr>
            <a:endParaRPr lang="en-US" sz="2900" dirty="0">
              <a:solidFill>
                <a:schemeClr val="tx2"/>
              </a:solidFill>
              <a:latin typeface="Gill Sans MT" panose="020B0502020104020203" pitchFamily="34" charset="0"/>
            </a:endParaRPr>
          </a:p>
          <a:p>
            <a:pPr marL="342900" indent="-228600">
              <a:lnSpc>
                <a:spcPct val="90000"/>
              </a:lnSpc>
              <a:spcAft>
                <a:spcPts val="600"/>
              </a:spcAft>
              <a:buFont typeface="Arial" panose="020B0604020202020204" pitchFamily="34" charset="0"/>
              <a:buChar char="•"/>
            </a:pPr>
            <a:r>
              <a:rPr lang="en-US" sz="2900" dirty="0">
                <a:solidFill>
                  <a:schemeClr val="tx2"/>
                </a:solidFill>
                <a:latin typeface="Gill Sans MT" panose="020B0502020104020203" pitchFamily="34" charset="0"/>
              </a:rPr>
              <a:t>Check guidance on consultation from ACAS</a:t>
            </a:r>
          </a:p>
          <a:p>
            <a:pPr marL="342900" indent="-228600">
              <a:lnSpc>
                <a:spcPct val="90000"/>
              </a:lnSpc>
              <a:spcAft>
                <a:spcPts val="600"/>
              </a:spcAft>
              <a:buFont typeface="Arial" panose="020B0604020202020204" pitchFamily="34" charset="0"/>
              <a:buChar char="•"/>
            </a:pPr>
            <a:endParaRPr lang="en-US" sz="1400" b="0" i="0" dirty="0">
              <a:solidFill>
                <a:schemeClr val="tx2"/>
              </a:solidFill>
              <a:effectLst/>
            </a:endParaRPr>
          </a:p>
          <a:p>
            <a:pPr marL="342900" indent="-228600">
              <a:lnSpc>
                <a:spcPct val="90000"/>
              </a:lnSpc>
              <a:spcAft>
                <a:spcPts val="600"/>
              </a:spcAft>
              <a:buFont typeface="Arial" panose="020B0604020202020204" pitchFamily="34" charset="0"/>
              <a:buChar char="•"/>
            </a:pPr>
            <a:endParaRPr lang="en-US" sz="1400" dirty="0">
              <a:solidFill>
                <a:schemeClr val="tx2"/>
              </a:solidFill>
            </a:endParaRPr>
          </a:p>
          <a:p>
            <a:pPr marL="342900" indent="-228600">
              <a:lnSpc>
                <a:spcPct val="90000"/>
              </a:lnSpc>
              <a:spcAft>
                <a:spcPts val="600"/>
              </a:spcAft>
              <a:buFont typeface="Arial" panose="020B0604020202020204" pitchFamily="34" charset="0"/>
              <a:buChar char="•"/>
            </a:pPr>
            <a:endParaRPr lang="en-US" sz="1400" b="0" i="0" dirty="0">
              <a:solidFill>
                <a:schemeClr val="tx2"/>
              </a:solidFill>
              <a:effectLst/>
            </a:endParaRPr>
          </a:p>
        </p:txBody>
      </p:sp>
      <p:pic>
        <p:nvPicPr>
          <p:cNvPr id="4" name="Picture 3">
            <a:extLst>
              <a:ext uri="{FF2B5EF4-FFF2-40B4-BE49-F238E27FC236}">
                <a16:creationId xmlns:a16="http://schemas.microsoft.com/office/drawing/2014/main" id="{4E2164D8-11FF-0B16-BE49-F257D05E3B12}"/>
              </a:ext>
            </a:extLst>
          </p:cNvPr>
          <p:cNvPicPr>
            <a:picLocks noChangeAspect="1"/>
          </p:cNvPicPr>
          <p:nvPr/>
        </p:nvPicPr>
        <p:blipFill>
          <a:blip r:embed="rId3"/>
          <a:stretch>
            <a:fillRect/>
          </a:stretch>
        </p:blipFill>
        <p:spPr>
          <a:xfrm>
            <a:off x="669999" y="3968172"/>
            <a:ext cx="5166360" cy="1487527"/>
          </a:xfrm>
          <a:prstGeom prst="rect">
            <a:avLst/>
          </a:prstGeom>
        </p:spPr>
      </p:pic>
      <p:pic>
        <p:nvPicPr>
          <p:cNvPr id="3" name="Picture 2" descr="excellence_strapline.eps">
            <a:extLst>
              <a:ext uri="{FF2B5EF4-FFF2-40B4-BE49-F238E27FC236}">
                <a16:creationId xmlns:a16="http://schemas.microsoft.com/office/drawing/2014/main" id="{AE5B6986-3BA1-8AE9-13C9-D36144E7929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355641" y="4405122"/>
            <a:ext cx="5166360" cy="613628"/>
          </a:xfrm>
          <a:prstGeom prst="rect">
            <a:avLst/>
          </a:prstGeom>
        </p:spPr>
      </p:pic>
      <p:sp>
        <p:nvSpPr>
          <p:cNvPr id="2" name="Rectangle 1">
            <a:extLst>
              <a:ext uri="{FF2B5EF4-FFF2-40B4-BE49-F238E27FC236}">
                <a16:creationId xmlns:a16="http://schemas.microsoft.com/office/drawing/2014/main" id="{5D5A44AD-AE97-6F35-C3F8-D5247CFB03C2}"/>
              </a:ext>
            </a:extLst>
          </p:cNvPr>
          <p:cNvSpPr/>
          <p:nvPr/>
        </p:nvSpPr>
        <p:spPr>
          <a:xfrm>
            <a:off x="0" y="6236760"/>
            <a:ext cx="12192000" cy="621240"/>
          </a:xfrm>
          <a:prstGeom prst="rect">
            <a:avLst/>
          </a:prstGeom>
          <a:solidFill>
            <a:srgbClr val="F7BD34"/>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F0B836"/>
              </a:solidFill>
            </a:endParaRPr>
          </a:p>
        </p:txBody>
      </p:sp>
    </p:spTree>
    <p:extLst>
      <p:ext uri="{BB962C8B-B14F-4D97-AF65-F5344CB8AC3E}">
        <p14:creationId xmlns:p14="http://schemas.microsoft.com/office/powerpoint/2010/main" val="19431131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FF232CD7-178D-7052-3708-DF96BA86DB46}"/>
              </a:ext>
            </a:extLst>
          </p:cNvPr>
          <p:cNvSpPr txBox="1"/>
          <p:nvPr/>
        </p:nvSpPr>
        <p:spPr>
          <a:xfrm>
            <a:off x="324886" y="493604"/>
            <a:ext cx="9733514" cy="800219"/>
          </a:xfrm>
          <a:prstGeom prst="rect">
            <a:avLst/>
          </a:prstGeom>
          <a:noFill/>
        </p:spPr>
        <p:txBody>
          <a:bodyPr wrap="square" rtlCol="0">
            <a:spAutoFit/>
          </a:bodyPr>
          <a:lstStyle/>
          <a:p>
            <a:r>
              <a:rPr lang="en-US" sz="2800" b="1" i="0" dirty="0">
                <a:solidFill>
                  <a:srgbClr val="1D1D1B"/>
                </a:solidFill>
                <a:effectLst/>
                <a:latin typeface="Gill Sans MT" panose="020B0502020104020203" pitchFamily="34" charset="0"/>
              </a:rPr>
              <a:t>Family friendly rights and protection from redundancy </a:t>
            </a:r>
          </a:p>
          <a:p>
            <a:endParaRPr lang="en-GB" dirty="0"/>
          </a:p>
        </p:txBody>
      </p:sp>
      <p:sp>
        <p:nvSpPr>
          <p:cNvPr id="5" name="Rectangle 4">
            <a:extLst>
              <a:ext uri="{FF2B5EF4-FFF2-40B4-BE49-F238E27FC236}">
                <a16:creationId xmlns:a16="http://schemas.microsoft.com/office/drawing/2014/main" id="{88EC7DCE-5262-C0F3-0F93-8ECE97A7F24D}"/>
              </a:ext>
            </a:extLst>
          </p:cNvPr>
          <p:cNvSpPr/>
          <p:nvPr/>
        </p:nvSpPr>
        <p:spPr>
          <a:xfrm>
            <a:off x="0" y="6236760"/>
            <a:ext cx="12192000" cy="621240"/>
          </a:xfrm>
          <a:prstGeom prst="rect">
            <a:avLst/>
          </a:prstGeom>
          <a:solidFill>
            <a:srgbClr val="F7BD34"/>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F0B836"/>
              </a:solidFill>
            </a:endParaRPr>
          </a:p>
        </p:txBody>
      </p:sp>
      <p:pic>
        <p:nvPicPr>
          <p:cNvPr id="6" name="Picture 5" descr="excellence_strapline.eps">
            <a:extLst>
              <a:ext uri="{FF2B5EF4-FFF2-40B4-BE49-F238E27FC236}">
                <a16:creationId xmlns:a16="http://schemas.microsoft.com/office/drawing/2014/main" id="{2F054AF9-9F9B-E5E7-B4B8-7EA702FB015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0665" y="6330088"/>
            <a:ext cx="3587678" cy="434584"/>
          </a:xfrm>
          <a:prstGeom prst="rect">
            <a:avLst/>
          </a:prstGeom>
        </p:spPr>
      </p:pic>
      <p:pic>
        <p:nvPicPr>
          <p:cNvPr id="7" name="Picture 6">
            <a:extLst>
              <a:ext uri="{FF2B5EF4-FFF2-40B4-BE49-F238E27FC236}">
                <a16:creationId xmlns:a16="http://schemas.microsoft.com/office/drawing/2014/main" id="{550F6D5E-5C72-2103-39A2-3D5ADF8EA015}"/>
              </a:ext>
            </a:extLst>
          </p:cNvPr>
          <p:cNvPicPr>
            <a:picLocks noChangeAspect="1"/>
          </p:cNvPicPr>
          <p:nvPr/>
        </p:nvPicPr>
        <p:blipFill>
          <a:blip r:embed="rId4"/>
          <a:stretch>
            <a:fillRect/>
          </a:stretch>
        </p:blipFill>
        <p:spPr>
          <a:xfrm>
            <a:off x="9614237" y="307446"/>
            <a:ext cx="2252877" cy="647823"/>
          </a:xfrm>
          <a:prstGeom prst="rect">
            <a:avLst/>
          </a:prstGeom>
        </p:spPr>
      </p:pic>
      <p:sp>
        <p:nvSpPr>
          <p:cNvPr id="8" name="TextBox 7">
            <a:extLst>
              <a:ext uri="{FF2B5EF4-FFF2-40B4-BE49-F238E27FC236}">
                <a16:creationId xmlns:a16="http://schemas.microsoft.com/office/drawing/2014/main" id="{0E943073-649E-E4DD-4E5A-361A2821773D}"/>
              </a:ext>
            </a:extLst>
          </p:cNvPr>
          <p:cNvSpPr txBox="1"/>
          <p:nvPr/>
        </p:nvSpPr>
        <p:spPr>
          <a:xfrm>
            <a:off x="413165" y="1474600"/>
            <a:ext cx="11365669" cy="3724096"/>
          </a:xfrm>
          <a:prstGeom prst="rect">
            <a:avLst/>
          </a:prstGeom>
          <a:noFill/>
        </p:spPr>
        <p:txBody>
          <a:bodyPr wrap="square" rtlCol="0">
            <a:spAutoFit/>
          </a:bodyPr>
          <a:lstStyle/>
          <a:p>
            <a:pPr marL="285750" indent="-285750" algn="l">
              <a:buFont typeface="Arial" panose="020B0604020202020204" pitchFamily="34" charset="0"/>
              <a:buChar char="•"/>
            </a:pPr>
            <a:r>
              <a:rPr lang="en-US" dirty="0">
                <a:solidFill>
                  <a:srgbClr val="1D1D1B"/>
                </a:solidFill>
                <a:latin typeface="Gill Sans MT" panose="020B0502020104020203" pitchFamily="34" charset="0"/>
              </a:rPr>
              <a:t>Extension of protection – limited to those on maternity leave </a:t>
            </a:r>
          </a:p>
          <a:p>
            <a:pPr marL="285750" indent="-285750" algn="l">
              <a:buFont typeface="Arial" panose="020B0604020202020204" pitchFamily="34" charset="0"/>
              <a:buChar char="•"/>
            </a:pPr>
            <a:r>
              <a:rPr lang="en-US" i="0" dirty="0">
                <a:solidFill>
                  <a:srgbClr val="1D1D1B"/>
                </a:solidFill>
                <a:effectLst/>
                <a:latin typeface="Gill Sans MT" panose="020B0502020104020203" pitchFamily="34" charset="0"/>
              </a:rPr>
              <a:t>From </a:t>
            </a:r>
            <a:r>
              <a:rPr lang="en-US" b="1" i="0" dirty="0">
                <a:solidFill>
                  <a:srgbClr val="1D1D1B"/>
                </a:solidFill>
                <a:effectLst/>
                <a:latin typeface="Gill Sans MT" panose="020B0502020104020203" pitchFamily="34" charset="0"/>
              </a:rPr>
              <a:t>6 April 2024</a:t>
            </a:r>
            <a:r>
              <a:rPr lang="en-US" i="0" dirty="0">
                <a:solidFill>
                  <a:srgbClr val="1D1D1B"/>
                </a:solidFill>
                <a:effectLst/>
                <a:latin typeface="Gill Sans MT" panose="020B0502020104020203" pitchFamily="34" charset="0"/>
              </a:rPr>
              <a:t>, a new law extended the protection to the </a:t>
            </a:r>
            <a:r>
              <a:rPr lang="en-US" b="1" i="0" dirty="0">
                <a:solidFill>
                  <a:srgbClr val="1D1D1B"/>
                </a:solidFill>
                <a:effectLst/>
                <a:latin typeface="Gill Sans MT" panose="020B0502020104020203" pitchFamily="34" charset="0"/>
              </a:rPr>
              <a:t>pregnant employees </a:t>
            </a:r>
            <a:r>
              <a:rPr lang="en-US" i="0" dirty="0">
                <a:solidFill>
                  <a:srgbClr val="1D1D1B"/>
                </a:solidFill>
                <a:effectLst/>
                <a:latin typeface="Gill Sans MT" panose="020B0502020104020203" pitchFamily="34" charset="0"/>
              </a:rPr>
              <a:t>and those who have recently returned from maternity/adoption leave and shared parental leave, as follows:</a:t>
            </a:r>
          </a:p>
          <a:p>
            <a:pPr algn="l"/>
            <a:endParaRPr lang="en-US" i="0" u="sng" dirty="0">
              <a:solidFill>
                <a:srgbClr val="1D1D1B"/>
              </a:solidFill>
              <a:effectLst/>
              <a:latin typeface="Gill Sans MT" panose="020B0502020104020203" pitchFamily="34" charset="0"/>
            </a:endParaRPr>
          </a:p>
          <a:p>
            <a:pPr algn="l"/>
            <a:r>
              <a:rPr lang="en-US" sz="2000" i="0" u="sng" dirty="0">
                <a:solidFill>
                  <a:srgbClr val="1D1D1B"/>
                </a:solidFill>
                <a:effectLst/>
                <a:latin typeface="Gill Sans MT" panose="020B0502020104020203" pitchFamily="34" charset="0"/>
              </a:rPr>
              <a:t>Pregnant employee who takes maternity leave:</a:t>
            </a:r>
          </a:p>
          <a:p>
            <a:pPr algn="l"/>
            <a:br>
              <a:rPr lang="en-US" i="0" dirty="0">
                <a:solidFill>
                  <a:srgbClr val="1D1D1B"/>
                </a:solidFill>
                <a:effectLst/>
                <a:latin typeface="Gill Sans MT" panose="020B0502020104020203" pitchFamily="34" charset="0"/>
              </a:rPr>
            </a:br>
            <a:r>
              <a:rPr lang="en-US" i="0" dirty="0">
                <a:solidFill>
                  <a:srgbClr val="1D1D1B"/>
                </a:solidFill>
                <a:effectLst/>
                <a:latin typeface="Gill Sans MT" panose="020B0502020104020203" pitchFamily="34" charset="0"/>
              </a:rPr>
              <a:t>Protection starts when the employer has been </a:t>
            </a:r>
            <a:r>
              <a:rPr lang="en-US" b="1" i="0" dirty="0">
                <a:solidFill>
                  <a:srgbClr val="1D1D1B"/>
                </a:solidFill>
                <a:effectLst/>
                <a:latin typeface="Gill Sans MT" panose="020B0502020104020203" pitchFamily="34" charset="0"/>
              </a:rPr>
              <a:t>notified of the pregnancy.</a:t>
            </a:r>
          </a:p>
          <a:p>
            <a:pPr algn="l"/>
            <a:r>
              <a:rPr lang="en-US" i="0" dirty="0">
                <a:solidFill>
                  <a:srgbClr val="1D1D1B"/>
                </a:solidFill>
                <a:effectLst/>
                <a:latin typeface="Gill Sans MT" panose="020B0502020104020203" pitchFamily="34" charset="0"/>
              </a:rPr>
              <a:t> Protection ends if either:</a:t>
            </a:r>
          </a:p>
          <a:p>
            <a:pPr marL="742950" lvl="1" indent="-285750" algn="l">
              <a:buFont typeface="Arial" panose="020B0604020202020204" pitchFamily="34" charset="0"/>
              <a:buChar char="•"/>
            </a:pPr>
            <a:r>
              <a:rPr lang="en-US" i="0" dirty="0">
                <a:solidFill>
                  <a:srgbClr val="1D1D1B"/>
                </a:solidFill>
                <a:effectLst/>
                <a:latin typeface="Gill Sans MT" panose="020B0502020104020203" pitchFamily="34" charset="0"/>
              </a:rPr>
              <a:t>The employer is notified of this before the end of maternity leave, </a:t>
            </a:r>
            <a:r>
              <a:rPr lang="en-US" b="1" i="0" dirty="0">
                <a:solidFill>
                  <a:srgbClr val="1D1D1B"/>
                </a:solidFill>
                <a:effectLst/>
                <a:latin typeface="Gill Sans MT" panose="020B0502020104020203" pitchFamily="34" charset="0"/>
              </a:rPr>
              <a:t>18 months from the child’s date of birth.</a:t>
            </a:r>
          </a:p>
          <a:p>
            <a:pPr marL="742950" lvl="1" indent="-285750" algn="l">
              <a:buFont typeface="Arial" panose="020B0604020202020204" pitchFamily="34" charset="0"/>
              <a:buChar char="•"/>
            </a:pPr>
            <a:r>
              <a:rPr lang="en-US" i="0" dirty="0">
                <a:solidFill>
                  <a:srgbClr val="1D1D1B"/>
                </a:solidFill>
                <a:effectLst/>
                <a:latin typeface="Gill Sans MT" panose="020B0502020104020203" pitchFamily="34" charset="0"/>
              </a:rPr>
              <a:t>The employer is not notified, </a:t>
            </a:r>
            <a:r>
              <a:rPr lang="en-US" b="1" i="0" dirty="0">
                <a:solidFill>
                  <a:srgbClr val="1D1D1B"/>
                </a:solidFill>
                <a:effectLst/>
                <a:latin typeface="Gill Sans MT" panose="020B0502020104020203" pitchFamily="34" charset="0"/>
              </a:rPr>
              <a:t>18 months from the Expected Week of Childbirth </a:t>
            </a:r>
            <a:r>
              <a:rPr lang="en-US" i="0" dirty="0">
                <a:solidFill>
                  <a:srgbClr val="1D1D1B"/>
                </a:solidFill>
                <a:effectLst/>
                <a:latin typeface="Gill Sans MT" panose="020B0502020104020203" pitchFamily="34" charset="0"/>
              </a:rPr>
              <a:t>(date to be taken from MATB1 Form).</a:t>
            </a:r>
          </a:p>
          <a:p>
            <a:pPr marL="742950" lvl="1" indent="-285750" algn="l">
              <a:buFont typeface="Arial" panose="020B0604020202020204" pitchFamily="34" charset="0"/>
              <a:buChar char="•"/>
            </a:pPr>
            <a:endParaRPr lang="en-US" i="0" dirty="0">
              <a:solidFill>
                <a:srgbClr val="1D1D1B"/>
              </a:solidFill>
              <a:effectLst/>
              <a:latin typeface="Gill Sans MT" panose="020B0502020104020203" pitchFamily="34" charset="0"/>
            </a:endParaRPr>
          </a:p>
          <a:p>
            <a:pPr algn="l"/>
            <a:r>
              <a:rPr lang="en-US" i="0" dirty="0">
                <a:solidFill>
                  <a:srgbClr val="1D1D1B"/>
                </a:solidFill>
                <a:effectLst/>
                <a:latin typeface="Gill Sans MT" panose="020B0502020104020203" pitchFamily="34" charset="0"/>
              </a:rPr>
              <a:t>The length of protection </a:t>
            </a:r>
            <a:r>
              <a:rPr lang="en-US" b="1" i="0" dirty="0">
                <a:solidFill>
                  <a:srgbClr val="1D1D1B"/>
                </a:solidFill>
                <a:effectLst/>
                <a:latin typeface="Gill Sans MT" panose="020B0502020104020203" pitchFamily="34" charset="0"/>
              </a:rPr>
              <a:t>includes any time spent on maternity leave or other statutory leave.</a:t>
            </a:r>
          </a:p>
        </p:txBody>
      </p:sp>
    </p:spTree>
    <p:extLst>
      <p:ext uri="{BB962C8B-B14F-4D97-AF65-F5344CB8AC3E}">
        <p14:creationId xmlns:p14="http://schemas.microsoft.com/office/powerpoint/2010/main" val="16181265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FF232CD7-178D-7052-3708-DF96BA86DB46}"/>
              </a:ext>
            </a:extLst>
          </p:cNvPr>
          <p:cNvSpPr txBox="1"/>
          <p:nvPr/>
        </p:nvSpPr>
        <p:spPr>
          <a:xfrm>
            <a:off x="324886" y="493604"/>
            <a:ext cx="9733514" cy="800219"/>
          </a:xfrm>
          <a:prstGeom prst="rect">
            <a:avLst/>
          </a:prstGeom>
          <a:noFill/>
        </p:spPr>
        <p:txBody>
          <a:bodyPr wrap="square" rtlCol="0">
            <a:spAutoFit/>
          </a:bodyPr>
          <a:lstStyle/>
          <a:p>
            <a:r>
              <a:rPr lang="en-US" sz="2800" b="1" i="0" dirty="0">
                <a:solidFill>
                  <a:srgbClr val="1D1D1B"/>
                </a:solidFill>
                <a:effectLst/>
                <a:latin typeface="Gill Sans MT" panose="020B0502020104020203" pitchFamily="34" charset="0"/>
              </a:rPr>
              <a:t>Family friendly rights and protection from redundancy </a:t>
            </a:r>
          </a:p>
          <a:p>
            <a:endParaRPr lang="en-GB" dirty="0"/>
          </a:p>
        </p:txBody>
      </p:sp>
      <p:sp>
        <p:nvSpPr>
          <p:cNvPr id="5" name="Rectangle 4">
            <a:extLst>
              <a:ext uri="{FF2B5EF4-FFF2-40B4-BE49-F238E27FC236}">
                <a16:creationId xmlns:a16="http://schemas.microsoft.com/office/drawing/2014/main" id="{88EC7DCE-5262-C0F3-0F93-8ECE97A7F24D}"/>
              </a:ext>
            </a:extLst>
          </p:cNvPr>
          <p:cNvSpPr/>
          <p:nvPr/>
        </p:nvSpPr>
        <p:spPr>
          <a:xfrm>
            <a:off x="0" y="6236760"/>
            <a:ext cx="12192000" cy="621240"/>
          </a:xfrm>
          <a:prstGeom prst="rect">
            <a:avLst/>
          </a:prstGeom>
          <a:solidFill>
            <a:srgbClr val="F7BD34"/>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F0B836"/>
              </a:solidFill>
            </a:endParaRPr>
          </a:p>
        </p:txBody>
      </p:sp>
      <p:pic>
        <p:nvPicPr>
          <p:cNvPr id="6" name="Picture 5" descr="excellence_strapline.eps">
            <a:extLst>
              <a:ext uri="{FF2B5EF4-FFF2-40B4-BE49-F238E27FC236}">
                <a16:creationId xmlns:a16="http://schemas.microsoft.com/office/drawing/2014/main" id="{2F054AF9-9F9B-E5E7-B4B8-7EA702FB015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0665" y="6330088"/>
            <a:ext cx="3587678" cy="434584"/>
          </a:xfrm>
          <a:prstGeom prst="rect">
            <a:avLst/>
          </a:prstGeom>
        </p:spPr>
      </p:pic>
      <p:pic>
        <p:nvPicPr>
          <p:cNvPr id="7" name="Picture 6">
            <a:extLst>
              <a:ext uri="{FF2B5EF4-FFF2-40B4-BE49-F238E27FC236}">
                <a16:creationId xmlns:a16="http://schemas.microsoft.com/office/drawing/2014/main" id="{550F6D5E-5C72-2103-39A2-3D5ADF8EA015}"/>
              </a:ext>
            </a:extLst>
          </p:cNvPr>
          <p:cNvPicPr>
            <a:picLocks noChangeAspect="1"/>
          </p:cNvPicPr>
          <p:nvPr/>
        </p:nvPicPr>
        <p:blipFill>
          <a:blip r:embed="rId4"/>
          <a:stretch>
            <a:fillRect/>
          </a:stretch>
        </p:blipFill>
        <p:spPr>
          <a:xfrm>
            <a:off x="9614237" y="307446"/>
            <a:ext cx="2252877" cy="647823"/>
          </a:xfrm>
          <a:prstGeom prst="rect">
            <a:avLst/>
          </a:prstGeom>
        </p:spPr>
      </p:pic>
      <p:sp>
        <p:nvSpPr>
          <p:cNvPr id="8" name="TextBox 7">
            <a:extLst>
              <a:ext uri="{FF2B5EF4-FFF2-40B4-BE49-F238E27FC236}">
                <a16:creationId xmlns:a16="http://schemas.microsoft.com/office/drawing/2014/main" id="{0E943073-649E-E4DD-4E5A-361A2821773D}"/>
              </a:ext>
            </a:extLst>
          </p:cNvPr>
          <p:cNvSpPr txBox="1"/>
          <p:nvPr/>
        </p:nvSpPr>
        <p:spPr>
          <a:xfrm>
            <a:off x="413165" y="1417450"/>
            <a:ext cx="11365669" cy="3785652"/>
          </a:xfrm>
          <a:prstGeom prst="rect">
            <a:avLst/>
          </a:prstGeom>
          <a:noFill/>
        </p:spPr>
        <p:txBody>
          <a:bodyPr wrap="square" rtlCol="0">
            <a:spAutoFit/>
          </a:bodyPr>
          <a:lstStyle/>
          <a:p>
            <a:pPr algn="l"/>
            <a:r>
              <a:rPr lang="en-US" sz="2000" i="0" u="sng" dirty="0">
                <a:solidFill>
                  <a:srgbClr val="1D1D1B"/>
                </a:solidFill>
                <a:effectLst/>
                <a:latin typeface="Gill Sans MT" panose="020B0502020104020203" pitchFamily="34" charset="0"/>
              </a:rPr>
              <a:t>An employee who has suffered a miscarriage:</a:t>
            </a:r>
          </a:p>
          <a:p>
            <a:pPr algn="l"/>
            <a:endParaRPr lang="en-US" sz="2000" i="0" u="sng" dirty="0">
              <a:solidFill>
                <a:srgbClr val="1D1D1B"/>
              </a:solidFill>
              <a:effectLst/>
              <a:latin typeface="Gill Sans MT" panose="020B0502020104020203" pitchFamily="34" charset="0"/>
            </a:endParaRPr>
          </a:p>
          <a:p>
            <a:pPr marL="285750" indent="-285750" algn="l">
              <a:buFont typeface="Arial" panose="020B0604020202020204" pitchFamily="34" charset="0"/>
              <a:buChar char="•"/>
            </a:pPr>
            <a:r>
              <a:rPr lang="en-US" sz="1800" b="0" i="0" dirty="0">
                <a:solidFill>
                  <a:srgbClr val="1D1D1B"/>
                </a:solidFill>
                <a:effectLst/>
                <a:latin typeface="Gill Sans MT" panose="020B0502020104020203" pitchFamily="34" charset="0"/>
              </a:rPr>
              <a:t>Protection </a:t>
            </a:r>
            <a:r>
              <a:rPr lang="en-US" sz="1800" b="1" i="0" dirty="0">
                <a:solidFill>
                  <a:srgbClr val="1D1D1B"/>
                </a:solidFill>
                <a:effectLst/>
                <a:latin typeface="Gill Sans MT" panose="020B0502020104020203" pitchFamily="34" charset="0"/>
              </a:rPr>
              <a:t>starts when the employer has been notified of the pregnancy </a:t>
            </a:r>
            <a:r>
              <a:rPr lang="en-US" sz="1800" b="0" i="0" dirty="0">
                <a:solidFill>
                  <a:srgbClr val="1D1D1B"/>
                </a:solidFill>
                <a:effectLst/>
                <a:latin typeface="Gill Sans MT" panose="020B0502020104020203" pitchFamily="34" charset="0"/>
              </a:rPr>
              <a:t>and </a:t>
            </a:r>
            <a:r>
              <a:rPr lang="en-US" sz="1800" b="1" i="0" dirty="0">
                <a:solidFill>
                  <a:srgbClr val="1D1D1B"/>
                </a:solidFill>
                <a:effectLst/>
                <a:latin typeface="Gill Sans MT" panose="020B0502020104020203" pitchFamily="34" charset="0"/>
              </a:rPr>
              <a:t>ends two weeks after the end of the pregnancy (for pregnancies ending before 24 weeks).</a:t>
            </a:r>
          </a:p>
          <a:p>
            <a:pPr algn="l"/>
            <a:endParaRPr lang="en-US" sz="1800" b="0" i="0" dirty="0">
              <a:solidFill>
                <a:srgbClr val="1D1D1B"/>
              </a:solidFill>
              <a:effectLst/>
              <a:latin typeface="Gill Sans MT" panose="020B0502020104020203" pitchFamily="34" charset="0"/>
            </a:endParaRPr>
          </a:p>
          <a:p>
            <a:pPr marL="285750" indent="-285750" algn="l">
              <a:buFont typeface="Arial" panose="020B0604020202020204" pitchFamily="34" charset="0"/>
              <a:buChar char="•"/>
            </a:pPr>
            <a:endParaRPr lang="en-US" dirty="0">
              <a:solidFill>
                <a:srgbClr val="1D1D1B"/>
              </a:solidFill>
              <a:latin typeface="Gill Sans MT" panose="020B0502020104020203" pitchFamily="34" charset="0"/>
            </a:endParaRPr>
          </a:p>
          <a:p>
            <a:pPr marL="285750" indent="-285750" algn="l">
              <a:buFont typeface="Arial" panose="020B0604020202020204" pitchFamily="34" charset="0"/>
              <a:buChar char="•"/>
            </a:pPr>
            <a:endParaRPr lang="en-US" sz="1800" b="0" i="0" u="sng" dirty="0">
              <a:solidFill>
                <a:srgbClr val="1D1D1B"/>
              </a:solidFill>
              <a:effectLst/>
              <a:latin typeface="Gill Sans MT" panose="020B0502020104020203" pitchFamily="34" charset="0"/>
            </a:endParaRPr>
          </a:p>
          <a:p>
            <a:pPr algn="l"/>
            <a:r>
              <a:rPr lang="en-US" sz="2000" b="0" i="0" u="sng" dirty="0">
                <a:solidFill>
                  <a:srgbClr val="1D1D1B"/>
                </a:solidFill>
                <a:effectLst/>
                <a:latin typeface="Gill Sans MT" panose="020B0502020104020203" pitchFamily="34" charset="0"/>
              </a:rPr>
              <a:t>Employees taking adoption leave:</a:t>
            </a:r>
          </a:p>
          <a:p>
            <a:pPr marL="285750" indent="-285750" algn="l">
              <a:buFont typeface="Arial" panose="020B0604020202020204" pitchFamily="34" charset="0"/>
              <a:buChar char="•"/>
            </a:pPr>
            <a:br>
              <a:rPr lang="en-US" sz="1800" b="0" i="0" dirty="0">
                <a:solidFill>
                  <a:srgbClr val="1D1D1B"/>
                </a:solidFill>
                <a:effectLst/>
                <a:latin typeface="Gill Sans MT" panose="020B0502020104020203" pitchFamily="34" charset="0"/>
              </a:rPr>
            </a:br>
            <a:r>
              <a:rPr lang="en-US" sz="1800" b="0" i="0" dirty="0">
                <a:solidFill>
                  <a:srgbClr val="1D1D1B"/>
                </a:solidFill>
                <a:effectLst/>
                <a:latin typeface="Gill Sans MT" panose="020B0502020104020203" pitchFamily="34" charset="0"/>
              </a:rPr>
              <a:t>Protection from redundancy </a:t>
            </a:r>
            <a:r>
              <a:rPr lang="en-US" sz="1800" b="1" i="0" dirty="0">
                <a:solidFill>
                  <a:srgbClr val="1D1D1B"/>
                </a:solidFill>
                <a:effectLst/>
                <a:latin typeface="Gill Sans MT" panose="020B0502020104020203" pitchFamily="34" charset="0"/>
              </a:rPr>
              <a:t>starts at the beginning of adoption leave and ends 18 months from date of placement.</a:t>
            </a:r>
          </a:p>
          <a:p>
            <a:pPr marL="285750" indent="-285750" algn="l">
              <a:buFont typeface="Arial" panose="020B0604020202020204" pitchFamily="34" charset="0"/>
              <a:buChar char="•"/>
            </a:pPr>
            <a:r>
              <a:rPr lang="en-US" dirty="0">
                <a:solidFill>
                  <a:srgbClr val="1D1D1B"/>
                </a:solidFill>
                <a:latin typeface="Gill Sans MT" panose="020B0502020104020203" pitchFamily="34" charset="0"/>
              </a:rPr>
              <a:t>The </a:t>
            </a:r>
            <a:r>
              <a:rPr lang="en-US" sz="1800" b="0" i="0" dirty="0">
                <a:solidFill>
                  <a:srgbClr val="1D1D1B"/>
                </a:solidFill>
                <a:effectLst/>
                <a:latin typeface="Gill Sans MT" panose="020B0502020104020203" pitchFamily="34" charset="0"/>
              </a:rPr>
              <a:t>length of protection includes any time spent on adoption leave or other statutory leave. </a:t>
            </a:r>
          </a:p>
          <a:p>
            <a:pPr algn="l"/>
            <a:endParaRPr lang="en-US" i="0" dirty="0">
              <a:solidFill>
                <a:srgbClr val="1D1D1B"/>
              </a:solidFill>
              <a:effectLst/>
              <a:latin typeface="Gill Sans MT" panose="020B0502020104020203" pitchFamily="34" charset="0"/>
            </a:endParaRPr>
          </a:p>
        </p:txBody>
      </p:sp>
    </p:spTree>
    <p:extLst>
      <p:ext uri="{BB962C8B-B14F-4D97-AF65-F5344CB8AC3E}">
        <p14:creationId xmlns:p14="http://schemas.microsoft.com/office/powerpoint/2010/main" val="33107524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FF232CD7-178D-7052-3708-DF96BA86DB46}"/>
              </a:ext>
            </a:extLst>
          </p:cNvPr>
          <p:cNvSpPr txBox="1"/>
          <p:nvPr/>
        </p:nvSpPr>
        <p:spPr>
          <a:xfrm>
            <a:off x="324886" y="493604"/>
            <a:ext cx="9733514" cy="800219"/>
          </a:xfrm>
          <a:prstGeom prst="rect">
            <a:avLst/>
          </a:prstGeom>
          <a:noFill/>
        </p:spPr>
        <p:txBody>
          <a:bodyPr wrap="square" rtlCol="0">
            <a:spAutoFit/>
          </a:bodyPr>
          <a:lstStyle/>
          <a:p>
            <a:r>
              <a:rPr lang="en-US" sz="2800" b="1" i="0" dirty="0">
                <a:solidFill>
                  <a:srgbClr val="1D1D1B"/>
                </a:solidFill>
                <a:effectLst/>
                <a:latin typeface="Gill Sans MT" panose="020B0502020104020203" pitchFamily="34" charset="0"/>
              </a:rPr>
              <a:t>Family friendly rights and protection from redundancy </a:t>
            </a:r>
          </a:p>
          <a:p>
            <a:endParaRPr lang="en-GB" dirty="0"/>
          </a:p>
        </p:txBody>
      </p:sp>
      <p:sp>
        <p:nvSpPr>
          <p:cNvPr id="5" name="Rectangle 4">
            <a:extLst>
              <a:ext uri="{FF2B5EF4-FFF2-40B4-BE49-F238E27FC236}">
                <a16:creationId xmlns:a16="http://schemas.microsoft.com/office/drawing/2014/main" id="{88EC7DCE-5262-C0F3-0F93-8ECE97A7F24D}"/>
              </a:ext>
            </a:extLst>
          </p:cNvPr>
          <p:cNvSpPr/>
          <p:nvPr/>
        </p:nvSpPr>
        <p:spPr>
          <a:xfrm>
            <a:off x="0" y="6236760"/>
            <a:ext cx="12192000" cy="621240"/>
          </a:xfrm>
          <a:prstGeom prst="rect">
            <a:avLst/>
          </a:prstGeom>
          <a:solidFill>
            <a:srgbClr val="F7BD34"/>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F0B836"/>
              </a:solidFill>
            </a:endParaRPr>
          </a:p>
        </p:txBody>
      </p:sp>
      <p:pic>
        <p:nvPicPr>
          <p:cNvPr id="6" name="Picture 5" descr="excellence_strapline.eps">
            <a:extLst>
              <a:ext uri="{FF2B5EF4-FFF2-40B4-BE49-F238E27FC236}">
                <a16:creationId xmlns:a16="http://schemas.microsoft.com/office/drawing/2014/main" id="{2F054AF9-9F9B-E5E7-B4B8-7EA702FB015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0665" y="6330088"/>
            <a:ext cx="3587678" cy="434584"/>
          </a:xfrm>
          <a:prstGeom prst="rect">
            <a:avLst/>
          </a:prstGeom>
        </p:spPr>
      </p:pic>
      <p:pic>
        <p:nvPicPr>
          <p:cNvPr id="7" name="Picture 6">
            <a:extLst>
              <a:ext uri="{FF2B5EF4-FFF2-40B4-BE49-F238E27FC236}">
                <a16:creationId xmlns:a16="http://schemas.microsoft.com/office/drawing/2014/main" id="{550F6D5E-5C72-2103-39A2-3D5ADF8EA015}"/>
              </a:ext>
            </a:extLst>
          </p:cNvPr>
          <p:cNvPicPr>
            <a:picLocks noChangeAspect="1"/>
          </p:cNvPicPr>
          <p:nvPr/>
        </p:nvPicPr>
        <p:blipFill>
          <a:blip r:embed="rId4"/>
          <a:stretch>
            <a:fillRect/>
          </a:stretch>
        </p:blipFill>
        <p:spPr>
          <a:xfrm>
            <a:off x="9614237" y="307446"/>
            <a:ext cx="2252877" cy="647823"/>
          </a:xfrm>
          <a:prstGeom prst="rect">
            <a:avLst/>
          </a:prstGeom>
        </p:spPr>
      </p:pic>
      <p:sp>
        <p:nvSpPr>
          <p:cNvPr id="3" name="TextBox 2">
            <a:extLst>
              <a:ext uri="{FF2B5EF4-FFF2-40B4-BE49-F238E27FC236}">
                <a16:creationId xmlns:a16="http://schemas.microsoft.com/office/drawing/2014/main" id="{72EC6428-B05A-D693-04DA-C7F6C18F02F1}"/>
              </a:ext>
            </a:extLst>
          </p:cNvPr>
          <p:cNvSpPr txBox="1"/>
          <p:nvPr/>
        </p:nvSpPr>
        <p:spPr>
          <a:xfrm>
            <a:off x="442912" y="955269"/>
            <a:ext cx="10529887" cy="3293209"/>
          </a:xfrm>
          <a:prstGeom prst="rect">
            <a:avLst/>
          </a:prstGeom>
          <a:noFill/>
        </p:spPr>
        <p:txBody>
          <a:bodyPr wrap="square">
            <a:spAutoFit/>
          </a:bodyPr>
          <a:lstStyle/>
          <a:p>
            <a:pPr algn="l"/>
            <a:endParaRPr lang="en-US" sz="1400" b="0" i="0" dirty="0">
              <a:solidFill>
                <a:srgbClr val="1D1D1B"/>
              </a:solidFill>
              <a:effectLst/>
              <a:latin typeface="Gill Sans MT" panose="020B0502020104020203" pitchFamily="34" charset="0"/>
            </a:endParaRPr>
          </a:p>
          <a:p>
            <a:pPr algn="l"/>
            <a:endParaRPr lang="en-US" sz="2000" i="0" u="sng" dirty="0">
              <a:solidFill>
                <a:srgbClr val="1D1D1B"/>
              </a:solidFill>
              <a:effectLst/>
              <a:latin typeface="Gill Sans MT" panose="020B0502020104020203" pitchFamily="34" charset="0"/>
            </a:endParaRPr>
          </a:p>
          <a:p>
            <a:pPr algn="l"/>
            <a:r>
              <a:rPr lang="en-US" sz="2000" i="0" u="sng" dirty="0">
                <a:solidFill>
                  <a:srgbClr val="1D1D1B"/>
                </a:solidFill>
                <a:effectLst/>
                <a:latin typeface="Gill Sans MT" panose="020B0502020104020203" pitchFamily="34" charset="0"/>
              </a:rPr>
              <a:t>Employees taking shared parental leave</a:t>
            </a:r>
          </a:p>
          <a:p>
            <a:pPr algn="l"/>
            <a:br>
              <a:rPr lang="en-US" b="0" i="0" dirty="0">
                <a:solidFill>
                  <a:srgbClr val="1D1D1B"/>
                </a:solidFill>
                <a:effectLst/>
                <a:latin typeface="Gill Sans MT" panose="020B0502020104020203" pitchFamily="34" charset="0"/>
              </a:rPr>
            </a:br>
            <a:r>
              <a:rPr lang="en-US" i="0" dirty="0">
                <a:solidFill>
                  <a:srgbClr val="1D1D1B"/>
                </a:solidFill>
                <a:effectLst/>
                <a:latin typeface="Gill Sans MT" panose="020B0502020104020203" pitchFamily="34" charset="0"/>
              </a:rPr>
              <a:t>Protection starts at the </a:t>
            </a:r>
            <a:r>
              <a:rPr lang="en-US" b="1" i="0" dirty="0">
                <a:solidFill>
                  <a:srgbClr val="1D1D1B"/>
                </a:solidFill>
                <a:effectLst/>
                <a:latin typeface="Gill Sans MT" panose="020B0502020104020203" pitchFamily="34" charset="0"/>
              </a:rPr>
              <a:t>beginning of shared parental leave. </a:t>
            </a:r>
          </a:p>
          <a:p>
            <a:pPr algn="l"/>
            <a:endParaRPr lang="en-US" b="0" i="0" dirty="0">
              <a:solidFill>
                <a:srgbClr val="1D1D1B"/>
              </a:solidFill>
              <a:effectLst/>
              <a:latin typeface="Gill Sans MT" panose="020B0502020104020203" pitchFamily="34" charset="0"/>
            </a:endParaRPr>
          </a:p>
          <a:p>
            <a:pPr algn="l"/>
            <a:r>
              <a:rPr lang="en-US" b="1" i="0" dirty="0">
                <a:solidFill>
                  <a:srgbClr val="1D1D1B"/>
                </a:solidFill>
                <a:effectLst/>
                <a:latin typeface="Gill Sans MT" panose="020B0502020104020203" pitchFamily="34" charset="0"/>
              </a:rPr>
              <a:t>If </a:t>
            </a:r>
            <a:r>
              <a:rPr lang="en-US" b="1" i="1" dirty="0">
                <a:solidFill>
                  <a:srgbClr val="1D1D1B"/>
                </a:solidFill>
                <a:effectLst/>
                <a:latin typeface="Gill Sans MT" panose="020B0502020104020203" pitchFamily="34" charset="0"/>
              </a:rPr>
              <a:t>less</a:t>
            </a:r>
            <a:r>
              <a:rPr lang="en-US" b="1" i="0" dirty="0">
                <a:solidFill>
                  <a:srgbClr val="1D1D1B"/>
                </a:solidFill>
                <a:effectLst/>
                <a:latin typeface="Gill Sans MT" panose="020B0502020104020203" pitchFamily="34" charset="0"/>
              </a:rPr>
              <a:t> than six weeks </a:t>
            </a:r>
            <a:r>
              <a:rPr lang="en-US" b="0" i="0" dirty="0">
                <a:solidFill>
                  <a:srgbClr val="1D1D1B"/>
                </a:solidFill>
                <a:effectLst/>
                <a:latin typeface="Gill Sans MT" panose="020B0502020104020203" pitchFamily="34" charset="0"/>
              </a:rPr>
              <a:t>of shared parental leave is taken, </a:t>
            </a:r>
            <a:r>
              <a:rPr lang="en-US" b="1" i="0" dirty="0">
                <a:solidFill>
                  <a:srgbClr val="1D1D1B"/>
                </a:solidFill>
                <a:effectLst/>
                <a:latin typeface="Gill Sans MT" panose="020B0502020104020203" pitchFamily="34" charset="0"/>
              </a:rPr>
              <a:t>protection ends at the end of this period.</a:t>
            </a:r>
          </a:p>
          <a:p>
            <a:pPr algn="l"/>
            <a:endParaRPr lang="en-US" b="1" i="0" dirty="0">
              <a:solidFill>
                <a:srgbClr val="1D1D1B"/>
              </a:solidFill>
              <a:effectLst/>
              <a:latin typeface="Gill Sans MT" panose="020B0502020104020203" pitchFamily="34" charset="0"/>
            </a:endParaRPr>
          </a:p>
          <a:p>
            <a:pPr algn="l"/>
            <a:r>
              <a:rPr lang="en-US" b="1" i="0" dirty="0">
                <a:solidFill>
                  <a:srgbClr val="1D1D1B"/>
                </a:solidFill>
                <a:effectLst/>
                <a:latin typeface="Gill Sans MT" panose="020B0502020104020203" pitchFamily="34" charset="0"/>
              </a:rPr>
              <a:t>If </a:t>
            </a:r>
            <a:r>
              <a:rPr lang="en-US" b="1" i="1" dirty="0">
                <a:solidFill>
                  <a:srgbClr val="1D1D1B"/>
                </a:solidFill>
                <a:latin typeface="Gill Sans MT" panose="020B0502020104020203" pitchFamily="34" charset="0"/>
              </a:rPr>
              <a:t>mor</a:t>
            </a:r>
            <a:r>
              <a:rPr lang="en-US" b="1" i="1" dirty="0">
                <a:solidFill>
                  <a:srgbClr val="1D1D1B"/>
                </a:solidFill>
                <a:effectLst/>
                <a:latin typeface="Gill Sans MT" panose="020B0502020104020203" pitchFamily="34" charset="0"/>
              </a:rPr>
              <a:t>e</a:t>
            </a:r>
            <a:r>
              <a:rPr lang="en-US" b="1" i="0" dirty="0">
                <a:solidFill>
                  <a:srgbClr val="1D1D1B"/>
                </a:solidFill>
                <a:effectLst/>
                <a:latin typeface="Gill Sans MT" panose="020B0502020104020203" pitchFamily="34" charset="0"/>
              </a:rPr>
              <a:t> than six weeks </a:t>
            </a:r>
            <a:r>
              <a:rPr lang="en-US" b="0" i="0" dirty="0">
                <a:solidFill>
                  <a:srgbClr val="1D1D1B"/>
                </a:solidFill>
                <a:effectLst/>
                <a:latin typeface="Gill Sans MT" panose="020B0502020104020203" pitchFamily="34" charset="0"/>
              </a:rPr>
              <a:t>of continuous shared parental leave is taken, </a:t>
            </a:r>
            <a:r>
              <a:rPr lang="en-US" b="1" i="0" dirty="0">
                <a:solidFill>
                  <a:srgbClr val="1D1D1B"/>
                </a:solidFill>
                <a:effectLst/>
                <a:latin typeface="Gill Sans MT" panose="020B0502020104020203" pitchFamily="34" charset="0"/>
              </a:rPr>
              <a:t>protection ends 18 months from the child’s date of birth</a:t>
            </a:r>
            <a:r>
              <a:rPr lang="en-US" sz="1400" b="1" i="0" dirty="0">
                <a:solidFill>
                  <a:srgbClr val="1D1D1B"/>
                </a:solidFill>
                <a:effectLst/>
                <a:latin typeface="Gill Sans MT" panose="020B0502020104020203" pitchFamily="34" charset="0"/>
              </a:rPr>
              <a:t>.</a:t>
            </a:r>
            <a:endParaRPr lang="en-US" sz="1400" b="0" i="0" dirty="0">
              <a:solidFill>
                <a:srgbClr val="1D1D1B"/>
              </a:solidFill>
              <a:effectLst/>
              <a:latin typeface="Gill Sans MT" panose="020B0502020104020203" pitchFamily="34" charset="0"/>
            </a:endParaRPr>
          </a:p>
          <a:p>
            <a:pPr algn="l"/>
            <a:endParaRPr lang="en-US" sz="1400" b="0" i="0" dirty="0">
              <a:solidFill>
                <a:srgbClr val="1D1D1B"/>
              </a:solidFill>
              <a:effectLst/>
              <a:latin typeface="Gill Sans MT" panose="020B0502020104020203" pitchFamily="34" charset="0"/>
            </a:endParaRPr>
          </a:p>
          <a:p>
            <a:pPr algn="l"/>
            <a:r>
              <a:rPr lang="en-US" sz="1400" b="0" i="0" dirty="0">
                <a:solidFill>
                  <a:srgbClr val="1D1D1B"/>
                </a:solidFill>
                <a:effectLst/>
                <a:latin typeface="Gill Sans MT" panose="020B0502020104020203" pitchFamily="34" charset="0"/>
              </a:rPr>
              <a:t> </a:t>
            </a:r>
          </a:p>
        </p:txBody>
      </p:sp>
    </p:spTree>
    <p:extLst>
      <p:ext uri="{BB962C8B-B14F-4D97-AF65-F5344CB8AC3E}">
        <p14:creationId xmlns:p14="http://schemas.microsoft.com/office/powerpoint/2010/main" val="31816763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FC28981D-F8DA-7841-F37C-EF32A79BDDEA}"/>
              </a:ext>
            </a:extLst>
          </p:cNvPr>
          <p:cNvSpPr/>
          <p:nvPr/>
        </p:nvSpPr>
        <p:spPr>
          <a:xfrm>
            <a:off x="0" y="6236760"/>
            <a:ext cx="12192000" cy="621240"/>
          </a:xfrm>
          <a:prstGeom prst="rect">
            <a:avLst/>
          </a:prstGeom>
          <a:solidFill>
            <a:srgbClr val="F7BD34"/>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F0B836"/>
              </a:solidFill>
            </a:endParaRPr>
          </a:p>
        </p:txBody>
      </p:sp>
      <p:pic>
        <p:nvPicPr>
          <p:cNvPr id="3" name="Picture 2" descr="excellence_strapline.eps">
            <a:extLst>
              <a:ext uri="{FF2B5EF4-FFF2-40B4-BE49-F238E27FC236}">
                <a16:creationId xmlns:a16="http://schemas.microsoft.com/office/drawing/2014/main" id="{348835BB-3C34-85B4-BDF9-C573A938003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0665" y="6330088"/>
            <a:ext cx="3587678" cy="434584"/>
          </a:xfrm>
          <a:prstGeom prst="rect">
            <a:avLst/>
          </a:prstGeom>
        </p:spPr>
      </p:pic>
      <p:pic>
        <p:nvPicPr>
          <p:cNvPr id="4" name="Picture 3">
            <a:extLst>
              <a:ext uri="{FF2B5EF4-FFF2-40B4-BE49-F238E27FC236}">
                <a16:creationId xmlns:a16="http://schemas.microsoft.com/office/drawing/2014/main" id="{C8DF822E-3A42-13C3-0252-FD29AD6D4054}"/>
              </a:ext>
            </a:extLst>
          </p:cNvPr>
          <p:cNvPicPr>
            <a:picLocks noChangeAspect="1"/>
          </p:cNvPicPr>
          <p:nvPr/>
        </p:nvPicPr>
        <p:blipFill>
          <a:blip r:embed="rId4"/>
          <a:stretch>
            <a:fillRect/>
          </a:stretch>
        </p:blipFill>
        <p:spPr>
          <a:xfrm>
            <a:off x="9614237" y="307446"/>
            <a:ext cx="2252877" cy="647823"/>
          </a:xfrm>
          <a:prstGeom prst="rect">
            <a:avLst/>
          </a:prstGeom>
        </p:spPr>
      </p:pic>
      <p:sp>
        <p:nvSpPr>
          <p:cNvPr id="5" name="TextBox 4">
            <a:extLst>
              <a:ext uri="{FF2B5EF4-FFF2-40B4-BE49-F238E27FC236}">
                <a16:creationId xmlns:a16="http://schemas.microsoft.com/office/drawing/2014/main" id="{32DFC32D-F4C8-D2EB-757D-8504775BCA6C}"/>
              </a:ext>
            </a:extLst>
          </p:cNvPr>
          <p:cNvSpPr txBox="1"/>
          <p:nvPr/>
        </p:nvSpPr>
        <p:spPr>
          <a:xfrm>
            <a:off x="1017036" y="770603"/>
            <a:ext cx="9455702" cy="954107"/>
          </a:xfrm>
          <a:prstGeom prst="rect">
            <a:avLst/>
          </a:prstGeom>
          <a:noFill/>
        </p:spPr>
        <p:txBody>
          <a:bodyPr wrap="square" rtlCol="0">
            <a:spAutoFit/>
          </a:bodyPr>
          <a:lstStyle/>
          <a:p>
            <a:pPr>
              <a:defRPr/>
            </a:pPr>
            <a:endParaRPr lang="en-US" sz="2800" b="1" i="0" dirty="0">
              <a:solidFill>
                <a:srgbClr val="1D1D1B"/>
              </a:solidFill>
              <a:effectLst/>
              <a:latin typeface="Gill Sans MT" panose="020B0502020104020203" pitchFamily="34" charset="0"/>
            </a:endParaRPr>
          </a:p>
          <a:p>
            <a:pPr>
              <a:defRPr/>
            </a:pPr>
            <a:r>
              <a:rPr lang="en-US" sz="2800" b="1" i="0" dirty="0">
                <a:solidFill>
                  <a:srgbClr val="1D1D1B"/>
                </a:solidFill>
                <a:effectLst/>
                <a:latin typeface="Gill Sans MT" panose="020B0502020104020203" pitchFamily="34" charset="0"/>
              </a:rPr>
              <a:t>Family friendly rights and protection from redundancy</a:t>
            </a:r>
            <a:endParaRPr kumimoji="0" lang="en-GB" sz="2800" b="1" i="0" u="none" strike="noStrike" kern="1200" cap="none" spc="0" normalizeH="0" baseline="0" noProof="0" dirty="0">
              <a:ln>
                <a:noFill/>
              </a:ln>
              <a:solidFill>
                <a:prstClr val="black"/>
              </a:solidFill>
              <a:effectLst/>
              <a:uLnTx/>
              <a:uFillTx/>
              <a:latin typeface="Gill Sans MT" panose="020B0502020104020203" pitchFamily="34" charset="0"/>
              <a:ea typeface="+mn-ea"/>
              <a:cs typeface="+mn-cs"/>
            </a:endParaRPr>
          </a:p>
        </p:txBody>
      </p:sp>
      <p:sp>
        <p:nvSpPr>
          <p:cNvPr id="6" name="TextBox 5">
            <a:extLst>
              <a:ext uri="{FF2B5EF4-FFF2-40B4-BE49-F238E27FC236}">
                <a16:creationId xmlns:a16="http://schemas.microsoft.com/office/drawing/2014/main" id="{97769D4F-AA37-21B3-D98B-EC4D467FD3B1}"/>
              </a:ext>
            </a:extLst>
          </p:cNvPr>
          <p:cNvSpPr txBox="1"/>
          <p:nvPr/>
        </p:nvSpPr>
        <p:spPr>
          <a:xfrm>
            <a:off x="1017036" y="1959429"/>
            <a:ext cx="9619861" cy="2585323"/>
          </a:xfrm>
          <a:prstGeom prst="rect">
            <a:avLst/>
          </a:prstGeom>
          <a:noFill/>
        </p:spPr>
        <p:txBody>
          <a:bodyPr wrap="square" rtlCol="0">
            <a:spAutoFit/>
          </a:bodyPr>
          <a:lstStyle/>
          <a:p>
            <a:pPr algn="l"/>
            <a:endParaRPr lang="en-US" b="0" i="0" dirty="0">
              <a:solidFill>
                <a:srgbClr val="1D1D1B"/>
              </a:solidFill>
              <a:effectLst/>
              <a:latin typeface="Gill Sans MT" panose="020B0502020104020203" pitchFamily="34" charset="0"/>
            </a:endParaRPr>
          </a:p>
          <a:p>
            <a:pPr algn="l"/>
            <a:r>
              <a:rPr lang="en-US" b="0" i="0" dirty="0">
                <a:solidFill>
                  <a:srgbClr val="1D1D1B"/>
                </a:solidFill>
                <a:effectLst/>
                <a:latin typeface="Gill Sans MT" panose="020B0502020104020203" pitchFamily="34" charset="0"/>
              </a:rPr>
              <a:t>Points to note:</a:t>
            </a:r>
          </a:p>
          <a:p>
            <a:pPr algn="l"/>
            <a:endParaRPr lang="en-US" b="0" i="0" dirty="0">
              <a:solidFill>
                <a:srgbClr val="1D1D1B"/>
              </a:solidFill>
              <a:effectLst/>
              <a:latin typeface="Gill Sans MT" panose="020B0502020104020203" pitchFamily="34" charset="0"/>
            </a:endParaRPr>
          </a:p>
          <a:p>
            <a:pPr marL="742950" lvl="1" indent="-285750" algn="l">
              <a:buFont typeface="Arial" panose="020B0604020202020204" pitchFamily="34" charset="0"/>
              <a:buChar char="•"/>
            </a:pPr>
            <a:r>
              <a:rPr lang="en-US" b="0" i="0" dirty="0">
                <a:solidFill>
                  <a:srgbClr val="1D1D1B"/>
                </a:solidFill>
                <a:effectLst/>
                <a:latin typeface="Gill Sans MT" panose="020B0502020104020203" pitchFamily="34" charset="0"/>
              </a:rPr>
              <a:t>The extended protection only gives employees priority for any </a:t>
            </a:r>
            <a:r>
              <a:rPr lang="en-US" b="1" i="0" dirty="0">
                <a:solidFill>
                  <a:srgbClr val="1D1D1B"/>
                </a:solidFill>
                <a:effectLst/>
                <a:latin typeface="Gill Sans MT" panose="020B0502020104020203" pitchFamily="34" charset="0"/>
              </a:rPr>
              <a:t>suitable alternative roles </a:t>
            </a:r>
            <a:r>
              <a:rPr lang="en-US" b="0" i="0" dirty="0">
                <a:solidFill>
                  <a:srgbClr val="1D1D1B"/>
                </a:solidFill>
                <a:effectLst/>
                <a:latin typeface="Gill Sans MT" panose="020B0502020104020203" pitchFamily="34" charset="0"/>
              </a:rPr>
              <a:t>that may be available </a:t>
            </a:r>
          </a:p>
          <a:p>
            <a:pPr marL="742950" lvl="1" indent="-285750" algn="l">
              <a:buFont typeface="Arial" panose="020B0604020202020204" pitchFamily="34" charset="0"/>
              <a:buChar char="•"/>
            </a:pPr>
            <a:r>
              <a:rPr lang="en-US" b="0" i="0" dirty="0">
                <a:solidFill>
                  <a:srgbClr val="1D1D1B"/>
                </a:solidFill>
                <a:effectLst/>
                <a:latin typeface="Gill Sans MT" panose="020B0502020104020203" pitchFamily="34" charset="0"/>
              </a:rPr>
              <a:t>There is no guidance or legal authority in place where there are more employees with priority status than there are suitable alternative roles</a:t>
            </a:r>
          </a:p>
          <a:p>
            <a:pPr marL="742950" lvl="1" indent="-285750" algn="l">
              <a:buFont typeface="Arial" panose="020B0604020202020204" pitchFamily="34" charset="0"/>
              <a:buChar char="•"/>
            </a:pPr>
            <a:r>
              <a:rPr lang="en-US" b="0" i="0" dirty="0">
                <a:solidFill>
                  <a:srgbClr val="1D1D1B"/>
                </a:solidFill>
                <a:effectLst/>
                <a:latin typeface="Gill Sans MT" panose="020B0502020104020203" pitchFamily="34" charset="0"/>
              </a:rPr>
              <a:t>There is no additional protection for employees taking paternity leave.</a:t>
            </a:r>
          </a:p>
          <a:p>
            <a:endParaRPr lang="en-US" b="0" i="0" dirty="0">
              <a:solidFill>
                <a:srgbClr val="3E3E3E"/>
              </a:solidFill>
              <a:effectLst/>
              <a:highlight>
                <a:srgbClr val="FFFF00"/>
              </a:highlight>
              <a:latin typeface="Gill Sans MT" panose="020B0502020104020203" pitchFamily="34" charset="0"/>
            </a:endParaRPr>
          </a:p>
        </p:txBody>
      </p:sp>
    </p:spTree>
    <p:extLst>
      <p:ext uri="{BB962C8B-B14F-4D97-AF65-F5344CB8AC3E}">
        <p14:creationId xmlns:p14="http://schemas.microsoft.com/office/powerpoint/2010/main" val="10658015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1826103-3D82-26E5-2A97-5EFC61ABC60B}"/>
              </a:ext>
            </a:extLst>
          </p:cNvPr>
          <p:cNvSpPr txBox="1"/>
          <p:nvPr/>
        </p:nvSpPr>
        <p:spPr>
          <a:xfrm>
            <a:off x="877077" y="770603"/>
            <a:ext cx="7123923" cy="523220"/>
          </a:xfrm>
          <a:prstGeom prst="rect">
            <a:avLst/>
          </a:prstGeom>
          <a:noFill/>
        </p:spPr>
        <p:txBody>
          <a:bodyPr wrap="square" rtlCol="0">
            <a:spAutoFit/>
          </a:bodyPr>
          <a:lstStyle/>
          <a:p>
            <a:r>
              <a:rPr lang="en-US" sz="2800" b="1" dirty="0">
                <a:latin typeface="Gill Sans MT" panose="020B0502020104020203" pitchFamily="34" charset="0"/>
              </a:rPr>
              <a:t>Paternity leave changes </a:t>
            </a:r>
            <a:endParaRPr lang="en-GB" sz="2800" dirty="0">
              <a:latin typeface="Gill Sans MT" panose="020B0502020104020203" pitchFamily="34" charset="0"/>
            </a:endParaRPr>
          </a:p>
        </p:txBody>
      </p:sp>
      <p:sp>
        <p:nvSpPr>
          <p:cNvPr id="3" name="TextBox 2">
            <a:extLst>
              <a:ext uri="{FF2B5EF4-FFF2-40B4-BE49-F238E27FC236}">
                <a16:creationId xmlns:a16="http://schemas.microsoft.com/office/drawing/2014/main" id="{15D6B070-FC8E-1C59-A576-5BA518501A9B}"/>
              </a:ext>
            </a:extLst>
          </p:cNvPr>
          <p:cNvSpPr txBox="1"/>
          <p:nvPr/>
        </p:nvSpPr>
        <p:spPr>
          <a:xfrm>
            <a:off x="877077" y="1703188"/>
            <a:ext cx="9685175" cy="2308324"/>
          </a:xfrm>
          <a:prstGeom prst="rect">
            <a:avLst/>
          </a:prstGeom>
          <a:noFill/>
        </p:spPr>
        <p:txBody>
          <a:bodyPr wrap="square" rtlCol="0">
            <a:spAutoFit/>
          </a:bodyPr>
          <a:lstStyle/>
          <a:p>
            <a:pPr marL="285750" indent="-285750" algn="l">
              <a:buFont typeface="Arial" panose="020B0604020202020204" pitchFamily="34" charset="0"/>
              <a:buChar char="•"/>
            </a:pPr>
            <a:r>
              <a:rPr lang="en-US" dirty="0">
                <a:solidFill>
                  <a:srgbClr val="3E3E3E"/>
                </a:solidFill>
                <a:latin typeface="Gill Sans MT" panose="020B0502020104020203" pitchFamily="34" charset="0"/>
              </a:rPr>
              <a:t>T</a:t>
            </a:r>
            <a:r>
              <a:rPr lang="en-US" b="0" i="0" dirty="0">
                <a:solidFill>
                  <a:srgbClr val="3E3E3E"/>
                </a:solidFill>
                <a:effectLst/>
                <a:latin typeface="Gill Sans MT" panose="020B0502020104020203" pitchFamily="34" charset="0"/>
              </a:rPr>
              <a:t>he entitlement will remain a maximum of </a:t>
            </a:r>
            <a:r>
              <a:rPr lang="en-US" b="1" i="0" dirty="0">
                <a:solidFill>
                  <a:srgbClr val="3E3E3E"/>
                </a:solidFill>
                <a:effectLst/>
                <a:latin typeface="Gill Sans MT" panose="020B0502020104020203" pitchFamily="34" charset="0"/>
              </a:rPr>
              <a:t>2 weeks.</a:t>
            </a:r>
          </a:p>
          <a:p>
            <a:pPr algn="l"/>
            <a:endParaRPr lang="en-US" dirty="0">
              <a:solidFill>
                <a:srgbClr val="3E3E3E"/>
              </a:solidFill>
              <a:latin typeface="Gill Sans MT" panose="020B0502020104020203" pitchFamily="34" charset="0"/>
            </a:endParaRPr>
          </a:p>
          <a:p>
            <a:pPr marL="285750" indent="-285750" algn="l">
              <a:buFont typeface="Arial" panose="020B0604020202020204" pitchFamily="34" charset="0"/>
              <a:buChar char="•"/>
            </a:pPr>
            <a:r>
              <a:rPr lang="en-US" b="0" i="0" dirty="0">
                <a:solidFill>
                  <a:srgbClr val="3E3E3E"/>
                </a:solidFill>
                <a:effectLst/>
                <a:latin typeface="Gill Sans MT" panose="020B0502020104020203" pitchFamily="34" charset="0"/>
              </a:rPr>
              <a:t>The eligible employee will be able to take their paternity leave and pay </a:t>
            </a:r>
            <a:r>
              <a:rPr lang="en-US" dirty="0">
                <a:solidFill>
                  <a:srgbClr val="3E3E3E"/>
                </a:solidFill>
                <a:latin typeface="Gill Sans MT" panose="020B0502020104020203" pitchFamily="34" charset="0"/>
              </a:rPr>
              <a:t>as </a:t>
            </a:r>
            <a:r>
              <a:rPr lang="en-US" b="1" dirty="0">
                <a:solidFill>
                  <a:srgbClr val="3E3E3E"/>
                </a:solidFill>
                <a:latin typeface="Gill Sans MT" panose="020B0502020104020203" pitchFamily="34" charset="0"/>
              </a:rPr>
              <a:t>two non-consecutive blocks of one week </a:t>
            </a:r>
            <a:r>
              <a:rPr lang="en-US" dirty="0">
                <a:solidFill>
                  <a:srgbClr val="3E3E3E"/>
                </a:solidFill>
                <a:latin typeface="Gill Sans MT" panose="020B0502020104020203" pitchFamily="34" charset="0"/>
              </a:rPr>
              <a:t>(rather than a single consecutive block of one or two weeks). </a:t>
            </a:r>
            <a:endParaRPr lang="en-US" b="0" i="0" dirty="0">
              <a:solidFill>
                <a:srgbClr val="3E3E3E"/>
              </a:solidFill>
              <a:effectLst/>
              <a:latin typeface="Gill Sans MT" panose="020B0502020104020203" pitchFamily="34" charset="0"/>
            </a:endParaRPr>
          </a:p>
          <a:p>
            <a:pPr algn="l"/>
            <a:endParaRPr lang="en-US" dirty="0">
              <a:solidFill>
                <a:srgbClr val="3E3E3E"/>
              </a:solidFill>
              <a:latin typeface="Gill Sans MT" panose="020B0502020104020203" pitchFamily="34" charset="0"/>
            </a:endParaRPr>
          </a:p>
          <a:p>
            <a:pPr marL="285750" indent="-285750" algn="l">
              <a:buFont typeface="Arial" panose="020B0604020202020204" pitchFamily="34" charset="0"/>
              <a:buChar char="•"/>
            </a:pPr>
            <a:r>
              <a:rPr lang="en-US" b="0" i="0" dirty="0">
                <a:solidFill>
                  <a:srgbClr val="3E3E3E"/>
                </a:solidFill>
                <a:effectLst/>
                <a:latin typeface="Gill Sans MT" panose="020B0502020104020203" pitchFamily="34" charset="0"/>
              </a:rPr>
              <a:t>Eligible employees will be able to take their paternity leave </a:t>
            </a:r>
            <a:r>
              <a:rPr lang="en-US" dirty="0">
                <a:solidFill>
                  <a:srgbClr val="3E3E3E"/>
                </a:solidFill>
                <a:latin typeface="Gill Sans MT" panose="020B0502020104020203" pitchFamily="34" charset="0"/>
              </a:rPr>
              <a:t>ay any time in the </a:t>
            </a:r>
            <a:r>
              <a:rPr lang="en-US" b="1" dirty="0">
                <a:solidFill>
                  <a:srgbClr val="3E3E3E"/>
                </a:solidFill>
                <a:latin typeface="Gill Sans MT" panose="020B0502020104020203" pitchFamily="34" charset="0"/>
              </a:rPr>
              <a:t>52weeks after the birth or adoption of the child. </a:t>
            </a:r>
            <a:endParaRPr lang="en-US" dirty="0">
              <a:solidFill>
                <a:srgbClr val="3E3E3E"/>
              </a:solidFill>
              <a:latin typeface="Gill Sans MT" panose="020B0502020104020203" pitchFamily="34" charset="0"/>
            </a:endParaRPr>
          </a:p>
          <a:p>
            <a:endParaRPr lang="en-GB" dirty="0"/>
          </a:p>
        </p:txBody>
      </p:sp>
      <p:sp>
        <p:nvSpPr>
          <p:cNvPr id="4" name="Rectangle 3">
            <a:extLst>
              <a:ext uri="{FF2B5EF4-FFF2-40B4-BE49-F238E27FC236}">
                <a16:creationId xmlns:a16="http://schemas.microsoft.com/office/drawing/2014/main" id="{07C7B7F4-F0EA-CC6D-30A6-3C2FC7B2517A}"/>
              </a:ext>
            </a:extLst>
          </p:cNvPr>
          <p:cNvSpPr/>
          <p:nvPr/>
        </p:nvSpPr>
        <p:spPr>
          <a:xfrm>
            <a:off x="0" y="6236760"/>
            <a:ext cx="12192000" cy="621240"/>
          </a:xfrm>
          <a:prstGeom prst="rect">
            <a:avLst/>
          </a:prstGeom>
          <a:solidFill>
            <a:srgbClr val="F7BD34"/>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F0B836"/>
              </a:solidFill>
            </a:endParaRPr>
          </a:p>
        </p:txBody>
      </p:sp>
      <p:pic>
        <p:nvPicPr>
          <p:cNvPr id="5" name="Picture 4" descr="excellence_strapline.eps">
            <a:extLst>
              <a:ext uri="{FF2B5EF4-FFF2-40B4-BE49-F238E27FC236}">
                <a16:creationId xmlns:a16="http://schemas.microsoft.com/office/drawing/2014/main" id="{C121AE0F-81E9-8D6A-7148-A5EB749B454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0665" y="6330088"/>
            <a:ext cx="3587678" cy="434584"/>
          </a:xfrm>
          <a:prstGeom prst="rect">
            <a:avLst/>
          </a:prstGeom>
        </p:spPr>
      </p:pic>
      <p:pic>
        <p:nvPicPr>
          <p:cNvPr id="6" name="Picture 5">
            <a:extLst>
              <a:ext uri="{FF2B5EF4-FFF2-40B4-BE49-F238E27FC236}">
                <a16:creationId xmlns:a16="http://schemas.microsoft.com/office/drawing/2014/main" id="{6CCC732F-7F4C-CC07-039F-898E3957C799}"/>
              </a:ext>
            </a:extLst>
          </p:cNvPr>
          <p:cNvPicPr>
            <a:picLocks noChangeAspect="1"/>
          </p:cNvPicPr>
          <p:nvPr/>
        </p:nvPicPr>
        <p:blipFill>
          <a:blip r:embed="rId4"/>
          <a:stretch>
            <a:fillRect/>
          </a:stretch>
        </p:blipFill>
        <p:spPr>
          <a:xfrm>
            <a:off x="9614237" y="307446"/>
            <a:ext cx="2252877" cy="647823"/>
          </a:xfrm>
          <a:prstGeom prst="rect">
            <a:avLst/>
          </a:prstGeom>
        </p:spPr>
      </p:pic>
    </p:spTree>
    <p:extLst>
      <p:ext uri="{BB962C8B-B14F-4D97-AF65-F5344CB8AC3E}">
        <p14:creationId xmlns:p14="http://schemas.microsoft.com/office/powerpoint/2010/main" val="398762997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F320E8580CBFA4D865E2C2A54D625CB" ma:contentTypeVersion="15" ma:contentTypeDescription="Create a new document." ma:contentTypeScope="" ma:versionID="d8b591277480bde947c2f29acada7255">
  <xsd:schema xmlns:xsd="http://www.w3.org/2001/XMLSchema" xmlns:xs="http://www.w3.org/2001/XMLSchema" xmlns:p="http://schemas.microsoft.com/office/2006/metadata/properties" xmlns:ns2="b2552c56-f950-4421-8bd3-01cdb328b0ef" xmlns:ns3="caeccce5-f0d4-4842-9765-2a6e8c3b47f0" targetNamespace="http://schemas.microsoft.com/office/2006/metadata/properties" ma:root="true" ma:fieldsID="423d2da9e3e307e23b95188aa49f4925" ns2:_="" ns3:_="">
    <xsd:import namespace="b2552c56-f950-4421-8bd3-01cdb328b0ef"/>
    <xsd:import namespace="caeccce5-f0d4-4842-9765-2a6e8c3b47f0"/>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DateTaken" minOccurs="0"/>
                <xsd:element ref="ns2:MediaServiceLocation" minOccurs="0"/>
                <xsd:element ref="ns2:MediaLengthInSeconds" minOccurs="0"/>
                <xsd:element ref="ns3:SharedWithUsers" minOccurs="0"/>
                <xsd:element ref="ns3:SharedWithDetail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2552c56-f950-4421-8bd3-01cdb328b0e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lcf76f155ced4ddcb4097134ff3c332f" ma:index="12" nillable="true" ma:taxonomy="true" ma:internalName="lcf76f155ced4ddcb4097134ff3c332f" ma:taxonomyFieldName="MediaServiceImageTags" ma:displayName="Image Tags" ma:readOnly="false" ma:fieldId="{5cf76f15-5ced-4ddc-b409-7134ff3c332f}" ma:taxonomyMulti="true" ma:sspId="d1e769eb-3a16-4db7-8f91-4e7e089acadd" ma:termSetId="09814cd3-568e-fe90-9814-8d621ff8fb84" ma:anchorId="fba54fb3-c3e1-fe81-a776-ca4b69148c4d" ma:open="true" ma:isKeyword="false">
      <xsd:complexType>
        <xsd:sequence>
          <xsd:element ref="pc:Terms" minOccurs="0" maxOccurs="1"/>
        </xsd:sequence>
      </xsd:complex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DateTaken" ma:index="17" nillable="true" ma:displayName="MediaServiceDateTaken" ma:hidden="true" ma:indexed="true" ma:internalName="MediaServiceDateTaken" ma:readOnly="true">
      <xsd:simpleType>
        <xsd:restriction base="dms:Text"/>
      </xsd:simpleType>
    </xsd:element>
    <xsd:element name="MediaServiceLocation" ma:index="18" nillable="true" ma:displayName="Location" ma:indexed="true" ma:internalName="MediaServiceLocation"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aeccce5-f0d4-4842-9765-2a6e8c3b47f0" elementFormDefault="qualified">
    <xsd:import namespace="http://schemas.microsoft.com/office/2006/documentManagement/types"/>
    <xsd:import namespace="http://schemas.microsoft.com/office/infopath/2007/PartnerControls"/>
    <xsd:element name="TaxCatchAll" ma:index="13" nillable="true" ma:displayName="Taxonomy Catch All Column" ma:hidden="true" ma:list="{5636936a-4f51-4427-80bd-b6faac35dd0d}" ma:internalName="TaxCatchAll" ma:showField="CatchAllData" ma:web="caeccce5-f0d4-4842-9765-2a6e8c3b47f0">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3516A3A-C506-41ED-8CAF-558613849966}"/>
</file>

<file path=customXml/itemProps2.xml><?xml version="1.0" encoding="utf-8"?>
<ds:datastoreItem xmlns:ds="http://schemas.openxmlformats.org/officeDocument/2006/customXml" ds:itemID="{C75C9A1B-DDFC-4C07-863C-665D538FCEA5}"/>
</file>

<file path=docProps/app.xml><?xml version="1.0" encoding="utf-8"?>
<Properties xmlns="http://schemas.openxmlformats.org/officeDocument/2006/extended-properties" xmlns:vt="http://schemas.openxmlformats.org/officeDocument/2006/docPropsVTypes">
  <TotalTime>9187</TotalTime>
  <Words>2769</Words>
  <Application>Microsoft Office PowerPoint</Application>
  <PresentationFormat>Widescreen</PresentationFormat>
  <Paragraphs>238</Paragraphs>
  <Slides>18</Slides>
  <Notes>18</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18</vt:i4>
      </vt:variant>
    </vt:vector>
  </HeadingPairs>
  <TitlesOfParts>
    <vt:vector size="28" baseType="lpstr">
      <vt:lpstr>Aptos</vt:lpstr>
      <vt:lpstr>Arial</vt:lpstr>
      <vt:lpstr>Calibri</vt:lpstr>
      <vt:lpstr>Calibri Light</vt:lpstr>
      <vt:lpstr>CentraleSans</vt:lpstr>
      <vt:lpstr>Frutiger LT W01_45 Ligh1475730</vt:lpstr>
      <vt:lpstr>Gill Sans MT</vt:lpstr>
      <vt:lpstr>Oxygen</vt:lpstr>
      <vt:lpstr>Roboto</vt:lpstr>
      <vt:lpstr>Office Theme</vt:lpstr>
      <vt:lpstr> Employment Law Update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Employment Law Update</dc:title>
  <dc:creator>Amy Fleet</dc:creator>
  <cp:lastModifiedBy>Louise Easthope</cp:lastModifiedBy>
  <cp:revision>7</cp:revision>
  <dcterms:created xsi:type="dcterms:W3CDTF">2024-02-19T10:03:19Z</dcterms:created>
  <dcterms:modified xsi:type="dcterms:W3CDTF">2024-04-29T16:11:54Z</dcterms:modified>
</cp:coreProperties>
</file>