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2" r:id="rId5"/>
    <p:sldMasterId id="2147483654" r:id="rId6"/>
  </p:sldMasterIdLst>
  <p:notesMasterIdLst>
    <p:notesMasterId r:id="rId16"/>
  </p:notesMasterIdLst>
  <p:sldIdLst>
    <p:sldId id="256" r:id="rId7"/>
    <p:sldId id="280" r:id="rId8"/>
    <p:sldId id="281" r:id="rId9"/>
    <p:sldId id="282" r:id="rId10"/>
    <p:sldId id="283" r:id="rId11"/>
    <p:sldId id="284" r:id="rId12"/>
    <p:sldId id="285" r:id="rId13"/>
    <p:sldId id="286" r:id="rId14"/>
    <p:sldId id="265" r:id="rId15"/>
  </p:sldIdLst>
  <p:sldSz cx="10693400" cy="7561263"/>
  <p:notesSz cx="6858000" cy="9144000"/>
  <p:defaultTextStyle>
    <a:defPPr>
      <a:defRPr lang="en-US"/>
    </a:defPPr>
    <a:lvl1pPr marL="0" algn="l" defTabSz="968463" rtl="0" eaLnBrk="1" latinLnBrk="0" hangingPunct="1">
      <a:defRPr sz="2000" kern="1200">
        <a:solidFill>
          <a:schemeClr val="tx1"/>
        </a:solidFill>
        <a:latin typeface="+mn-lt"/>
        <a:ea typeface="+mn-ea"/>
        <a:cs typeface="+mn-cs"/>
      </a:defRPr>
    </a:lvl1pPr>
    <a:lvl2pPr marL="484231" algn="l" defTabSz="968463" rtl="0" eaLnBrk="1" latinLnBrk="0" hangingPunct="1">
      <a:defRPr sz="2000" kern="1200">
        <a:solidFill>
          <a:schemeClr val="tx1"/>
        </a:solidFill>
        <a:latin typeface="+mn-lt"/>
        <a:ea typeface="+mn-ea"/>
        <a:cs typeface="+mn-cs"/>
      </a:defRPr>
    </a:lvl2pPr>
    <a:lvl3pPr marL="968463" algn="l" defTabSz="968463" rtl="0" eaLnBrk="1" latinLnBrk="0" hangingPunct="1">
      <a:defRPr sz="2000" kern="1200">
        <a:solidFill>
          <a:schemeClr val="tx1"/>
        </a:solidFill>
        <a:latin typeface="+mn-lt"/>
        <a:ea typeface="+mn-ea"/>
        <a:cs typeface="+mn-cs"/>
      </a:defRPr>
    </a:lvl3pPr>
    <a:lvl4pPr marL="1452695" algn="l" defTabSz="968463" rtl="0" eaLnBrk="1" latinLnBrk="0" hangingPunct="1">
      <a:defRPr sz="2000" kern="1200">
        <a:solidFill>
          <a:schemeClr val="tx1"/>
        </a:solidFill>
        <a:latin typeface="+mn-lt"/>
        <a:ea typeface="+mn-ea"/>
        <a:cs typeface="+mn-cs"/>
      </a:defRPr>
    </a:lvl4pPr>
    <a:lvl5pPr marL="1936927" algn="l" defTabSz="968463" rtl="0" eaLnBrk="1" latinLnBrk="0" hangingPunct="1">
      <a:defRPr sz="2000" kern="1200">
        <a:solidFill>
          <a:schemeClr val="tx1"/>
        </a:solidFill>
        <a:latin typeface="+mn-lt"/>
        <a:ea typeface="+mn-ea"/>
        <a:cs typeface="+mn-cs"/>
      </a:defRPr>
    </a:lvl5pPr>
    <a:lvl6pPr marL="2421158" algn="l" defTabSz="968463" rtl="0" eaLnBrk="1" latinLnBrk="0" hangingPunct="1">
      <a:defRPr sz="2000" kern="1200">
        <a:solidFill>
          <a:schemeClr val="tx1"/>
        </a:solidFill>
        <a:latin typeface="+mn-lt"/>
        <a:ea typeface="+mn-ea"/>
        <a:cs typeface="+mn-cs"/>
      </a:defRPr>
    </a:lvl6pPr>
    <a:lvl7pPr marL="2905390" algn="l" defTabSz="968463" rtl="0" eaLnBrk="1" latinLnBrk="0" hangingPunct="1">
      <a:defRPr sz="2000" kern="1200">
        <a:solidFill>
          <a:schemeClr val="tx1"/>
        </a:solidFill>
        <a:latin typeface="+mn-lt"/>
        <a:ea typeface="+mn-ea"/>
        <a:cs typeface="+mn-cs"/>
      </a:defRPr>
    </a:lvl7pPr>
    <a:lvl8pPr marL="3389622" algn="l" defTabSz="968463" rtl="0" eaLnBrk="1" latinLnBrk="0" hangingPunct="1">
      <a:defRPr sz="2000" kern="1200">
        <a:solidFill>
          <a:schemeClr val="tx1"/>
        </a:solidFill>
        <a:latin typeface="+mn-lt"/>
        <a:ea typeface="+mn-ea"/>
        <a:cs typeface="+mn-cs"/>
      </a:defRPr>
    </a:lvl8pPr>
    <a:lvl9pPr marL="3873853" algn="l" defTabSz="968463"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C89C"/>
    <a:srgbClr val="FCAAF6"/>
    <a:srgbClr val="0087CD"/>
    <a:srgbClr val="F9B4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37" autoAdjust="0"/>
  </p:normalViewPr>
  <p:slideViewPr>
    <p:cSldViewPr>
      <p:cViewPr varScale="1">
        <p:scale>
          <a:sx n="54" d="100"/>
          <a:sy n="54" d="100"/>
        </p:scale>
        <p:origin x="1608" y="60"/>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53FD59-9757-4FC2-A0F4-92CD15F3AE97}" type="datetimeFigureOut">
              <a:rPr lang="en-GB" smtClean="0"/>
              <a:t>28/06/2023</a:t>
            </a:fld>
            <a:endParaRPr lang="en-GB"/>
          </a:p>
        </p:txBody>
      </p:sp>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CBA6D5-0B23-4168-BD0A-E2F4B3956292}" type="slidenum">
              <a:rPr lang="en-GB" smtClean="0"/>
              <a:t>‹#›</a:t>
            </a:fld>
            <a:endParaRPr lang="en-GB"/>
          </a:p>
        </p:txBody>
      </p:sp>
    </p:spTree>
    <p:extLst>
      <p:ext uri="{BB962C8B-B14F-4D97-AF65-F5344CB8AC3E}">
        <p14:creationId xmlns:p14="http://schemas.microsoft.com/office/powerpoint/2010/main" val="553586064"/>
      </p:ext>
    </p:extLst>
  </p:cSld>
  <p:clrMap bg1="lt1" tx1="dk1" bg2="lt2" tx2="dk2" accent1="accent1" accent2="accent2" accent3="accent3" accent4="accent4" accent5="accent5" accent6="accent6" hlink="hlink" folHlink="folHlink"/>
  <p:notesStyle>
    <a:lvl1pPr marL="0" algn="l" defTabSz="968463" rtl="0" eaLnBrk="1" latinLnBrk="0" hangingPunct="1">
      <a:defRPr sz="1200" kern="1200">
        <a:solidFill>
          <a:schemeClr val="tx1"/>
        </a:solidFill>
        <a:latin typeface="+mn-lt"/>
        <a:ea typeface="+mn-ea"/>
        <a:cs typeface="+mn-cs"/>
      </a:defRPr>
    </a:lvl1pPr>
    <a:lvl2pPr marL="484231" algn="l" defTabSz="968463" rtl="0" eaLnBrk="1" latinLnBrk="0" hangingPunct="1">
      <a:defRPr sz="1200" kern="1200">
        <a:solidFill>
          <a:schemeClr val="tx1"/>
        </a:solidFill>
        <a:latin typeface="+mn-lt"/>
        <a:ea typeface="+mn-ea"/>
        <a:cs typeface="+mn-cs"/>
      </a:defRPr>
    </a:lvl2pPr>
    <a:lvl3pPr marL="968463" algn="l" defTabSz="968463" rtl="0" eaLnBrk="1" latinLnBrk="0" hangingPunct="1">
      <a:defRPr sz="1200" kern="1200">
        <a:solidFill>
          <a:schemeClr val="tx1"/>
        </a:solidFill>
        <a:latin typeface="+mn-lt"/>
        <a:ea typeface="+mn-ea"/>
        <a:cs typeface="+mn-cs"/>
      </a:defRPr>
    </a:lvl3pPr>
    <a:lvl4pPr marL="1452695" algn="l" defTabSz="968463" rtl="0" eaLnBrk="1" latinLnBrk="0" hangingPunct="1">
      <a:defRPr sz="1200" kern="1200">
        <a:solidFill>
          <a:schemeClr val="tx1"/>
        </a:solidFill>
        <a:latin typeface="+mn-lt"/>
        <a:ea typeface="+mn-ea"/>
        <a:cs typeface="+mn-cs"/>
      </a:defRPr>
    </a:lvl4pPr>
    <a:lvl5pPr marL="1936927" algn="l" defTabSz="968463" rtl="0" eaLnBrk="1" latinLnBrk="0" hangingPunct="1">
      <a:defRPr sz="1200" kern="1200">
        <a:solidFill>
          <a:schemeClr val="tx1"/>
        </a:solidFill>
        <a:latin typeface="+mn-lt"/>
        <a:ea typeface="+mn-ea"/>
        <a:cs typeface="+mn-cs"/>
      </a:defRPr>
    </a:lvl5pPr>
    <a:lvl6pPr marL="2421158" algn="l" defTabSz="968463" rtl="0" eaLnBrk="1" latinLnBrk="0" hangingPunct="1">
      <a:defRPr sz="1200" kern="1200">
        <a:solidFill>
          <a:schemeClr val="tx1"/>
        </a:solidFill>
        <a:latin typeface="+mn-lt"/>
        <a:ea typeface="+mn-ea"/>
        <a:cs typeface="+mn-cs"/>
      </a:defRPr>
    </a:lvl6pPr>
    <a:lvl7pPr marL="2905390" algn="l" defTabSz="968463" rtl="0" eaLnBrk="1" latinLnBrk="0" hangingPunct="1">
      <a:defRPr sz="1200" kern="1200">
        <a:solidFill>
          <a:schemeClr val="tx1"/>
        </a:solidFill>
        <a:latin typeface="+mn-lt"/>
        <a:ea typeface="+mn-ea"/>
        <a:cs typeface="+mn-cs"/>
      </a:defRPr>
    </a:lvl7pPr>
    <a:lvl8pPr marL="3389622" algn="l" defTabSz="968463" rtl="0" eaLnBrk="1" latinLnBrk="0" hangingPunct="1">
      <a:defRPr sz="1200" kern="1200">
        <a:solidFill>
          <a:schemeClr val="tx1"/>
        </a:solidFill>
        <a:latin typeface="+mn-lt"/>
        <a:ea typeface="+mn-ea"/>
        <a:cs typeface="+mn-cs"/>
      </a:defRPr>
    </a:lvl8pPr>
    <a:lvl9pPr marL="3873853" algn="l" defTabSz="9684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4888" y="685800"/>
            <a:ext cx="4848225" cy="3429000"/>
          </a:xfrm>
        </p:spPr>
      </p:sp>
      <p:sp>
        <p:nvSpPr>
          <p:cNvPr id="3" name="Notes Placeholder 2"/>
          <p:cNvSpPr>
            <a:spLocks noGrp="1"/>
          </p:cNvSpPr>
          <p:nvPr>
            <p:ph type="body" idx="1"/>
          </p:nvPr>
        </p:nvSpPr>
        <p:spPr/>
        <p:txBody>
          <a:bodyPr/>
          <a:lstStyle/>
          <a:p>
            <a:endParaRPr lang="en-GB">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0"/>
          </p:nvPr>
        </p:nvSpPr>
        <p:spPr/>
        <p:txBody>
          <a:bodyPr/>
          <a:lstStyle/>
          <a:p>
            <a:fld id="{A0CBA6D5-0B23-4168-BD0A-E2F4B3956292}" type="slidenum">
              <a:rPr lang="en-GB" smtClean="0"/>
              <a:t>1</a:t>
            </a:fld>
            <a:endParaRPr lang="en-GB"/>
          </a:p>
        </p:txBody>
      </p:sp>
    </p:spTree>
    <p:extLst>
      <p:ext uri="{BB962C8B-B14F-4D97-AF65-F5344CB8AC3E}">
        <p14:creationId xmlns:p14="http://schemas.microsoft.com/office/powerpoint/2010/main" val="2746483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01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1674292" y="2700511"/>
            <a:ext cx="7560839" cy="3096344"/>
          </a:xfrm>
          <a:prstGeom prst="rect">
            <a:avLst/>
          </a:prstGeom>
        </p:spPr>
        <p:txBody>
          <a:bodyPr/>
          <a:lstStyle>
            <a:lvl1pPr algn="l">
              <a:defRPr sz="5000" b="1">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3558298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810196" y="375222"/>
            <a:ext cx="9348217" cy="813121"/>
          </a:xfrm>
          <a:prstGeom prst="rect">
            <a:avLst/>
          </a:prstGeom>
        </p:spPr>
        <p:txBody>
          <a:bodyPr vert="horz" lIns="91440" tIns="45720" rIns="91440" bIns="45720" rtlCol="0" anchor="t" anchorCtr="0">
            <a:normAutofit/>
          </a:bodyPr>
          <a:lstStyle/>
          <a:p>
            <a:r>
              <a:rPr lang="en-US" dirty="0"/>
              <a:t>Click to edit Master title style</a:t>
            </a:r>
            <a:endParaRPr lang="en-GB" dirty="0"/>
          </a:p>
        </p:txBody>
      </p:sp>
    </p:spTree>
    <p:extLst>
      <p:ext uri="{BB962C8B-B14F-4D97-AF65-F5344CB8AC3E}">
        <p14:creationId xmlns:p14="http://schemas.microsoft.com/office/powerpoint/2010/main" val="2786461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06041" y="3296646"/>
            <a:ext cx="4337239" cy="3939756"/>
          </a:xfrm>
          <a:prstGeom prst="rect">
            <a:avLst/>
          </a:prstGeom>
        </p:spPr>
      </p:pic>
      <p:pic>
        <p:nvPicPr>
          <p:cNvPr id="34" name="Picture 3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65134" y="569399"/>
            <a:ext cx="6885822" cy="1392747"/>
          </a:xfrm>
          <a:prstGeom prst="rect">
            <a:avLst/>
          </a:prstGeom>
        </p:spPr>
      </p:pic>
      <p:grpSp>
        <p:nvGrpSpPr>
          <p:cNvPr id="10" name="Group 9"/>
          <p:cNvGrpSpPr/>
          <p:nvPr userDrawn="1"/>
        </p:nvGrpSpPr>
        <p:grpSpPr>
          <a:xfrm>
            <a:off x="735932" y="6798432"/>
            <a:ext cx="3098600" cy="366575"/>
            <a:chOff x="525463" y="6951663"/>
            <a:chExt cx="2844801" cy="336550"/>
          </a:xfrm>
          <a:solidFill>
            <a:srgbClr val="0087CD"/>
          </a:solidFill>
        </p:grpSpPr>
        <p:sp>
          <p:nvSpPr>
            <p:cNvPr id="11" name="Freeform 5"/>
            <p:cNvSpPr>
              <a:spLocks/>
            </p:cNvSpPr>
            <p:nvPr userDrawn="1"/>
          </p:nvSpPr>
          <p:spPr bwMode="auto">
            <a:xfrm>
              <a:off x="617538" y="7005638"/>
              <a:ext cx="130175" cy="225425"/>
            </a:xfrm>
            <a:custGeom>
              <a:avLst/>
              <a:gdLst>
                <a:gd name="T0" fmla="*/ 0 w 82"/>
                <a:gd name="T1" fmla="*/ 65 h 142"/>
                <a:gd name="T2" fmla="*/ 32 w 82"/>
                <a:gd name="T3" fmla="*/ 71 h 142"/>
                <a:gd name="T4" fmla="*/ 5 w 82"/>
                <a:gd name="T5" fmla="*/ 130 h 142"/>
                <a:gd name="T6" fmla="*/ 30 w 82"/>
                <a:gd name="T7" fmla="*/ 142 h 142"/>
                <a:gd name="T8" fmla="*/ 56 w 82"/>
                <a:gd name="T9" fmla="*/ 80 h 142"/>
                <a:gd name="T10" fmla="*/ 82 w 82"/>
                <a:gd name="T11" fmla="*/ 101 h 142"/>
                <a:gd name="T12" fmla="*/ 76 w 82"/>
                <a:gd name="T13" fmla="*/ 0 h 142"/>
                <a:gd name="T14" fmla="*/ 0 w 82"/>
                <a:gd name="T15" fmla="*/ 65 h 1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 h="142">
                  <a:moveTo>
                    <a:pt x="0" y="65"/>
                  </a:moveTo>
                  <a:lnTo>
                    <a:pt x="32" y="71"/>
                  </a:lnTo>
                  <a:lnTo>
                    <a:pt x="5" y="130"/>
                  </a:lnTo>
                  <a:lnTo>
                    <a:pt x="30" y="142"/>
                  </a:lnTo>
                  <a:lnTo>
                    <a:pt x="56" y="80"/>
                  </a:lnTo>
                  <a:lnTo>
                    <a:pt x="82" y="101"/>
                  </a:lnTo>
                  <a:lnTo>
                    <a:pt x="76" y="0"/>
                  </a:lnTo>
                  <a:lnTo>
                    <a:pt x="0"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6"/>
            <p:cNvSpPr>
              <a:spLocks noEditPoints="1"/>
            </p:cNvSpPr>
            <p:nvPr userDrawn="1"/>
          </p:nvSpPr>
          <p:spPr bwMode="auto">
            <a:xfrm>
              <a:off x="525463" y="6951663"/>
              <a:ext cx="328613" cy="336550"/>
            </a:xfrm>
            <a:custGeom>
              <a:avLst/>
              <a:gdLst>
                <a:gd name="T0" fmla="*/ 56 w 111"/>
                <a:gd name="T1" fmla="*/ 111 h 111"/>
                <a:gd name="T2" fmla="*/ 0 w 111"/>
                <a:gd name="T3" fmla="*/ 55 h 111"/>
                <a:gd name="T4" fmla="*/ 56 w 111"/>
                <a:gd name="T5" fmla="*/ 0 h 111"/>
                <a:gd name="T6" fmla="*/ 111 w 111"/>
                <a:gd name="T7" fmla="*/ 55 h 111"/>
                <a:gd name="T8" fmla="*/ 56 w 111"/>
                <a:gd name="T9" fmla="*/ 111 h 111"/>
                <a:gd name="T10" fmla="*/ 56 w 111"/>
                <a:gd name="T11" fmla="*/ 6 h 111"/>
                <a:gd name="T12" fmla="*/ 6 w 111"/>
                <a:gd name="T13" fmla="*/ 55 h 111"/>
                <a:gd name="T14" fmla="*/ 56 w 111"/>
                <a:gd name="T15" fmla="*/ 105 h 111"/>
                <a:gd name="T16" fmla="*/ 105 w 111"/>
                <a:gd name="T17" fmla="*/ 55 h 111"/>
                <a:gd name="T18" fmla="*/ 56 w 111"/>
                <a:gd name="T19" fmla="*/ 6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1" h="111">
                  <a:moveTo>
                    <a:pt x="56" y="111"/>
                  </a:moveTo>
                  <a:cubicBezTo>
                    <a:pt x="25" y="111"/>
                    <a:pt x="0" y="86"/>
                    <a:pt x="0" y="55"/>
                  </a:cubicBezTo>
                  <a:cubicBezTo>
                    <a:pt x="0" y="25"/>
                    <a:pt x="25" y="0"/>
                    <a:pt x="56" y="0"/>
                  </a:cubicBezTo>
                  <a:cubicBezTo>
                    <a:pt x="86" y="0"/>
                    <a:pt x="111" y="25"/>
                    <a:pt x="111" y="55"/>
                  </a:cubicBezTo>
                  <a:cubicBezTo>
                    <a:pt x="111" y="86"/>
                    <a:pt x="86" y="111"/>
                    <a:pt x="56" y="111"/>
                  </a:cubicBezTo>
                  <a:close/>
                  <a:moveTo>
                    <a:pt x="56" y="6"/>
                  </a:moveTo>
                  <a:cubicBezTo>
                    <a:pt x="28" y="6"/>
                    <a:pt x="6" y="28"/>
                    <a:pt x="6" y="55"/>
                  </a:cubicBezTo>
                  <a:cubicBezTo>
                    <a:pt x="6" y="83"/>
                    <a:pt x="28" y="105"/>
                    <a:pt x="56" y="105"/>
                  </a:cubicBezTo>
                  <a:cubicBezTo>
                    <a:pt x="83" y="105"/>
                    <a:pt x="105" y="83"/>
                    <a:pt x="105" y="55"/>
                  </a:cubicBezTo>
                  <a:cubicBezTo>
                    <a:pt x="105" y="28"/>
                    <a:pt x="83" y="6"/>
                    <a:pt x="5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7"/>
            <p:cNvSpPr>
              <a:spLocks/>
            </p:cNvSpPr>
            <p:nvPr userDrawn="1"/>
          </p:nvSpPr>
          <p:spPr bwMode="auto">
            <a:xfrm>
              <a:off x="973138"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8"/>
            <p:cNvSpPr>
              <a:spLocks/>
            </p:cNvSpPr>
            <p:nvPr userDrawn="1"/>
          </p:nvSpPr>
          <p:spPr bwMode="auto">
            <a:xfrm>
              <a:off x="11684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9"/>
            <p:cNvSpPr>
              <a:spLocks/>
            </p:cNvSpPr>
            <p:nvPr userDrawn="1"/>
          </p:nvSpPr>
          <p:spPr bwMode="auto">
            <a:xfrm>
              <a:off x="1363663"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Oval 10"/>
            <p:cNvSpPr>
              <a:spLocks noChangeArrowheads="1"/>
            </p:cNvSpPr>
            <p:nvPr userDrawn="1"/>
          </p:nvSpPr>
          <p:spPr bwMode="auto">
            <a:xfrm>
              <a:off x="1558926" y="7138988"/>
              <a:ext cx="42863"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1"/>
            <p:cNvSpPr>
              <a:spLocks/>
            </p:cNvSpPr>
            <p:nvPr userDrawn="1"/>
          </p:nvSpPr>
          <p:spPr bwMode="auto">
            <a:xfrm>
              <a:off x="1622426" y="7054851"/>
              <a:ext cx="103188" cy="133350"/>
            </a:xfrm>
            <a:custGeom>
              <a:avLst/>
              <a:gdLst>
                <a:gd name="T0" fmla="*/ 22 w 35"/>
                <a:gd name="T1" fmla="*/ 0 h 44"/>
                <a:gd name="T2" fmla="*/ 34 w 35"/>
                <a:gd name="T3" fmla="*/ 5 h 44"/>
                <a:gd name="T4" fmla="*/ 29 w 35"/>
                <a:gd name="T5" fmla="*/ 12 h 44"/>
                <a:gd name="T6" fmla="*/ 23 w 35"/>
                <a:gd name="T7" fmla="*/ 10 h 44"/>
                <a:gd name="T8" fmla="*/ 13 w 35"/>
                <a:gd name="T9" fmla="*/ 22 h 44"/>
                <a:gd name="T10" fmla="*/ 22 w 35"/>
                <a:gd name="T11" fmla="*/ 34 h 44"/>
                <a:gd name="T12" fmla="*/ 30 w 35"/>
                <a:gd name="T13" fmla="*/ 30 h 44"/>
                <a:gd name="T14" fmla="*/ 35 w 35"/>
                <a:gd name="T15" fmla="*/ 38 h 44"/>
                <a:gd name="T16" fmla="*/ 21 w 35"/>
                <a:gd name="T17" fmla="*/ 44 h 44"/>
                <a:gd name="T18" fmla="*/ 0 w 35"/>
                <a:gd name="T19" fmla="*/ 22 h 44"/>
                <a:gd name="T20" fmla="*/ 22 w 35"/>
                <a:gd name="T21"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5" h="44">
                  <a:moveTo>
                    <a:pt x="22" y="0"/>
                  </a:moveTo>
                  <a:cubicBezTo>
                    <a:pt x="27" y="0"/>
                    <a:pt x="31" y="2"/>
                    <a:pt x="34" y="5"/>
                  </a:cubicBezTo>
                  <a:cubicBezTo>
                    <a:pt x="29" y="12"/>
                    <a:pt x="29" y="12"/>
                    <a:pt x="29" y="12"/>
                  </a:cubicBezTo>
                  <a:cubicBezTo>
                    <a:pt x="26" y="11"/>
                    <a:pt x="25" y="10"/>
                    <a:pt x="23" y="10"/>
                  </a:cubicBezTo>
                  <a:cubicBezTo>
                    <a:pt x="17" y="10"/>
                    <a:pt x="13" y="14"/>
                    <a:pt x="13" y="22"/>
                  </a:cubicBezTo>
                  <a:cubicBezTo>
                    <a:pt x="13" y="29"/>
                    <a:pt x="17" y="34"/>
                    <a:pt x="22" y="34"/>
                  </a:cubicBezTo>
                  <a:cubicBezTo>
                    <a:pt x="25" y="34"/>
                    <a:pt x="28" y="32"/>
                    <a:pt x="30" y="30"/>
                  </a:cubicBezTo>
                  <a:cubicBezTo>
                    <a:pt x="35" y="38"/>
                    <a:pt x="35" y="38"/>
                    <a:pt x="35" y="38"/>
                  </a:cubicBezTo>
                  <a:cubicBezTo>
                    <a:pt x="31" y="42"/>
                    <a:pt x="25" y="44"/>
                    <a:pt x="21" y="44"/>
                  </a:cubicBezTo>
                  <a:cubicBezTo>
                    <a:pt x="9" y="44"/>
                    <a:pt x="0" y="36"/>
                    <a:pt x="0" y="22"/>
                  </a:cubicBezTo>
                  <a:cubicBezTo>
                    <a:pt x="0" y="8"/>
                    <a:pt x="10" y="0"/>
                    <a:pt x="2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12"/>
            <p:cNvSpPr>
              <a:spLocks noEditPoints="1"/>
            </p:cNvSpPr>
            <p:nvPr userDrawn="1"/>
          </p:nvSpPr>
          <p:spPr bwMode="auto">
            <a:xfrm>
              <a:off x="1735138" y="7054851"/>
              <a:ext cx="120650" cy="133350"/>
            </a:xfrm>
            <a:custGeom>
              <a:avLst/>
              <a:gdLst>
                <a:gd name="T0" fmla="*/ 20 w 41"/>
                <a:gd name="T1" fmla="*/ 0 h 44"/>
                <a:gd name="T2" fmla="*/ 41 w 41"/>
                <a:gd name="T3" fmla="*/ 22 h 44"/>
                <a:gd name="T4" fmla="*/ 20 w 41"/>
                <a:gd name="T5" fmla="*/ 44 h 44"/>
                <a:gd name="T6" fmla="*/ 0 w 41"/>
                <a:gd name="T7" fmla="*/ 22 h 44"/>
                <a:gd name="T8" fmla="*/ 20 w 41"/>
                <a:gd name="T9" fmla="*/ 0 h 44"/>
                <a:gd name="T10" fmla="*/ 20 w 41"/>
                <a:gd name="T11" fmla="*/ 34 h 44"/>
                <a:gd name="T12" fmla="*/ 28 w 41"/>
                <a:gd name="T13" fmla="*/ 22 h 44"/>
                <a:gd name="T14" fmla="*/ 20 w 41"/>
                <a:gd name="T15" fmla="*/ 10 h 44"/>
                <a:gd name="T16" fmla="*/ 13 w 41"/>
                <a:gd name="T17" fmla="*/ 22 h 44"/>
                <a:gd name="T18" fmla="*/ 20 w 41"/>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4">
                  <a:moveTo>
                    <a:pt x="20" y="0"/>
                  </a:moveTo>
                  <a:cubicBezTo>
                    <a:pt x="31" y="0"/>
                    <a:pt x="41" y="8"/>
                    <a:pt x="41" y="22"/>
                  </a:cubicBezTo>
                  <a:cubicBezTo>
                    <a:pt x="41" y="36"/>
                    <a:pt x="31" y="44"/>
                    <a:pt x="20" y="44"/>
                  </a:cubicBezTo>
                  <a:cubicBezTo>
                    <a:pt x="10" y="44"/>
                    <a:pt x="0" y="36"/>
                    <a:pt x="0" y="22"/>
                  </a:cubicBezTo>
                  <a:cubicBezTo>
                    <a:pt x="0" y="8"/>
                    <a:pt x="10" y="0"/>
                    <a:pt x="20" y="0"/>
                  </a:cubicBezTo>
                  <a:close/>
                  <a:moveTo>
                    <a:pt x="20" y="34"/>
                  </a:moveTo>
                  <a:cubicBezTo>
                    <a:pt x="25" y="34"/>
                    <a:pt x="28" y="29"/>
                    <a:pt x="28" y="22"/>
                  </a:cubicBezTo>
                  <a:cubicBezTo>
                    <a:pt x="28" y="14"/>
                    <a:pt x="25" y="10"/>
                    <a:pt x="20" y="10"/>
                  </a:cubicBezTo>
                  <a:cubicBezTo>
                    <a:pt x="15" y="10"/>
                    <a:pt x="13" y="14"/>
                    <a:pt x="13" y="22"/>
                  </a:cubicBezTo>
                  <a:cubicBezTo>
                    <a:pt x="13" y="29"/>
                    <a:pt x="15" y="34"/>
                    <a:pt x="2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3"/>
            <p:cNvSpPr>
              <a:spLocks/>
            </p:cNvSpPr>
            <p:nvPr userDrawn="1"/>
          </p:nvSpPr>
          <p:spPr bwMode="auto">
            <a:xfrm>
              <a:off x="1879601" y="7054851"/>
              <a:ext cx="82550" cy="130175"/>
            </a:xfrm>
            <a:custGeom>
              <a:avLst/>
              <a:gdLst>
                <a:gd name="T0" fmla="*/ 0 w 28"/>
                <a:gd name="T1" fmla="*/ 1 h 43"/>
                <a:gd name="T2" fmla="*/ 10 w 28"/>
                <a:gd name="T3" fmla="*/ 1 h 43"/>
                <a:gd name="T4" fmla="*/ 11 w 28"/>
                <a:gd name="T5" fmla="*/ 8 h 43"/>
                <a:gd name="T6" fmla="*/ 11 w 28"/>
                <a:gd name="T7" fmla="*/ 8 h 43"/>
                <a:gd name="T8" fmla="*/ 23 w 28"/>
                <a:gd name="T9" fmla="*/ 0 h 43"/>
                <a:gd name="T10" fmla="*/ 28 w 28"/>
                <a:gd name="T11" fmla="*/ 1 h 43"/>
                <a:gd name="T12" fmla="*/ 26 w 28"/>
                <a:gd name="T13" fmla="*/ 11 h 43"/>
                <a:gd name="T14" fmla="*/ 21 w 28"/>
                <a:gd name="T15" fmla="*/ 11 h 43"/>
                <a:gd name="T16" fmla="*/ 12 w 28"/>
                <a:gd name="T17" fmla="*/ 18 h 43"/>
                <a:gd name="T18" fmla="*/ 12 w 28"/>
                <a:gd name="T19" fmla="*/ 43 h 43"/>
                <a:gd name="T20" fmla="*/ 0 w 28"/>
                <a:gd name="T21" fmla="*/ 43 h 43"/>
                <a:gd name="T22" fmla="*/ 0 w 28"/>
                <a:gd name="T23"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43">
                  <a:moveTo>
                    <a:pt x="0" y="1"/>
                  </a:moveTo>
                  <a:cubicBezTo>
                    <a:pt x="10" y="1"/>
                    <a:pt x="10" y="1"/>
                    <a:pt x="10" y="1"/>
                  </a:cubicBezTo>
                  <a:cubicBezTo>
                    <a:pt x="11" y="8"/>
                    <a:pt x="11" y="8"/>
                    <a:pt x="11" y="8"/>
                  </a:cubicBezTo>
                  <a:cubicBezTo>
                    <a:pt x="11" y="8"/>
                    <a:pt x="11" y="8"/>
                    <a:pt x="11" y="8"/>
                  </a:cubicBezTo>
                  <a:cubicBezTo>
                    <a:pt x="14" y="3"/>
                    <a:pt x="19" y="0"/>
                    <a:pt x="23" y="0"/>
                  </a:cubicBezTo>
                  <a:cubicBezTo>
                    <a:pt x="25" y="0"/>
                    <a:pt x="27" y="0"/>
                    <a:pt x="28" y="1"/>
                  </a:cubicBezTo>
                  <a:cubicBezTo>
                    <a:pt x="26" y="11"/>
                    <a:pt x="26" y="11"/>
                    <a:pt x="26" y="11"/>
                  </a:cubicBezTo>
                  <a:cubicBezTo>
                    <a:pt x="24" y="11"/>
                    <a:pt x="23" y="11"/>
                    <a:pt x="21" y="11"/>
                  </a:cubicBezTo>
                  <a:cubicBezTo>
                    <a:pt x="18" y="11"/>
                    <a:pt x="14" y="13"/>
                    <a:pt x="12" y="18"/>
                  </a:cubicBezTo>
                  <a:cubicBezTo>
                    <a:pt x="12" y="43"/>
                    <a:pt x="12" y="43"/>
                    <a:pt x="12" y="43"/>
                  </a:cubicBezTo>
                  <a:cubicBezTo>
                    <a:pt x="0" y="43"/>
                    <a:pt x="0" y="43"/>
                    <a:pt x="0" y="43"/>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4"/>
            <p:cNvSpPr>
              <a:spLocks/>
            </p:cNvSpPr>
            <p:nvPr userDrawn="1"/>
          </p:nvSpPr>
          <p:spPr bwMode="auto">
            <a:xfrm>
              <a:off x="1978026" y="7054851"/>
              <a:ext cx="112713" cy="130175"/>
            </a:xfrm>
            <a:custGeom>
              <a:avLst/>
              <a:gdLst>
                <a:gd name="T0" fmla="*/ 0 w 38"/>
                <a:gd name="T1" fmla="*/ 1 h 43"/>
                <a:gd name="T2" fmla="*/ 10 w 38"/>
                <a:gd name="T3" fmla="*/ 1 h 43"/>
                <a:gd name="T4" fmla="*/ 11 w 38"/>
                <a:gd name="T5" fmla="*/ 6 h 43"/>
                <a:gd name="T6" fmla="*/ 12 w 38"/>
                <a:gd name="T7" fmla="*/ 6 h 43"/>
                <a:gd name="T8" fmla="*/ 25 w 38"/>
                <a:gd name="T9" fmla="*/ 0 h 43"/>
                <a:gd name="T10" fmla="*/ 38 w 38"/>
                <a:gd name="T11" fmla="*/ 17 h 43"/>
                <a:gd name="T12" fmla="*/ 38 w 38"/>
                <a:gd name="T13" fmla="*/ 43 h 43"/>
                <a:gd name="T14" fmla="*/ 26 w 38"/>
                <a:gd name="T15" fmla="*/ 43 h 43"/>
                <a:gd name="T16" fmla="*/ 26 w 38"/>
                <a:gd name="T17" fmla="*/ 18 h 43"/>
                <a:gd name="T18" fmla="*/ 20 w 38"/>
                <a:gd name="T19" fmla="*/ 10 h 43"/>
                <a:gd name="T20" fmla="*/ 13 w 38"/>
                <a:gd name="T21" fmla="*/ 14 h 43"/>
                <a:gd name="T22" fmla="*/ 13 w 38"/>
                <a:gd name="T23" fmla="*/ 43 h 43"/>
                <a:gd name="T24" fmla="*/ 0 w 38"/>
                <a:gd name="T25" fmla="*/ 43 h 43"/>
                <a:gd name="T26" fmla="*/ 0 w 38"/>
                <a:gd name="T27"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 h="43">
                  <a:moveTo>
                    <a:pt x="0" y="1"/>
                  </a:moveTo>
                  <a:cubicBezTo>
                    <a:pt x="10" y="1"/>
                    <a:pt x="10" y="1"/>
                    <a:pt x="10" y="1"/>
                  </a:cubicBezTo>
                  <a:cubicBezTo>
                    <a:pt x="11" y="6"/>
                    <a:pt x="11" y="6"/>
                    <a:pt x="11" y="6"/>
                  </a:cubicBezTo>
                  <a:cubicBezTo>
                    <a:pt x="12" y="6"/>
                    <a:pt x="12" y="6"/>
                    <a:pt x="12" y="6"/>
                  </a:cubicBezTo>
                  <a:cubicBezTo>
                    <a:pt x="15" y="3"/>
                    <a:pt x="19" y="0"/>
                    <a:pt x="25" y="0"/>
                  </a:cubicBezTo>
                  <a:cubicBezTo>
                    <a:pt x="34" y="0"/>
                    <a:pt x="38" y="6"/>
                    <a:pt x="38" y="17"/>
                  </a:cubicBezTo>
                  <a:cubicBezTo>
                    <a:pt x="38" y="43"/>
                    <a:pt x="38" y="43"/>
                    <a:pt x="38" y="43"/>
                  </a:cubicBezTo>
                  <a:cubicBezTo>
                    <a:pt x="26" y="43"/>
                    <a:pt x="26" y="43"/>
                    <a:pt x="26" y="43"/>
                  </a:cubicBezTo>
                  <a:cubicBezTo>
                    <a:pt x="26" y="18"/>
                    <a:pt x="26" y="18"/>
                    <a:pt x="26" y="18"/>
                  </a:cubicBezTo>
                  <a:cubicBezTo>
                    <a:pt x="26" y="12"/>
                    <a:pt x="24" y="10"/>
                    <a:pt x="20" y="10"/>
                  </a:cubicBezTo>
                  <a:cubicBezTo>
                    <a:pt x="17" y="10"/>
                    <a:pt x="15" y="12"/>
                    <a:pt x="13" y="14"/>
                  </a:cubicBezTo>
                  <a:cubicBezTo>
                    <a:pt x="13" y="43"/>
                    <a:pt x="13" y="43"/>
                    <a:pt x="13" y="43"/>
                  </a:cubicBezTo>
                  <a:cubicBezTo>
                    <a:pt x="0" y="43"/>
                    <a:pt x="0" y="43"/>
                    <a:pt x="0" y="43"/>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15"/>
            <p:cNvSpPr>
              <a:spLocks/>
            </p:cNvSpPr>
            <p:nvPr userDrawn="1"/>
          </p:nvSpPr>
          <p:spPr bwMode="auto">
            <a:xfrm>
              <a:off x="21082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16"/>
            <p:cNvSpPr>
              <a:spLocks noEditPoints="1"/>
            </p:cNvSpPr>
            <p:nvPr userDrawn="1"/>
          </p:nvSpPr>
          <p:spPr bwMode="auto">
            <a:xfrm>
              <a:off x="2303463" y="7054851"/>
              <a:ext cx="106363" cy="133350"/>
            </a:xfrm>
            <a:custGeom>
              <a:avLst/>
              <a:gdLst>
                <a:gd name="T0" fmla="*/ 23 w 36"/>
                <a:gd name="T1" fmla="*/ 16 h 44"/>
                <a:gd name="T2" fmla="*/ 17 w 36"/>
                <a:gd name="T3" fmla="*/ 10 h 44"/>
                <a:gd name="T4" fmla="*/ 6 w 36"/>
                <a:gd name="T5" fmla="*/ 13 h 44"/>
                <a:gd name="T6" fmla="*/ 1 w 36"/>
                <a:gd name="T7" fmla="*/ 5 h 44"/>
                <a:gd name="T8" fmla="*/ 19 w 36"/>
                <a:gd name="T9" fmla="*/ 0 h 44"/>
                <a:gd name="T10" fmla="*/ 36 w 36"/>
                <a:gd name="T11" fmla="*/ 19 h 44"/>
                <a:gd name="T12" fmla="*/ 36 w 36"/>
                <a:gd name="T13" fmla="*/ 43 h 44"/>
                <a:gd name="T14" fmla="*/ 26 w 36"/>
                <a:gd name="T15" fmla="*/ 43 h 44"/>
                <a:gd name="T16" fmla="*/ 25 w 36"/>
                <a:gd name="T17" fmla="*/ 38 h 44"/>
                <a:gd name="T18" fmla="*/ 24 w 36"/>
                <a:gd name="T19" fmla="*/ 38 h 44"/>
                <a:gd name="T20" fmla="*/ 12 w 36"/>
                <a:gd name="T21" fmla="*/ 44 h 44"/>
                <a:gd name="T22" fmla="*/ 0 w 36"/>
                <a:gd name="T23" fmla="*/ 31 h 44"/>
                <a:gd name="T24" fmla="*/ 23 w 36"/>
                <a:gd name="T25" fmla="*/ 16 h 44"/>
                <a:gd name="T26" fmla="*/ 16 w 36"/>
                <a:gd name="T27" fmla="*/ 34 h 44"/>
                <a:gd name="T28" fmla="*/ 23 w 36"/>
                <a:gd name="T29" fmla="*/ 30 h 44"/>
                <a:gd name="T30" fmla="*/ 23 w 36"/>
                <a:gd name="T31" fmla="*/ 23 h 44"/>
                <a:gd name="T32" fmla="*/ 12 w 36"/>
                <a:gd name="T33" fmla="*/ 30 h 44"/>
                <a:gd name="T34" fmla="*/ 16 w 36"/>
                <a:gd name="T35"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4">
                  <a:moveTo>
                    <a:pt x="23" y="16"/>
                  </a:moveTo>
                  <a:cubicBezTo>
                    <a:pt x="23" y="12"/>
                    <a:pt x="21" y="10"/>
                    <a:pt x="17" y="10"/>
                  </a:cubicBezTo>
                  <a:cubicBezTo>
                    <a:pt x="13" y="10"/>
                    <a:pt x="10" y="11"/>
                    <a:pt x="6" y="13"/>
                  </a:cubicBezTo>
                  <a:cubicBezTo>
                    <a:pt x="1" y="5"/>
                    <a:pt x="1" y="5"/>
                    <a:pt x="1" y="5"/>
                  </a:cubicBezTo>
                  <a:cubicBezTo>
                    <a:pt x="7" y="2"/>
                    <a:pt x="13" y="0"/>
                    <a:pt x="19" y="0"/>
                  </a:cubicBezTo>
                  <a:cubicBezTo>
                    <a:pt x="30" y="0"/>
                    <a:pt x="36" y="6"/>
                    <a:pt x="36" y="19"/>
                  </a:cubicBezTo>
                  <a:cubicBezTo>
                    <a:pt x="36" y="43"/>
                    <a:pt x="36" y="43"/>
                    <a:pt x="36" y="43"/>
                  </a:cubicBezTo>
                  <a:cubicBezTo>
                    <a:pt x="26" y="43"/>
                    <a:pt x="26" y="43"/>
                    <a:pt x="26" y="43"/>
                  </a:cubicBezTo>
                  <a:cubicBezTo>
                    <a:pt x="25" y="38"/>
                    <a:pt x="25" y="38"/>
                    <a:pt x="25" y="38"/>
                  </a:cubicBezTo>
                  <a:cubicBezTo>
                    <a:pt x="24" y="38"/>
                    <a:pt x="24" y="38"/>
                    <a:pt x="24" y="38"/>
                  </a:cubicBezTo>
                  <a:cubicBezTo>
                    <a:pt x="21" y="41"/>
                    <a:pt x="17" y="44"/>
                    <a:pt x="12" y="44"/>
                  </a:cubicBezTo>
                  <a:cubicBezTo>
                    <a:pt x="5" y="44"/>
                    <a:pt x="0" y="38"/>
                    <a:pt x="0" y="31"/>
                  </a:cubicBezTo>
                  <a:cubicBezTo>
                    <a:pt x="0" y="22"/>
                    <a:pt x="7" y="17"/>
                    <a:pt x="23" y="16"/>
                  </a:cubicBezTo>
                  <a:close/>
                  <a:moveTo>
                    <a:pt x="16" y="34"/>
                  </a:moveTo>
                  <a:cubicBezTo>
                    <a:pt x="19" y="34"/>
                    <a:pt x="21" y="33"/>
                    <a:pt x="23" y="30"/>
                  </a:cubicBezTo>
                  <a:cubicBezTo>
                    <a:pt x="23" y="23"/>
                    <a:pt x="23" y="23"/>
                    <a:pt x="23" y="23"/>
                  </a:cubicBezTo>
                  <a:cubicBezTo>
                    <a:pt x="14" y="24"/>
                    <a:pt x="12" y="27"/>
                    <a:pt x="12" y="30"/>
                  </a:cubicBezTo>
                  <a:cubicBezTo>
                    <a:pt x="12" y="33"/>
                    <a:pt x="13" y="34"/>
                    <a:pt x="1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7"/>
            <p:cNvSpPr>
              <a:spLocks/>
            </p:cNvSpPr>
            <p:nvPr userDrawn="1"/>
          </p:nvSpPr>
          <p:spPr bwMode="auto">
            <a:xfrm>
              <a:off x="2439988" y="7005638"/>
              <a:ext cx="50800" cy="182563"/>
            </a:xfrm>
            <a:custGeom>
              <a:avLst/>
              <a:gdLst>
                <a:gd name="T0" fmla="*/ 0 w 17"/>
                <a:gd name="T1" fmla="*/ 0 h 60"/>
                <a:gd name="T2" fmla="*/ 12 w 17"/>
                <a:gd name="T3" fmla="*/ 0 h 60"/>
                <a:gd name="T4" fmla="*/ 12 w 17"/>
                <a:gd name="T5" fmla="*/ 46 h 60"/>
                <a:gd name="T6" fmla="*/ 14 w 17"/>
                <a:gd name="T7" fmla="*/ 50 h 60"/>
                <a:gd name="T8" fmla="*/ 16 w 17"/>
                <a:gd name="T9" fmla="*/ 49 h 60"/>
                <a:gd name="T10" fmla="*/ 17 w 17"/>
                <a:gd name="T11" fmla="*/ 59 h 60"/>
                <a:gd name="T12" fmla="*/ 11 w 17"/>
                <a:gd name="T13" fmla="*/ 60 h 60"/>
                <a:gd name="T14" fmla="*/ 0 w 17"/>
                <a:gd name="T15" fmla="*/ 46 h 60"/>
                <a:gd name="T16" fmla="*/ 0 w 17"/>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60">
                  <a:moveTo>
                    <a:pt x="0" y="0"/>
                  </a:moveTo>
                  <a:cubicBezTo>
                    <a:pt x="12" y="0"/>
                    <a:pt x="12" y="0"/>
                    <a:pt x="12" y="0"/>
                  </a:cubicBezTo>
                  <a:cubicBezTo>
                    <a:pt x="12" y="46"/>
                    <a:pt x="12" y="46"/>
                    <a:pt x="12" y="46"/>
                  </a:cubicBezTo>
                  <a:cubicBezTo>
                    <a:pt x="12" y="49"/>
                    <a:pt x="13" y="50"/>
                    <a:pt x="14" y="50"/>
                  </a:cubicBezTo>
                  <a:cubicBezTo>
                    <a:pt x="15" y="50"/>
                    <a:pt x="15" y="50"/>
                    <a:pt x="16" y="49"/>
                  </a:cubicBezTo>
                  <a:cubicBezTo>
                    <a:pt x="17" y="59"/>
                    <a:pt x="17" y="59"/>
                    <a:pt x="17" y="59"/>
                  </a:cubicBezTo>
                  <a:cubicBezTo>
                    <a:pt x="16" y="59"/>
                    <a:pt x="14" y="60"/>
                    <a:pt x="11" y="60"/>
                  </a:cubicBezTo>
                  <a:cubicBezTo>
                    <a:pt x="3" y="60"/>
                    <a:pt x="0" y="54"/>
                    <a:pt x="0" y="4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18"/>
            <p:cNvSpPr>
              <a:spLocks/>
            </p:cNvSpPr>
            <p:nvPr userDrawn="1"/>
          </p:nvSpPr>
          <p:spPr bwMode="auto">
            <a:xfrm>
              <a:off x="2508251" y="7005638"/>
              <a:ext cx="52388" cy="182563"/>
            </a:xfrm>
            <a:custGeom>
              <a:avLst/>
              <a:gdLst>
                <a:gd name="T0" fmla="*/ 0 w 18"/>
                <a:gd name="T1" fmla="*/ 0 h 60"/>
                <a:gd name="T2" fmla="*/ 13 w 18"/>
                <a:gd name="T3" fmla="*/ 0 h 60"/>
                <a:gd name="T4" fmla="*/ 13 w 18"/>
                <a:gd name="T5" fmla="*/ 46 h 60"/>
                <a:gd name="T6" fmla="*/ 15 w 18"/>
                <a:gd name="T7" fmla="*/ 50 h 60"/>
                <a:gd name="T8" fmla="*/ 17 w 18"/>
                <a:gd name="T9" fmla="*/ 49 h 60"/>
                <a:gd name="T10" fmla="*/ 18 w 18"/>
                <a:gd name="T11" fmla="*/ 59 h 60"/>
                <a:gd name="T12" fmla="*/ 12 w 18"/>
                <a:gd name="T13" fmla="*/ 60 h 60"/>
                <a:gd name="T14" fmla="*/ 0 w 18"/>
                <a:gd name="T15" fmla="*/ 46 h 60"/>
                <a:gd name="T16" fmla="*/ 0 w 18"/>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60">
                  <a:moveTo>
                    <a:pt x="0" y="0"/>
                  </a:moveTo>
                  <a:cubicBezTo>
                    <a:pt x="13" y="0"/>
                    <a:pt x="13" y="0"/>
                    <a:pt x="13" y="0"/>
                  </a:cubicBezTo>
                  <a:cubicBezTo>
                    <a:pt x="13" y="46"/>
                    <a:pt x="13" y="46"/>
                    <a:pt x="13" y="46"/>
                  </a:cubicBezTo>
                  <a:cubicBezTo>
                    <a:pt x="13" y="49"/>
                    <a:pt x="14" y="50"/>
                    <a:pt x="15" y="50"/>
                  </a:cubicBezTo>
                  <a:cubicBezTo>
                    <a:pt x="16" y="50"/>
                    <a:pt x="16" y="50"/>
                    <a:pt x="17" y="49"/>
                  </a:cubicBezTo>
                  <a:cubicBezTo>
                    <a:pt x="18" y="59"/>
                    <a:pt x="18" y="59"/>
                    <a:pt x="18" y="59"/>
                  </a:cubicBezTo>
                  <a:cubicBezTo>
                    <a:pt x="17" y="59"/>
                    <a:pt x="15" y="60"/>
                    <a:pt x="12" y="60"/>
                  </a:cubicBezTo>
                  <a:cubicBezTo>
                    <a:pt x="3" y="60"/>
                    <a:pt x="0" y="54"/>
                    <a:pt x="0" y="4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Oval 19"/>
            <p:cNvSpPr>
              <a:spLocks noChangeArrowheads="1"/>
            </p:cNvSpPr>
            <p:nvPr userDrawn="1"/>
          </p:nvSpPr>
          <p:spPr bwMode="auto">
            <a:xfrm>
              <a:off x="2581276" y="7138988"/>
              <a:ext cx="44450"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20"/>
            <p:cNvSpPr>
              <a:spLocks noEditPoints="1"/>
            </p:cNvSpPr>
            <p:nvPr userDrawn="1"/>
          </p:nvSpPr>
          <p:spPr bwMode="auto">
            <a:xfrm>
              <a:off x="2646363" y="7054851"/>
              <a:ext cx="122238" cy="180975"/>
            </a:xfrm>
            <a:custGeom>
              <a:avLst/>
              <a:gdLst>
                <a:gd name="T0" fmla="*/ 6 w 41"/>
                <a:gd name="T1" fmla="*/ 41 h 60"/>
                <a:gd name="T2" fmla="*/ 6 w 41"/>
                <a:gd name="T3" fmla="*/ 41 h 60"/>
                <a:gd name="T4" fmla="*/ 3 w 41"/>
                <a:gd name="T5" fmla="*/ 34 h 60"/>
                <a:gd name="T6" fmla="*/ 7 w 41"/>
                <a:gd name="T7" fmla="*/ 26 h 60"/>
                <a:gd name="T8" fmla="*/ 7 w 41"/>
                <a:gd name="T9" fmla="*/ 26 h 60"/>
                <a:gd name="T10" fmla="*/ 2 w 41"/>
                <a:gd name="T11" fmla="*/ 15 h 60"/>
                <a:gd name="T12" fmla="*/ 19 w 41"/>
                <a:gd name="T13" fmla="*/ 0 h 60"/>
                <a:gd name="T14" fmla="*/ 25 w 41"/>
                <a:gd name="T15" fmla="*/ 1 h 60"/>
                <a:gd name="T16" fmla="*/ 41 w 41"/>
                <a:gd name="T17" fmla="*/ 1 h 60"/>
                <a:gd name="T18" fmla="*/ 41 w 41"/>
                <a:gd name="T19" fmla="*/ 10 h 60"/>
                <a:gd name="T20" fmla="*/ 34 w 41"/>
                <a:gd name="T21" fmla="*/ 10 h 60"/>
                <a:gd name="T22" fmla="*/ 35 w 41"/>
                <a:gd name="T23" fmla="*/ 15 h 60"/>
                <a:gd name="T24" fmla="*/ 19 w 41"/>
                <a:gd name="T25" fmla="*/ 29 h 60"/>
                <a:gd name="T26" fmla="*/ 14 w 41"/>
                <a:gd name="T27" fmla="*/ 28 h 60"/>
                <a:gd name="T28" fmla="*/ 12 w 41"/>
                <a:gd name="T29" fmla="*/ 32 h 60"/>
                <a:gd name="T30" fmla="*/ 19 w 41"/>
                <a:gd name="T31" fmla="*/ 35 h 60"/>
                <a:gd name="T32" fmla="*/ 25 w 41"/>
                <a:gd name="T33" fmla="*/ 35 h 60"/>
                <a:gd name="T34" fmla="*/ 41 w 41"/>
                <a:gd name="T35" fmla="*/ 45 h 60"/>
                <a:gd name="T36" fmla="*/ 18 w 41"/>
                <a:gd name="T37" fmla="*/ 60 h 60"/>
                <a:gd name="T38" fmla="*/ 0 w 41"/>
                <a:gd name="T39" fmla="*/ 50 h 60"/>
                <a:gd name="T40" fmla="*/ 6 w 41"/>
                <a:gd name="T41" fmla="*/ 41 h 60"/>
                <a:gd name="T42" fmla="*/ 20 w 41"/>
                <a:gd name="T43" fmla="*/ 52 h 60"/>
                <a:gd name="T44" fmla="*/ 29 w 41"/>
                <a:gd name="T45" fmla="*/ 47 h 60"/>
                <a:gd name="T46" fmla="*/ 23 w 41"/>
                <a:gd name="T47" fmla="*/ 44 h 60"/>
                <a:gd name="T48" fmla="*/ 19 w 41"/>
                <a:gd name="T49" fmla="*/ 44 h 60"/>
                <a:gd name="T50" fmla="*/ 13 w 41"/>
                <a:gd name="T51" fmla="*/ 44 h 60"/>
                <a:gd name="T52" fmla="*/ 11 w 41"/>
                <a:gd name="T53" fmla="*/ 48 h 60"/>
                <a:gd name="T54" fmla="*/ 20 w 41"/>
                <a:gd name="T55" fmla="*/ 52 h 60"/>
                <a:gd name="T56" fmla="*/ 25 w 41"/>
                <a:gd name="T57" fmla="*/ 15 h 60"/>
                <a:gd name="T58" fmla="*/ 19 w 41"/>
                <a:gd name="T59" fmla="*/ 8 h 60"/>
                <a:gd name="T60" fmla="*/ 13 w 41"/>
                <a:gd name="T61" fmla="*/ 15 h 60"/>
                <a:gd name="T62" fmla="*/ 19 w 41"/>
                <a:gd name="T63" fmla="*/ 22 h 60"/>
                <a:gd name="T64" fmla="*/ 25 w 41"/>
                <a:gd name="T65" fmla="*/ 1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1" h="60">
                  <a:moveTo>
                    <a:pt x="6" y="41"/>
                  </a:moveTo>
                  <a:cubicBezTo>
                    <a:pt x="6" y="41"/>
                    <a:pt x="6" y="41"/>
                    <a:pt x="6" y="41"/>
                  </a:cubicBezTo>
                  <a:cubicBezTo>
                    <a:pt x="4" y="39"/>
                    <a:pt x="3" y="37"/>
                    <a:pt x="3" y="34"/>
                  </a:cubicBezTo>
                  <a:cubicBezTo>
                    <a:pt x="3" y="31"/>
                    <a:pt x="5" y="28"/>
                    <a:pt x="7" y="26"/>
                  </a:cubicBezTo>
                  <a:cubicBezTo>
                    <a:pt x="7" y="26"/>
                    <a:pt x="7" y="26"/>
                    <a:pt x="7" y="26"/>
                  </a:cubicBezTo>
                  <a:cubicBezTo>
                    <a:pt x="4" y="24"/>
                    <a:pt x="2" y="20"/>
                    <a:pt x="2" y="15"/>
                  </a:cubicBezTo>
                  <a:cubicBezTo>
                    <a:pt x="2" y="5"/>
                    <a:pt x="10" y="0"/>
                    <a:pt x="19" y="0"/>
                  </a:cubicBezTo>
                  <a:cubicBezTo>
                    <a:pt x="21" y="0"/>
                    <a:pt x="23" y="0"/>
                    <a:pt x="25" y="1"/>
                  </a:cubicBezTo>
                  <a:cubicBezTo>
                    <a:pt x="41" y="1"/>
                    <a:pt x="41" y="1"/>
                    <a:pt x="41" y="1"/>
                  </a:cubicBezTo>
                  <a:cubicBezTo>
                    <a:pt x="41" y="10"/>
                    <a:pt x="41" y="10"/>
                    <a:pt x="41" y="10"/>
                  </a:cubicBezTo>
                  <a:cubicBezTo>
                    <a:pt x="34" y="10"/>
                    <a:pt x="34" y="10"/>
                    <a:pt x="34" y="10"/>
                  </a:cubicBezTo>
                  <a:cubicBezTo>
                    <a:pt x="35" y="11"/>
                    <a:pt x="35" y="13"/>
                    <a:pt x="35" y="15"/>
                  </a:cubicBezTo>
                  <a:cubicBezTo>
                    <a:pt x="35" y="25"/>
                    <a:pt x="28" y="29"/>
                    <a:pt x="19" y="29"/>
                  </a:cubicBezTo>
                  <a:cubicBezTo>
                    <a:pt x="17" y="29"/>
                    <a:pt x="16" y="29"/>
                    <a:pt x="14" y="28"/>
                  </a:cubicBezTo>
                  <a:cubicBezTo>
                    <a:pt x="13" y="29"/>
                    <a:pt x="12" y="30"/>
                    <a:pt x="12" y="32"/>
                  </a:cubicBezTo>
                  <a:cubicBezTo>
                    <a:pt x="12" y="34"/>
                    <a:pt x="14" y="35"/>
                    <a:pt x="19" y="35"/>
                  </a:cubicBezTo>
                  <a:cubicBezTo>
                    <a:pt x="25" y="35"/>
                    <a:pt x="25" y="35"/>
                    <a:pt x="25" y="35"/>
                  </a:cubicBezTo>
                  <a:cubicBezTo>
                    <a:pt x="36" y="35"/>
                    <a:pt x="41" y="38"/>
                    <a:pt x="41" y="45"/>
                  </a:cubicBezTo>
                  <a:cubicBezTo>
                    <a:pt x="41" y="54"/>
                    <a:pt x="32" y="60"/>
                    <a:pt x="18" y="60"/>
                  </a:cubicBezTo>
                  <a:cubicBezTo>
                    <a:pt x="8" y="60"/>
                    <a:pt x="0" y="57"/>
                    <a:pt x="0" y="50"/>
                  </a:cubicBezTo>
                  <a:cubicBezTo>
                    <a:pt x="0" y="46"/>
                    <a:pt x="3" y="43"/>
                    <a:pt x="6" y="41"/>
                  </a:cubicBezTo>
                  <a:close/>
                  <a:moveTo>
                    <a:pt x="20" y="52"/>
                  </a:moveTo>
                  <a:cubicBezTo>
                    <a:pt x="25" y="52"/>
                    <a:pt x="29" y="50"/>
                    <a:pt x="29" y="47"/>
                  </a:cubicBezTo>
                  <a:cubicBezTo>
                    <a:pt x="29" y="45"/>
                    <a:pt x="27" y="44"/>
                    <a:pt x="23" y="44"/>
                  </a:cubicBezTo>
                  <a:cubicBezTo>
                    <a:pt x="19" y="44"/>
                    <a:pt x="19" y="44"/>
                    <a:pt x="19" y="44"/>
                  </a:cubicBezTo>
                  <a:cubicBezTo>
                    <a:pt x="16" y="44"/>
                    <a:pt x="14" y="44"/>
                    <a:pt x="13" y="44"/>
                  </a:cubicBezTo>
                  <a:cubicBezTo>
                    <a:pt x="11" y="45"/>
                    <a:pt x="11" y="46"/>
                    <a:pt x="11" y="48"/>
                  </a:cubicBezTo>
                  <a:cubicBezTo>
                    <a:pt x="11" y="51"/>
                    <a:pt x="14" y="52"/>
                    <a:pt x="20" y="52"/>
                  </a:cubicBezTo>
                  <a:close/>
                  <a:moveTo>
                    <a:pt x="25" y="15"/>
                  </a:moveTo>
                  <a:cubicBezTo>
                    <a:pt x="25" y="11"/>
                    <a:pt x="22" y="8"/>
                    <a:pt x="19" y="8"/>
                  </a:cubicBezTo>
                  <a:cubicBezTo>
                    <a:pt x="16" y="8"/>
                    <a:pt x="13" y="10"/>
                    <a:pt x="13" y="15"/>
                  </a:cubicBezTo>
                  <a:cubicBezTo>
                    <a:pt x="13" y="19"/>
                    <a:pt x="16" y="22"/>
                    <a:pt x="19" y="22"/>
                  </a:cubicBezTo>
                  <a:cubicBezTo>
                    <a:pt x="22" y="22"/>
                    <a:pt x="25" y="19"/>
                    <a:pt x="25"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21"/>
            <p:cNvSpPr>
              <a:spLocks noEditPoints="1"/>
            </p:cNvSpPr>
            <p:nvPr userDrawn="1"/>
          </p:nvSpPr>
          <p:spPr bwMode="auto">
            <a:xfrm>
              <a:off x="2779713" y="7054851"/>
              <a:ext cx="119063" cy="133350"/>
            </a:xfrm>
            <a:custGeom>
              <a:avLst/>
              <a:gdLst>
                <a:gd name="T0" fmla="*/ 20 w 40"/>
                <a:gd name="T1" fmla="*/ 0 h 44"/>
                <a:gd name="T2" fmla="*/ 40 w 40"/>
                <a:gd name="T3" fmla="*/ 22 h 44"/>
                <a:gd name="T4" fmla="*/ 20 w 40"/>
                <a:gd name="T5" fmla="*/ 44 h 44"/>
                <a:gd name="T6" fmla="*/ 0 w 40"/>
                <a:gd name="T7" fmla="*/ 22 h 44"/>
                <a:gd name="T8" fmla="*/ 20 w 40"/>
                <a:gd name="T9" fmla="*/ 0 h 44"/>
                <a:gd name="T10" fmla="*/ 20 w 40"/>
                <a:gd name="T11" fmla="*/ 34 h 44"/>
                <a:gd name="T12" fmla="*/ 28 w 40"/>
                <a:gd name="T13" fmla="*/ 22 h 44"/>
                <a:gd name="T14" fmla="*/ 20 w 40"/>
                <a:gd name="T15" fmla="*/ 10 h 44"/>
                <a:gd name="T16" fmla="*/ 12 w 40"/>
                <a:gd name="T17" fmla="*/ 22 h 44"/>
                <a:gd name="T18" fmla="*/ 20 w 40"/>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4">
                  <a:moveTo>
                    <a:pt x="20" y="0"/>
                  </a:moveTo>
                  <a:cubicBezTo>
                    <a:pt x="30" y="0"/>
                    <a:pt x="40" y="8"/>
                    <a:pt x="40" y="22"/>
                  </a:cubicBezTo>
                  <a:cubicBezTo>
                    <a:pt x="40" y="36"/>
                    <a:pt x="30" y="44"/>
                    <a:pt x="20" y="44"/>
                  </a:cubicBezTo>
                  <a:cubicBezTo>
                    <a:pt x="9" y="44"/>
                    <a:pt x="0" y="36"/>
                    <a:pt x="0" y="22"/>
                  </a:cubicBezTo>
                  <a:cubicBezTo>
                    <a:pt x="0" y="8"/>
                    <a:pt x="9" y="0"/>
                    <a:pt x="20" y="0"/>
                  </a:cubicBezTo>
                  <a:close/>
                  <a:moveTo>
                    <a:pt x="20" y="34"/>
                  </a:moveTo>
                  <a:cubicBezTo>
                    <a:pt x="25" y="34"/>
                    <a:pt x="28" y="29"/>
                    <a:pt x="28" y="22"/>
                  </a:cubicBezTo>
                  <a:cubicBezTo>
                    <a:pt x="28" y="14"/>
                    <a:pt x="25" y="10"/>
                    <a:pt x="20" y="10"/>
                  </a:cubicBezTo>
                  <a:cubicBezTo>
                    <a:pt x="15" y="10"/>
                    <a:pt x="12" y="14"/>
                    <a:pt x="12" y="22"/>
                  </a:cubicBezTo>
                  <a:cubicBezTo>
                    <a:pt x="12" y="29"/>
                    <a:pt x="15" y="34"/>
                    <a:pt x="2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22"/>
            <p:cNvSpPr>
              <a:spLocks/>
            </p:cNvSpPr>
            <p:nvPr userDrawn="1"/>
          </p:nvSpPr>
          <p:spPr bwMode="auto">
            <a:xfrm>
              <a:off x="2908301" y="7058026"/>
              <a:ext cx="123825" cy="127000"/>
            </a:xfrm>
            <a:custGeom>
              <a:avLst/>
              <a:gdLst>
                <a:gd name="T0" fmla="*/ 0 w 42"/>
                <a:gd name="T1" fmla="*/ 0 h 42"/>
                <a:gd name="T2" fmla="*/ 12 w 42"/>
                <a:gd name="T3" fmla="*/ 0 h 42"/>
                <a:gd name="T4" fmla="*/ 17 w 42"/>
                <a:gd name="T5" fmla="*/ 20 h 42"/>
                <a:gd name="T6" fmla="*/ 21 w 42"/>
                <a:gd name="T7" fmla="*/ 32 h 42"/>
                <a:gd name="T8" fmla="*/ 21 w 42"/>
                <a:gd name="T9" fmla="*/ 32 h 42"/>
                <a:gd name="T10" fmla="*/ 24 w 42"/>
                <a:gd name="T11" fmla="*/ 20 h 42"/>
                <a:gd name="T12" fmla="*/ 30 w 42"/>
                <a:gd name="T13" fmla="*/ 0 h 42"/>
                <a:gd name="T14" fmla="*/ 42 w 42"/>
                <a:gd name="T15" fmla="*/ 0 h 42"/>
                <a:gd name="T16" fmla="*/ 28 w 42"/>
                <a:gd name="T17" fmla="*/ 42 h 42"/>
                <a:gd name="T18" fmla="*/ 14 w 42"/>
                <a:gd name="T19" fmla="*/ 42 h 42"/>
                <a:gd name="T20" fmla="*/ 0 w 42"/>
                <a:gd name="T21"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42">
                  <a:moveTo>
                    <a:pt x="0" y="0"/>
                  </a:moveTo>
                  <a:cubicBezTo>
                    <a:pt x="12" y="0"/>
                    <a:pt x="12" y="0"/>
                    <a:pt x="12" y="0"/>
                  </a:cubicBezTo>
                  <a:cubicBezTo>
                    <a:pt x="17" y="20"/>
                    <a:pt x="17" y="20"/>
                    <a:pt x="17" y="20"/>
                  </a:cubicBezTo>
                  <a:cubicBezTo>
                    <a:pt x="19" y="24"/>
                    <a:pt x="20" y="28"/>
                    <a:pt x="21" y="32"/>
                  </a:cubicBezTo>
                  <a:cubicBezTo>
                    <a:pt x="21" y="32"/>
                    <a:pt x="21" y="32"/>
                    <a:pt x="21" y="32"/>
                  </a:cubicBezTo>
                  <a:cubicBezTo>
                    <a:pt x="22" y="28"/>
                    <a:pt x="23" y="24"/>
                    <a:pt x="24" y="20"/>
                  </a:cubicBezTo>
                  <a:cubicBezTo>
                    <a:pt x="30" y="0"/>
                    <a:pt x="30" y="0"/>
                    <a:pt x="30" y="0"/>
                  </a:cubicBezTo>
                  <a:cubicBezTo>
                    <a:pt x="42" y="0"/>
                    <a:pt x="42" y="0"/>
                    <a:pt x="42" y="0"/>
                  </a:cubicBezTo>
                  <a:cubicBezTo>
                    <a:pt x="28" y="42"/>
                    <a:pt x="28" y="42"/>
                    <a:pt x="28" y="42"/>
                  </a:cubicBezTo>
                  <a:cubicBezTo>
                    <a:pt x="14" y="42"/>
                    <a:pt x="14" y="42"/>
                    <a:pt x="14"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Oval 23"/>
            <p:cNvSpPr>
              <a:spLocks noChangeArrowheads="1"/>
            </p:cNvSpPr>
            <p:nvPr userDrawn="1"/>
          </p:nvSpPr>
          <p:spPr bwMode="auto">
            <a:xfrm>
              <a:off x="3038476" y="7138988"/>
              <a:ext cx="44450"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24"/>
            <p:cNvSpPr>
              <a:spLocks/>
            </p:cNvSpPr>
            <p:nvPr userDrawn="1"/>
          </p:nvSpPr>
          <p:spPr bwMode="auto">
            <a:xfrm>
              <a:off x="3109913" y="7058026"/>
              <a:ext cx="109538" cy="130175"/>
            </a:xfrm>
            <a:custGeom>
              <a:avLst/>
              <a:gdLst>
                <a:gd name="T0" fmla="*/ 0 w 37"/>
                <a:gd name="T1" fmla="*/ 0 h 43"/>
                <a:gd name="T2" fmla="*/ 12 w 37"/>
                <a:gd name="T3" fmla="*/ 0 h 43"/>
                <a:gd name="T4" fmla="*/ 12 w 37"/>
                <a:gd name="T5" fmla="*/ 24 h 43"/>
                <a:gd name="T6" fmla="*/ 17 w 37"/>
                <a:gd name="T7" fmla="*/ 32 h 43"/>
                <a:gd name="T8" fmla="*/ 25 w 37"/>
                <a:gd name="T9" fmla="*/ 27 h 43"/>
                <a:gd name="T10" fmla="*/ 25 w 37"/>
                <a:gd name="T11" fmla="*/ 0 h 43"/>
                <a:gd name="T12" fmla="*/ 37 w 37"/>
                <a:gd name="T13" fmla="*/ 0 h 43"/>
                <a:gd name="T14" fmla="*/ 37 w 37"/>
                <a:gd name="T15" fmla="*/ 42 h 43"/>
                <a:gd name="T16" fmla="*/ 27 w 37"/>
                <a:gd name="T17" fmla="*/ 42 h 43"/>
                <a:gd name="T18" fmla="*/ 26 w 37"/>
                <a:gd name="T19" fmla="*/ 36 h 43"/>
                <a:gd name="T20" fmla="*/ 26 w 37"/>
                <a:gd name="T21" fmla="*/ 36 h 43"/>
                <a:gd name="T22" fmla="*/ 13 w 37"/>
                <a:gd name="T23" fmla="*/ 43 h 43"/>
                <a:gd name="T24" fmla="*/ 0 w 37"/>
                <a:gd name="T25" fmla="*/ 26 h 43"/>
                <a:gd name="T26" fmla="*/ 0 w 37"/>
                <a:gd name="T27"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43">
                  <a:moveTo>
                    <a:pt x="0" y="0"/>
                  </a:moveTo>
                  <a:cubicBezTo>
                    <a:pt x="12" y="0"/>
                    <a:pt x="12" y="0"/>
                    <a:pt x="12" y="0"/>
                  </a:cubicBezTo>
                  <a:cubicBezTo>
                    <a:pt x="12" y="24"/>
                    <a:pt x="12" y="24"/>
                    <a:pt x="12" y="24"/>
                  </a:cubicBezTo>
                  <a:cubicBezTo>
                    <a:pt x="12" y="30"/>
                    <a:pt x="14" y="32"/>
                    <a:pt x="17" y="32"/>
                  </a:cubicBezTo>
                  <a:cubicBezTo>
                    <a:pt x="21" y="32"/>
                    <a:pt x="22" y="31"/>
                    <a:pt x="25" y="27"/>
                  </a:cubicBezTo>
                  <a:cubicBezTo>
                    <a:pt x="25" y="0"/>
                    <a:pt x="25" y="0"/>
                    <a:pt x="25" y="0"/>
                  </a:cubicBezTo>
                  <a:cubicBezTo>
                    <a:pt x="37" y="0"/>
                    <a:pt x="37" y="0"/>
                    <a:pt x="37" y="0"/>
                  </a:cubicBezTo>
                  <a:cubicBezTo>
                    <a:pt x="37" y="42"/>
                    <a:pt x="37" y="42"/>
                    <a:pt x="37" y="42"/>
                  </a:cubicBezTo>
                  <a:cubicBezTo>
                    <a:pt x="27" y="42"/>
                    <a:pt x="27" y="42"/>
                    <a:pt x="27" y="42"/>
                  </a:cubicBezTo>
                  <a:cubicBezTo>
                    <a:pt x="26" y="36"/>
                    <a:pt x="26" y="36"/>
                    <a:pt x="26" y="36"/>
                  </a:cubicBezTo>
                  <a:cubicBezTo>
                    <a:pt x="26" y="36"/>
                    <a:pt x="26" y="36"/>
                    <a:pt x="26" y="36"/>
                  </a:cubicBezTo>
                  <a:cubicBezTo>
                    <a:pt x="22" y="40"/>
                    <a:pt x="19" y="43"/>
                    <a:pt x="13" y="43"/>
                  </a:cubicBezTo>
                  <a:cubicBezTo>
                    <a:pt x="4" y="43"/>
                    <a:pt x="0" y="36"/>
                    <a:pt x="0" y="2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25"/>
            <p:cNvSpPr>
              <a:spLocks/>
            </p:cNvSpPr>
            <p:nvPr userDrawn="1"/>
          </p:nvSpPr>
          <p:spPr bwMode="auto">
            <a:xfrm>
              <a:off x="3251201" y="7005638"/>
              <a:ext cx="119063" cy="179388"/>
            </a:xfrm>
            <a:custGeom>
              <a:avLst/>
              <a:gdLst>
                <a:gd name="T0" fmla="*/ 0 w 75"/>
                <a:gd name="T1" fmla="*/ 0 h 113"/>
                <a:gd name="T2" fmla="*/ 23 w 75"/>
                <a:gd name="T3" fmla="*/ 0 h 113"/>
                <a:gd name="T4" fmla="*/ 23 w 75"/>
                <a:gd name="T5" fmla="*/ 63 h 113"/>
                <a:gd name="T6" fmla="*/ 23 w 75"/>
                <a:gd name="T7" fmla="*/ 63 h 113"/>
                <a:gd name="T8" fmla="*/ 47 w 75"/>
                <a:gd name="T9" fmla="*/ 33 h 113"/>
                <a:gd name="T10" fmla="*/ 73 w 75"/>
                <a:gd name="T11" fmla="*/ 33 h 113"/>
                <a:gd name="T12" fmla="*/ 45 w 75"/>
                <a:gd name="T13" fmla="*/ 65 h 113"/>
                <a:gd name="T14" fmla="*/ 75 w 75"/>
                <a:gd name="T15" fmla="*/ 113 h 113"/>
                <a:gd name="T16" fmla="*/ 49 w 75"/>
                <a:gd name="T17" fmla="*/ 113 h 113"/>
                <a:gd name="T18" fmla="*/ 32 w 75"/>
                <a:gd name="T19" fmla="*/ 80 h 113"/>
                <a:gd name="T20" fmla="*/ 23 w 75"/>
                <a:gd name="T21" fmla="*/ 92 h 113"/>
                <a:gd name="T22" fmla="*/ 23 w 75"/>
                <a:gd name="T23" fmla="*/ 113 h 113"/>
                <a:gd name="T24" fmla="*/ 0 w 75"/>
                <a:gd name="T25" fmla="*/ 113 h 113"/>
                <a:gd name="T26" fmla="*/ 0 w 75"/>
                <a:gd name="T2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13">
                  <a:moveTo>
                    <a:pt x="0" y="0"/>
                  </a:moveTo>
                  <a:lnTo>
                    <a:pt x="23" y="0"/>
                  </a:lnTo>
                  <a:lnTo>
                    <a:pt x="23" y="63"/>
                  </a:lnTo>
                  <a:lnTo>
                    <a:pt x="23" y="63"/>
                  </a:lnTo>
                  <a:lnTo>
                    <a:pt x="47" y="33"/>
                  </a:lnTo>
                  <a:lnTo>
                    <a:pt x="73" y="33"/>
                  </a:lnTo>
                  <a:lnTo>
                    <a:pt x="45" y="65"/>
                  </a:lnTo>
                  <a:lnTo>
                    <a:pt x="75" y="113"/>
                  </a:lnTo>
                  <a:lnTo>
                    <a:pt x="49" y="113"/>
                  </a:lnTo>
                  <a:lnTo>
                    <a:pt x="32" y="80"/>
                  </a:lnTo>
                  <a:lnTo>
                    <a:pt x="23" y="92"/>
                  </a:lnTo>
                  <a:lnTo>
                    <a:pt x="23" y="113"/>
                  </a:lnTo>
                  <a:lnTo>
                    <a:pt x="0" y="113"/>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4" name="MSIPCMContentMarking" descr="{&quot;HashCode&quot;:-2130211288,&quot;Placement&quot;:&quot;Header&quot;,&quot;Top&quot;:0.0,&quot;Left&quot;:652.990051,&quot;SlideWidth&quot;:842,&quot;SlideHeight&quot;:595}">
            <a:extLst>
              <a:ext uri="{FF2B5EF4-FFF2-40B4-BE49-F238E27FC236}">
                <a16:creationId xmlns:a16="http://schemas.microsoft.com/office/drawing/2014/main" id="{938335AE-689B-491C-B744-2BD98166A982}"/>
              </a:ext>
            </a:extLst>
          </p:cNvPr>
          <p:cNvSpPr txBox="1"/>
          <p:nvPr userDrawn="1"/>
        </p:nvSpPr>
        <p:spPr>
          <a:xfrm>
            <a:off x="8292974" y="0"/>
            <a:ext cx="2400426" cy="262344"/>
          </a:xfrm>
          <a:prstGeom prst="rect">
            <a:avLst/>
          </a:prstGeom>
          <a:noFill/>
        </p:spPr>
        <p:txBody>
          <a:bodyPr vert="horz" wrap="square" lIns="0" tIns="0" rIns="0" bIns="0" rtlCol="0" anchor="ctr" anchorCtr="1">
            <a:spAutoFit/>
          </a:bodyPr>
          <a:lstStyle/>
          <a:p>
            <a:pPr algn="r">
              <a:spcBef>
                <a:spcPts val="0"/>
              </a:spcBef>
              <a:spcAft>
                <a:spcPts val="0"/>
              </a:spcAft>
            </a:pPr>
            <a:r>
              <a:rPr lang="en-GB" sz="1000">
                <a:solidFill>
                  <a:srgbClr val="FF8C00"/>
                </a:solidFill>
                <a:latin typeface="Calibri" panose="020F0502020204030204" pitchFamily="34" charset="0"/>
              </a:rPr>
              <a:t>Information Classification: CONTROLLED</a:t>
            </a:r>
          </a:p>
        </p:txBody>
      </p:sp>
    </p:spTree>
    <p:extLst>
      <p:ext uri="{BB962C8B-B14F-4D97-AF65-F5344CB8AC3E}">
        <p14:creationId xmlns:p14="http://schemas.microsoft.com/office/powerpoint/2010/main" val="236878491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68463" rtl="0" eaLnBrk="1" latinLnBrk="0" hangingPunct="1">
        <a:spcBef>
          <a:spcPct val="0"/>
        </a:spcBef>
        <a:buNone/>
        <a:defRPr sz="4700" kern="1200">
          <a:solidFill>
            <a:schemeClr val="tx1"/>
          </a:solidFill>
          <a:latin typeface="+mj-lt"/>
          <a:ea typeface="+mj-ea"/>
          <a:cs typeface="+mj-cs"/>
        </a:defRPr>
      </a:lvl1pPr>
    </p:titleStyle>
    <p:bodyStyle>
      <a:lvl1pPr marL="363174" indent="-363174" algn="l" defTabSz="968463"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1pPr>
      <a:lvl2pPr marL="786876" indent="-302644" algn="l" defTabSz="968463"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2pPr>
      <a:lvl3pPr marL="1210579" indent="-242116" algn="l" defTabSz="96846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694812"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179043"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663274"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147506"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631738"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115970"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968463" rtl="0" eaLnBrk="1" latinLnBrk="0" hangingPunct="1">
        <a:defRPr sz="2000" kern="1200">
          <a:solidFill>
            <a:schemeClr val="tx1"/>
          </a:solidFill>
          <a:latin typeface="+mn-lt"/>
          <a:ea typeface="+mn-ea"/>
          <a:cs typeface="+mn-cs"/>
        </a:defRPr>
      </a:lvl1pPr>
      <a:lvl2pPr marL="484231" algn="l" defTabSz="968463" rtl="0" eaLnBrk="1" latinLnBrk="0" hangingPunct="1">
        <a:defRPr sz="2000" kern="1200">
          <a:solidFill>
            <a:schemeClr val="tx1"/>
          </a:solidFill>
          <a:latin typeface="+mn-lt"/>
          <a:ea typeface="+mn-ea"/>
          <a:cs typeface="+mn-cs"/>
        </a:defRPr>
      </a:lvl2pPr>
      <a:lvl3pPr marL="968463" algn="l" defTabSz="968463" rtl="0" eaLnBrk="1" latinLnBrk="0" hangingPunct="1">
        <a:defRPr sz="2000" kern="1200">
          <a:solidFill>
            <a:schemeClr val="tx1"/>
          </a:solidFill>
          <a:latin typeface="+mn-lt"/>
          <a:ea typeface="+mn-ea"/>
          <a:cs typeface="+mn-cs"/>
        </a:defRPr>
      </a:lvl3pPr>
      <a:lvl4pPr marL="1452695" algn="l" defTabSz="968463" rtl="0" eaLnBrk="1" latinLnBrk="0" hangingPunct="1">
        <a:defRPr sz="2000" kern="1200">
          <a:solidFill>
            <a:schemeClr val="tx1"/>
          </a:solidFill>
          <a:latin typeface="+mn-lt"/>
          <a:ea typeface="+mn-ea"/>
          <a:cs typeface="+mn-cs"/>
        </a:defRPr>
      </a:lvl4pPr>
      <a:lvl5pPr marL="1936927" algn="l" defTabSz="968463" rtl="0" eaLnBrk="1" latinLnBrk="0" hangingPunct="1">
        <a:defRPr sz="2000" kern="1200">
          <a:solidFill>
            <a:schemeClr val="tx1"/>
          </a:solidFill>
          <a:latin typeface="+mn-lt"/>
          <a:ea typeface="+mn-ea"/>
          <a:cs typeface="+mn-cs"/>
        </a:defRPr>
      </a:lvl5pPr>
      <a:lvl6pPr marL="2421158" algn="l" defTabSz="968463" rtl="0" eaLnBrk="1" latinLnBrk="0" hangingPunct="1">
        <a:defRPr sz="2000" kern="1200">
          <a:solidFill>
            <a:schemeClr val="tx1"/>
          </a:solidFill>
          <a:latin typeface="+mn-lt"/>
          <a:ea typeface="+mn-ea"/>
          <a:cs typeface="+mn-cs"/>
        </a:defRPr>
      </a:lvl6pPr>
      <a:lvl7pPr marL="2905390" algn="l" defTabSz="968463" rtl="0" eaLnBrk="1" latinLnBrk="0" hangingPunct="1">
        <a:defRPr sz="2000" kern="1200">
          <a:solidFill>
            <a:schemeClr val="tx1"/>
          </a:solidFill>
          <a:latin typeface="+mn-lt"/>
          <a:ea typeface="+mn-ea"/>
          <a:cs typeface="+mn-cs"/>
        </a:defRPr>
      </a:lvl7pPr>
      <a:lvl8pPr marL="3389622" algn="l" defTabSz="968463" rtl="0" eaLnBrk="1" latinLnBrk="0" hangingPunct="1">
        <a:defRPr sz="2000" kern="1200">
          <a:solidFill>
            <a:schemeClr val="tx1"/>
          </a:solidFill>
          <a:latin typeface="+mn-lt"/>
          <a:ea typeface="+mn-ea"/>
          <a:cs typeface="+mn-cs"/>
        </a:defRPr>
      </a:lvl8pPr>
      <a:lvl9pPr marL="3873853" algn="l" defTabSz="968463"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0693400" cy="7561263"/>
          </a:xfrm>
          <a:prstGeom prst="rect">
            <a:avLst/>
          </a:prstGeom>
          <a:solidFill>
            <a:srgbClr val="0087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8" name="Group 27"/>
          <p:cNvGrpSpPr/>
          <p:nvPr userDrawn="1"/>
        </p:nvGrpSpPr>
        <p:grpSpPr>
          <a:xfrm>
            <a:off x="525463" y="6951663"/>
            <a:ext cx="2844801" cy="336550"/>
            <a:chOff x="525463" y="6951663"/>
            <a:chExt cx="2844801" cy="336550"/>
          </a:xfrm>
        </p:grpSpPr>
        <p:sp>
          <p:nvSpPr>
            <p:cNvPr id="4" name="Freeform 5"/>
            <p:cNvSpPr>
              <a:spLocks/>
            </p:cNvSpPr>
            <p:nvPr userDrawn="1"/>
          </p:nvSpPr>
          <p:spPr bwMode="auto">
            <a:xfrm>
              <a:off x="617538" y="7005638"/>
              <a:ext cx="130175" cy="225425"/>
            </a:xfrm>
            <a:custGeom>
              <a:avLst/>
              <a:gdLst>
                <a:gd name="T0" fmla="*/ 0 w 82"/>
                <a:gd name="T1" fmla="*/ 65 h 142"/>
                <a:gd name="T2" fmla="*/ 32 w 82"/>
                <a:gd name="T3" fmla="*/ 71 h 142"/>
                <a:gd name="T4" fmla="*/ 5 w 82"/>
                <a:gd name="T5" fmla="*/ 130 h 142"/>
                <a:gd name="T6" fmla="*/ 30 w 82"/>
                <a:gd name="T7" fmla="*/ 142 h 142"/>
                <a:gd name="T8" fmla="*/ 56 w 82"/>
                <a:gd name="T9" fmla="*/ 80 h 142"/>
                <a:gd name="T10" fmla="*/ 82 w 82"/>
                <a:gd name="T11" fmla="*/ 101 h 142"/>
                <a:gd name="T12" fmla="*/ 76 w 82"/>
                <a:gd name="T13" fmla="*/ 0 h 142"/>
                <a:gd name="T14" fmla="*/ 0 w 82"/>
                <a:gd name="T15" fmla="*/ 65 h 1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 h="142">
                  <a:moveTo>
                    <a:pt x="0" y="65"/>
                  </a:moveTo>
                  <a:lnTo>
                    <a:pt x="32" y="71"/>
                  </a:lnTo>
                  <a:lnTo>
                    <a:pt x="5" y="130"/>
                  </a:lnTo>
                  <a:lnTo>
                    <a:pt x="30" y="142"/>
                  </a:lnTo>
                  <a:lnTo>
                    <a:pt x="56" y="80"/>
                  </a:lnTo>
                  <a:lnTo>
                    <a:pt x="82" y="101"/>
                  </a:lnTo>
                  <a:lnTo>
                    <a:pt x="76" y="0"/>
                  </a:lnTo>
                  <a:lnTo>
                    <a:pt x="0" y="6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 name="Freeform 6"/>
            <p:cNvSpPr>
              <a:spLocks noEditPoints="1"/>
            </p:cNvSpPr>
            <p:nvPr userDrawn="1"/>
          </p:nvSpPr>
          <p:spPr bwMode="auto">
            <a:xfrm>
              <a:off x="525463" y="6951663"/>
              <a:ext cx="328613" cy="336550"/>
            </a:xfrm>
            <a:custGeom>
              <a:avLst/>
              <a:gdLst>
                <a:gd name="T0" fmla="*/ 56 w 111"/>
                <a:gd name="T1" fmla="*/ 111 h 111"/>
                <a:gd name="T2" fmla="*/ 0 w 111"/>
                <a:gd name="T3" fmla="*/ 55 h 111"/>
                <a:gd name="T4" fmla="*/ 56 w 111"/>
                <a:gd name="T5" fmla="*/ 0 h 111"/>
                <a:gd name="T6" fmla="*/ 111 w 111"/>
                <a:gd name="T7" fmla="*/ 55 h 111"/>
                <a:gd name="T8" fmla="*/ 56 w 111"/>
                <a:gd name="T9" fmla="*/ 111 h 111"/>
                <a:gd name="T10" fmla="*/ 56 w 111"/>
                <a:gd name="T11" fmla="*/ 6 h 111"/>
                <a:gd name="T12" fmla="*/ 6 w 111"/>
                <a:gd name="T13" fmla="*/ 55 h 111"/>
                <a:gd name="T14" fmla="*/ 56 w 111"/>
                <a:gd name="T15" fmla="*/ 105 h 111"/>
                <a:gd name="T16" fmla="*/ 105 w 111"/>
                <a:gd name="T17" fmla="*/ 55 h 111"/>
                <a:gd name="T18" fmla="*/ 56 w 111"/>
                <a:gd name="T19" fmla="*/ 6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1" h="111">
                  <a:moveTo>
                    <a:pt x="56" y="111"/>
                  </a:moveTo>
                  <a:cubicBezTo>
                    <a:pt x="25" y="111"/>
                    <a:pt x="0" y="86"/>
                    <a:pt x="0" y="55"/>
                  </a:cubicBezTo>
                  <a:cubicBezTo>
                    <a:pt x="0" y="25"/>
                    <a:pt x="25" y="0"/>
                    <a:pt x="56" y="0"/>
                  </a:cubicBezTo>
                  <a:cubicBezTo>
                    <a:pt x="86" y="0"/>
                    <a:pt x="111" y="25"/>
                    <a:pt x="111" y="55"/>
                  </a:cubicBezTo>
                  <a:cubicBezTo>
                    <a:pt x="111" y="86"/>
                    <a:pt x="86" y="111"/>
                    <a:pt x="56" y="111"/>
                  </a:cubicBezTo>
                  <a:close/>
                  <a:moveTo>
                    <a:pt x="56" y="6"/>
                  </a:moveTo>
                  <a:cubicBezTo>
                    <a:pt x="28" y="6"/>
                    <a:pt x="6" y="28"/>
                    <a:pt x="6" y="55"/>
                  </a:cubicBezTo>
                  <a:cubicBezTo>
                    <a:pt x="6" y="83"/>
                    <a:pt x="28" y="105"/>
                    <a:pt x="56" y="105"/>
                  </a:cubicBezTo>
                  <a:cubicBezTo>
                    <a:pt x="83" y="105"/>
                    <a:pt x="105" y="83"/>
                    <a:pt x="105" y="55"/>
                  </a:cubicBezTo>
                  <a:cubicBezTo>
                    <a:pt x="105" y="28"/>
                    <a:pt x="83" y="6"/>
                    <a:pt x="56"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 name="Freeform 7"/>
            <p:cNvSpPr>
              <a:spLocks/>
            </p:cNvSpPr>
            <p:nvPr userDrawn="1"/>
          </p:nvSpPr>
          <p:spPr bwMode="auto">
            <a:xfrm>
              <a:off x="973138"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 name="Freeform 8"/>
            <p:cNvSpPr>
              <a:spLocks/>
            </p:cNvSpPr>
            <p:nvPr userDrawn="1"/>
          </p:nvSpPr>
          <p:spPr bwMode="auto">
            <a:xfrm>
              <a:off x="11684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1363663"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2" name="Oval 10"/>
            <p:cNvSpPr>
              <a:spLocks noChangeArrowheads="1"/>
            </p:cNvSpPr>
            <p:nvPr userDrawn="1"/>
          </p:nvSpPr>
          <p:spPr bwMode="auto">
            <a:xfrm>
              <a:off x="1558926" y="7138988"/>
              <a:ext cx="42863" cy="49213"/>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1622426" y="7054851"/>
              <a:ext cx="103188" cy="133350"/>
            </a:xfrm>
            <a:custGeom>
              <a:avLst/>
              <a:gdLst>
                <a:gd name="T0" fmla="*/ 22 w 35"/>
                <a:gd name="T1" fmla="*/ 0 h 44"/>
                <a:gd name="T2" fmla="*/ 34 w 35"/>
                <a:gd name="T3" fmla="*/ 5 h 44"/>
                <a:gd name="T4" fmla="*/ 29 w 35"/>
                <a:gd name="T5" fmla="*/ 12 h 44"/>
                <a:gd name="T6" fmla="*/ 23 w 35"/>
                <a:gd name="T7" fmla="*/ 10 h 44"/>
                <a:gd name="T8" fmla="*/ 13 w 35"/>
                <a:gd name="T9" fmla="*/ 22 h 44"/>
                <a:gd name="T10" fmla="*/ 22 w 35"/>
                <a:gd name="T11" fmla="*/ 34 h 44"/>
                <a:gd name="T12" fmla="*/ 30 w 35"/>
                <a:gd name="T13" fmla="*/ 30 h 44"/>
                <a:gd name="T14" fmla="*/ 35 w 35"/>
                <a:gd name="T15" fmla="*/ 38 h 44"/>
                <a:gd name="T16" fmla="*/ 21 w 35"/>
                <a:gd name="T17" fmla="*/ 44 h 44"/>
                <a:gd name="T18" fmla="*/ 0 w 35"/>
                <a:gd name="T19" fmla="*/ 22 h 44"/>
                <a:gd name="T20" fmla="*/ 22 w 35"/>
                <a:gd name="T21"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5" h="44">
                  <a:moveTo>
                    <a:pt x="22" y="0"/>
                  </a:moveTo>
                  <a:cubicBezTo>
                    <a:pt x="27" y="0"/>
                    <a:pt x="31" y="2"/>
                    <a:pt x="34" y="5"/>
                  </a:cubicBezTo>
                  <a:cubicBezTo>
                    <a:pt x="29" y="12"/>
                    <a:pt x="29" y="12"/>
                    <a:pt x="29" y="12"/>
                  </a:cubicBezTo>
                  <a:cubicBezTo>
                    <a:pt x="26" y="11"/>
                    <a:pt x="25" y="10"/>
                    <a:pt x="23" y="10"/>
                  </a:cubicBezTo>
                  <a:cubicBezTo>
                    <a:pt x="17" y="10"/>
                    <a:pt x="13" y="14"/>
                    <a:pt x="13" y="22"/>
                  </a:cubicBezTo>
                  <a:cubicBezTo>
                    <a:pt x="13" y="29"/>
                    <a:pt x="17" y="34"/>
                    <a:pt x="22" y="34"/>
                  </a:cubicBezTo>
                  <a:cubicBezTo>
                    <a:pt x="25" y="34"/>
                    <a:pt x="28" y="32"/>
                    <a:pt x="30" y="30"/>
                  </a:cubicBezTo>
                  <a:cubicBezTo>
                    <a:pt x="35" y="38"/>
                    <a:pt x="35" y="38"/>
                    <a:pt x="35" y="38"/>
                  </a:cubicBezTo>
                  <a:cubicBezTo>
                    <a:pt x="31" y="42"/>
                    <a:pt x="25" y="44"/>
                    <a:pt x="21" y="44"/>
                  </a:cubicBezTo>
                  <a:cubicBezTo>
                    <a:pt x="9" y="44"/>
                    <a:pt x="0" y="36"/>
                    <a:pt x="0" y="22"/>
                  </a:cubicBezTo>
                  <a:cubicBezTo>
                    <a:pt x="0" y="8"/>
                    <a:pt x="10"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2"/>
            <p:cNvSpPr>
              <a:spLocks noEditPoints="1"/>
            </p:cNvSpPr>
            <p:nvPr userDrawn="1"/>
          </p:nvSpPr>
          <p:spPr bwMode="auto">
            <a:xfrm>
              <a:off x="1735138" y="7054851"/>
              <a:ext cx="120650" cy="133350"/>
            </a:xfrm>
            <a:custGeom>
              <a:avLst/>
              <a:gdLst>
                <a:gd name="T0" fmla="*/ 20 w 41"/>
                <a:gd name="T1" fmla="*/ 0 h 44"/>
                <a:gd name="T2" fmla="*/ 41 w 41"/>
                <a:gd name="T3" fmla="*/ 22 h 44"/>
                <a:gd name="T4" fmla="*/ 20 w 41"/>
                <a:gd name="T5" fmla="*/ 44 h 44"/>
                <a:gd name="T6" fmla="*/ 0 w 41"/>
                <a:gd name="T7" fmla="*/ 22 h 44"/>
                <a:gd name="T8" fmla="*/ 20 w 41"/>
                <a:gd name="T9" fmla="*/ 0 h 44"/>
                <a:gd name="T10" fmla="*/ 20 w 41"/>
                <a:gd name="T11" fmla="*/ 34 h 44"/>
                <a:gd name="T12" fmla="*/ 28 w 41"/>
                <a:gd name="T13" fmla="*/ 22 h 44"/>
                <a:gd name="T14" fmla="*/ 20 w 41"/>
                <a:gd name="T15" fmla="*/ 10 h 44"/>
                <a:gd name="T16" fmla="*/ 13 w 41"/>
                <a:gd name="T17" fmla="*/ 22 h 44"/>
                <a:gd name="T18" fmla="*/ 20 w 41"/>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4">
                  <a:moveTo>
                    <a:pt x="20" y="0"/>
                  </a:moveTo>
                  <a:cubicBezTo>
                    <a:pt x="31" y="0"/>
                    <a:pt x="41" y="8"/>
                    <a:pt x="41" y="22"/>
                  </a:cubicBezTo>
                  <a:cubicBezTo>
                    <a:pt x="41" y="36"/>
                    <a:pt x="31" y="44"/>
                    <a:pt x="20" y="44"/>
                  </a:cubicBezTo>
                  <a:cubicBezTo>
                    <a:pt x="10" y="44"/>
                    <a:pt x="0" y="36"/>
                    <a:pt x="0" y="22"/>
                  </a:cubicBezTo>
                  <a:cubicBezTo>
                    <a:pt x="0" y="8"/>
                    <a:pt x="10" y="0"/>
                    <a:pt x="20" y="0"/>
                  </a:cubicBezTo>
                  <a:close/>
                  <a:moveTo>
                    <a:pt x="20" y="34"/>
                  </a:moveTo>
                  <a:cubicBezTo>
                    <a:pt x="25" y="34"/>
                    <a:pt x="28" y="29"/>
                    <a:pt x="28" y="22"/>
                  </a:cubicBezTo>
                  <a:cubicBezTo>
                    <a:pt x="28" y="14"/>
                    <a:pt x="25" y="10"/>
                    <a:pt x="20" y="10"/>
                  </a:cubicBezTo>
                  <a:cubicBezTo>
                    <a:pt x="15" y="10"/>
                    <a:pt x="13" y="14"/>
                    <a:pt x="13" y="22"/>
                  </a:cubicBezTo>
                  <a:cubicBezTo>
                    <a:pt x="13" y="29"/>
                    <a:pt x="15" y="34"/>
                    <a:pt x="20" y="3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3"/>
            <p:cNvSpPr>
              <a:spLocks/>
            </p:cNvSpPr>
            <p:nvPr userDrawn="1"/>
          </p:nvSpPr>
          <p:spPr bwMode="auto">
            <a:xfrm>
              <a:off x="1879601" y="7054851"/>
              <a:ext cx="82550" cy="130175"/>
            </a:xfrm>
            <a:custGeom>
              <a:avLst/>
              <a:gdLst>
                <a:gd name="T0" fmla="*/ 0 w 28"/>
                <a:gd name="T1" fmla="*/ 1 h 43"/>
                <a:gd name="T2" fmla="*/ 10 w 28"/>
                <a:gd name="T3" fmla="*/ 1 h 43"/>
                <a:gd name="T4" fmla="*/ 11 w 28"/>
                <a:gd name="T5" fmla="*/ 8 h 43"/>
                <a:gd name="T6" fmla="*/ 11 w 28"/>
                <a:gd name="T7" fmla="*/ 8 h 43"/>
                <a:gd name="T8" fmla="*/ 23 w 28"/>
                <a:gd name="T9" fmla="*/ 0 h 43"/>
                <a:gd name="T10" fmla="*/ 28 w 28"/>
                <a:gd name="T11" fmla="*/ 1 h 43"/>
                <a:gd name="T12" fmla="*/ 26 w 28"/>
                <a:gd name="T13" fmla="*/ 11 h 43"/>
                <a:gd name="T14" fmla="*/ 21 w 28"/>
                <a:gd name="T15" fmla="*/ 11 h 43"/>
                <a:gd name="T16" fmla="*/ 12 w 28"/>
                <a:gd name="T17" fmla="*/ 18 h 43"/>
                <a:gd name="T18" fmla="*/ 12 w 28"/>
                <a:gd name="T19" fmla="*/ 43 h 43"/>
                <a:gd name="T20" fmla="*/ 0 w 28"/>
                <a:gd name="T21" fmla="*/ 43 h 43"/>
                <a:gd name="T22" fmla="*/ 0 w 28"/>
                <a:gd name="T23"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43">
                  <a:moveTo>
                    <a:pt x="0" y="1"/>
                  </a:moveTo>
                  <a:cubicBezTo>
                    <a:pt x="10" y="1"/>
                    <a:pt x="10" y="1"/>
                    <a:pt x="10" y="1"/>
                  </a:cubicBezTo>
                  <a:cubicBezTo>
                    <a:pt x="11" y="8"/>
                    <a:pt x="11" y="8"/>
                    <a:pt x="11" y="8"/>
                  </a:cubicBezTo>
                  <a:cubicBezTo>
                    <a:pt x="11" y="8"/>
                    <a:pt x="11" y="8"/>
                    <a:pt x="11" y="8"/>
                  </a:cubicBezTo>
                  <a:cubicBezTo>
                    <a:pt x="14" y="3"/>
                    <a:pt x="19" y="0"/>
                    <a:pt x="23" y="0"/>
                  </a:cubicBezTo>
                  <a:cubicBezTo>
                    <a:pt x="25" y="0"/>
                    <a:pt x="27" y="0"/>
                    <a:pt x="28" y="1"/>
                  </a:cubicBezTo>
                  <a:cubicBezTo>
                    <a:pt x="26" y="11"/>
                    <a:pt x="26" y="11"/>
                    <a:pt x="26" y="11"/>
                  </a:cubicBezTo>
                  <a:cubicBezTo>
                    <a:pt x="24" y="11"/>
                    <a:pt x="23" y="11"/>
                    <a:pt x="21" y="11"/>
                  </a:cubicBezTo>
                  <a:cubicBezTo>
                    <a:pt x="18" y="11"/>
                    <a:pt x="14" y="13"/>
                    <a:pt x="12" y="18"/>
                  </a:cubicBezTo>
                  <a:cubicBezTo>
                    <a:pt x="12" y="43"/>
                    <a:pt x="12" y="43"/>
                    <a:pt x="12" y="43"/>
                  </a:cubicBezTo>
                  <a:cubicBezTo>
                    <a:pt x="0" y="43"/>
                    <a:pt x="0" y="43"/>
                    <a:pt x="0" y="43"/>
                  </a:cubicBezTo>
                  <a:lnTo>
                    <a:pt x="0"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4"/>
            <p:cNvSpPr>
              <a:spLocks/>
            </p:cNvSpPr>
            <p:nvPr userDrawn="1"/>
          </p:nvSpPr>
          <p:spPr bwMode="auto">
            <a:xfrm>
              <a:off x="1978026" y="7054851"/>
              <a:ext cx="112713" cy="130175"/>
            </a:xfrm>
            <a:custGeom>
              <a:avLst/>
              <a:gdLst>
                <a:gd name="T0" fmla="*/ 0 w 38"/>
                <a:gd name="T1" fmla="*/ 1 h 43"/>
                <a:gd name="T2" fmla="*/ 10 w 38"/>
                <a:gd name="T3" fmla="*/ 1 h 43"/>
                <a:gd name="T4" fmla="*/ 11 w 38"/>
                <a:gd name="T5" fmla="*/ 6 h 43"/>
                <a:gd name="T6" fmla="*/ 12 w 38"/>
                <a:gd name="T7" fmla="*/ 6 h 43"/>
                <a:gd name="T8" fmla="*/ 25 w 38"/>
                <a:gd name="T9" fmla="*/ 0 h 43"/>
                <a:gd name="T10" fmla="*/ 38 w 38"/>
                <a:gd name="T11" fmla="*/ 17 h 43"/>
                <a:gd name="T12" fmla="*/ 38 w 38"/>
                <a:gd name="T13" fmla="*/ 43 h 43"/>
                <a:gd name="T14" fmla="*/ 26 w 38"/>
                <a:gd name="T15" fmla="*/ 43 h 43"/>
                <a:gd name="T16" fmla="*/ 26 w 38"/>
                <a:gd name="T17" fmla="*/ 18 h 43"/>
                <a:gd name="T18" fmla="*/ 20 w 38"/>
                <a:gd name="T19" fmla="*/ 10 h 43"/>
                <a:gd name="T20" fmla="*/ 13 w 38"/>
                <a:gd name="T21" fmla="*/ 14 h 43"/>
                <a:gd name="T22" fmla="*/ 13 w 38"/>
                <a:gd name="T23" fmla="*/ 43 h 43"/>
                <a:gd name="T24" fmla="*/ 0 w 38"/>
                <a:gd name="T25" fmla="*/ 43 h 43"/>
                <a:gd name="T26" fmla="*/ 0 w 38"/>
                <a:gd name="T27"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 h="43">
                  <a:moveTo>
                    <a:pt x="0" y="1"/>
                  </a:moveTo>
                  <a:cubicBezTo>
                    <a:pt x="10" y="1"/>
                    <a:pt x="10" y="1"/>
                    <a:pt x="10" y="1"/>
                  </a:cubicBezTo>
                  <a:cubicBezTo>
                    <a:pt x="11" y="6"/>
                    <a:pt x="11" y="6"/>
                    <a:pt x="11" y="6"/>
                  </a:cubicBezTo>
                  <a:cubicBezTo>
                    <a:pt x="12" y="6"/>
                    <a:pt x="12" y="6"/>
                    <a:pt x="12" y="6"/>
                  </a:cubicBezTo>
                  <a:cubicBezTo>
                    <a:pt x="15" y="3"/>
                    <a:pt x="19" y="0"/>
                    <a:pt x="25" y="0"/>
                  </a:cubicBezTo>
                  <a:cubicBezTo>
                    <a:pt x="34" y="0"/>
                    <a:pt x="38" y="6"/>
                    <a:pt x="38" y="17"/>
                  </a:cubicBezTo>
                  <a:cubicBezTo>
                    <a:pt x="38" y="43"/>
                    <a:pt x="38" y="43"/>
                    <a:pt x="38" y="43"/>
                  </a:cubicBezTo>
                  <a:cubicBezTo>
                    <a:pt x="26" y="43"/>
                    <a:pt x="26" y="43"/>
                    <a:pt x="26" y="43"/>
                  </a:cubicBezTo>
                  <a:cubicBezTo>
                    <a:pt x="26" y="18"/>
                    <a:pt x="26" y="18"/>
                    <a:pt x="26" y="18"/>
                  </a:cubicBezTo>
                  <a:cubicBezTo>
                    <a:pt x="26" y="12"/>
                    <a:pt x="24" y="10"/>
                    <a:pt x="20" y="10"/>
                  </a:cubicBezTo>
                  <a:cubicBezTo>
                    <a:pt x="17" y="10"/>
                    <a:pt x="15" y="12"/>
                    <a:pt x="13" y="14"/>
                  </a:cubicBezTo>
                  <a:cubicBezTo>
                    <a:pt x="13" y="43"/>
                    <a:pt x="13" y="43"/>
                    <a:pt x="13" y="43"/>
                  </a:cubicBezTo>
                  <a:cubicBezTo>
                    <a:pt x="0" y="43"/>
                    <a:pt x="0" y="43"/>
                    <a:pt x="0" y="43"/>
                  </a:cubicBezTo>
                  <a:lnTo>
                    <a:pt x="0"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5"/>
            <p:cNvSpPr>
              <a:spLocks/>
            </p:cNvSpPr>
            <p:nvPr userDrawn="1"/>
          </p:nvSpPr>
          <p:spPr bwMode="auto">
            <a:xfrm>
              <a:off x="21082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6"/>
            <p:cNvSpPr>
              <a:spLocks noEditPoints="1"/>
            </p:cNvSpPr>
            <p:nvPr userDrawn="1"/>
          </p:nvSpPr>
          <p:spPr bwMode="auto">
            <a:xfrm>
              <a:off x="2303463" y="7054851"/>
              <a:ext cx="106363" cy="133350"/>
            </a:xfrm>
            <a:custGeom>
              <a:avLst/>
              <a:gdLst>
                <a:gd name="T0" fmla="*/ 23 w 36"/>
                <a:gd name="T1" fmla="*/ 16 h 44"/>
                <a:gd name="T2" fmla="*/ 17 w 36"/>
                <a:gd name="T3" fmla="*/ 10 h 44"/>
                <a:gd name="T4" fmla="*/ 6 w 36"/>
                <a:gd name="T5" fmla="*/ 13 h 44"/>
                <a:gd name="T6" fmla="*/ 1 w 36"/>
                <a:gd name="T7" fmla="*/ 5 h 44"/>
                <a:gd name="T8" fmla="*/ 19 w 36"/>
                <a:gd name="T9" fmla="*/ 0 h 44"/>
                <a:gd name="T10" fmla="*/ 36 w 36"/>
                <a:gd name="T11" fmla="*/ 19 h 44"/>
                <a:gd name="T12" fmla="*/ 36 w 36"/>
                <a:gd name="T13" fmla="*/ 43 h 44"/>
                <a:gd name="T14" fmla="*/ 26 w 36"/>
                <a:gd name="T15" fmla="*/ 43 h 44"/>
                <a:gd name="T16" fmla="*/ 25 w 36"/>
                <a:gd name="T17" fmla="*/ 38 h 44"/>
                <a:gd name="T18" fmla="*/ 24 w 36"/>
                <a:gd name="T19" fmla="*/ 38 h 44"/>
                <a:gd name="T20" fmla="*/ 12 w 36"/>
                <a:gd name="T21" fmla="*/ 44 h 44"/>
                <a:gd name="T22" fmla="*/ 0 w 36"/>
                <a:gd name="T23" fmla="*/ 31 h 44"/>
                <a:gd name="T24" fmla="*/ 23 w 36"/>
                <a:gd name="T25" fmla="*/ 16 h 44"/>
                <a:gd name="T26" fmla="*/ 16 w 36"/>
                <a:gd name="T27" fmla="*/ 34 h 44"/>
                <a:gd name="T28" fmla="*/ 23 w 36"/>
                <a:gd name="T29" fmla="*/ 30 h 44"/>
                <a:gd name="T30" fmla="*/ 23 w 36"/>
                <a:gd name="T31" fmla="*/ 23 h 44"/>
                <a:gd name="T32" fmla="*/ 12 w 36"/>
                <a:gd name="T33" fmla="*/ 30 h 44"/>
                <a:gd name="T34" fmla="*/ 16 w 36"/>
                <a:gd name="T35"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4">
                  <a:moveTo>
                    <a:pt x="23" y="16"/>
                  </a:moveTo>
                  <a:cubicBezTo>
                    <a:pt x="23" y="12"/>
                    <a:pt x="21" y="10"/>
                    <a:pt x="17" y="10"/>
                  </a:cubicBezTo>
                  <a:cubicBezTo>
                    <a:pt x="13" y="10"/>
                    <a:pt x="10" y="11"/>
                    <a:pt x="6" y="13"/>
                  </a:cubicBezTo>
                  <a:cubicBezTo>
                    <a:pt x="1" y="5"/>
                    <a:pt x="1" y="5"/>
                    <a:pt x="1" y="5"/>
                  </a:cubicBezTo>
                  <a:cubicBezTo>
                    <a:pt x="7" y="2"/>
                    <a:pt x="13" y="0"/>
                    <a:pt x="19" y="0"/>
                  </a:cubicBezTo>
                  <a:cubicBezTo>
                    <a:pt x="30" y="0"/>
                    <a:pt x="36" y="6"/>
                    <a:pt x="36" y="19"/>
                  </a:cubicBezTo>
                  <a:cubicBezTo>
                    <a:pt x="36" y="43"/>
                    <a:pt x="36" y="43"/>
                    <a:pt x="36" y="43"/>
                  </a:cubicBezTo>
                  <a:cubicBezTo>
                    <a:pt x="26" y="43"/>
                    <a:pt x="26" y="43"/>
                    <a:pt x="26" y="43"/>
                  </a:cubicBezTo>
                  <a:cubicBezTo>
                    <a:pt x="25" y="38"/>
                    <a:pt x="25" y="38"/>
                    <a:pt x="25" y="38"/>
                  </a:cubicBezTo>
                  <a:cubicBezTo>
                    <a:pt x="24" y="38"/>
                    <a:pt x="24" y="38"/>
                    <a:pt x="24" y="38"/>
                  </a:cubicBezTo>
                  <a:cubicBezTo>
                    <a:pt x="21" y="41"/>
                    <a:pt x="17" y="44"/>
                    <a:pt x="12" y="44"/>
                  </a:cubicBezTo>
                  <a:cubicBezTo>
                    <a:pt x="5" y="44"/>
                    <a:pt x="0" y="38"/>
                    <a:pt x="0" y="31"/>
                  </a:cubicBezTo>
                  <a:cubicBezTo>
                    <a:pt x="0" y="22"/>
                    <a:pt x="7" y="17"/>
                    <a:pt x="23" y="16"/>
                  </a:cubicBezTo>
                  <a:close/>
                  <a:moveTo>
                    <a:pt x="16" y="34"/>
                  </a:moveTo>
                  <a:cubicBezTo>
                    <a:pt x="19" y="34"/>
                    <a:pt x="21" y="33"/>
                    <a:pt x="23" y="30"/>
                  </a:cubicBezTo>
                  <a:cubicBezTo>
                    <a:pt x="23" y="23"/>
                    <a:pt x="23" y="23"/>
                    <a:pt x="23" y="23"/>
                  </a:cubicBezTo>
                  <a:cubicBezTo>
                    <a:pt x="14" y="24"/>
                    <a:pt x="12" y="27"/>
                    <a:pt x="12" y="30"/>
                  </a:cubicBezTo>
                  <a:cubicBezTo>
                    <a:pt x="12" y="33"/>
                    <a:pt x="13" y="34"/>
                    <a:pt x="16" y="3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9" name="Freeform 17"/>
            <p:cNvSpPr>
              <a:spLocks/>
            </p:cNvSpPr>
            <p:nvPr userDrawn="1"/>
          </p:nvSpPr>
          <p:spPr bwMode="auto">
            <a:xfrm>
              <a:off x="2439988" y="7005638"/>
              <a:ext cx="50800" cy="182563"/>
            </a:xfrm>
            <a:custGeom>
              <a:avLst/>
              <a:gdLst>
                <a:gd name="T0" fmla="*/ 0 w 17"/>
                <a:gd name="T1" fmla="*/ 0 h 60"/>
                <a:gd name="T2" fmla="*/ 12 w 17"/>
                <a:gd name="T3" fmla="*/ 0 h 60"/>
                <a:gd name="T4" fmla="*/ 12 w 17"/>
                <a:gd name="T5" fmla="*/ 46 h 60"/>
                <a:gd name="T6" fmla="*/ 14 w 17"/>
                <a:gd name="T7" fmla="*/ 50 h 60"/>
                <a:gd name="T8" fmla="*/ 16 w 17"/>
                <a:gd name="T9" fmla="*/ 49 h 60"/>
                <a:gd name="T10" fmla="*/ 17 w 17"/>
                <a:gd name="T11" fmla="*/ 59 h 60"/>
                <a:gd name="T12" fmla="*/ 11 w 17"/>
                <a:gd name="T13" fmla="*/ 60 h 60"/>
                <a:gd name="T14" fmla="*/ 0 w 17"/>
                <a:gd name="T15" fmla="*/ 46 h 60"/>
                <a:gd name="T16" fmla="*/ 0 w 17"/>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60">
                  <a:moveTo>
                    <a:pt x="0" y="0"/>
                  </a:moveTo>
                  <a:cubicBezTo>
                    <a:pt x="12" y="0"/>
                    <a:pt x="12" y="0"/>
                    <a:pt x="12" y="0"/>
                  </a:cubicBezTo>
                  <a:cubicBezTo>
                    <a:pt x="12" y="46"/>
                    <a:pt x="12" y="46"/>
                    <a:pt x="12" y="46"/>
                  </a:cubicBezTo>
                  <a:cubicBezTo>
                    <a:pt x="12" y="49"/>
                    <a:pt x="13" y="50"/>
                    <a:pt x="14" y="50"/>
                  </a:cubicBezTo>
                  <a:cubicBezTo>
                    <a:pt x="15" y="50"/>
                    <a:pt x="15" y="50"/>
                    <a:pt x="16" y="49"/>
                  </a:cubicBezTo>
                  <a:cubicBezTo>
                    <a:pt x="17" y="59"/>
                    <a:pt x="17" y="59"/>
                    <a:pt x="17" y="59"/>
                  </a:cubicBezTo>
                  <a:cubicBezTo>
                    <a:pt x="16" y="59"/>
                    <a:pt x="14" y="60"/>
                    <a:pt x="11" y="60"/>
                  </a:cubicBezTo>
                  <a:cubicBezTo>
                    <a:pt x="3" y="60"/>
                    <a:pt x="0" y="54"/>
                    <a:pt x="0" y="46"/>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0" name="Freeform 18"/>
            <p:cNvSpPr>
              <a:spLocks/>
            </p:cNvSpPr>
            <p:nvPr userDrawn="1"/>
          </p:nvSpPr>
          <p:spPr bwMode="auto">
            <a:xfrm>
              <a:off x="2508251" y="7005638"/>
              <a:ext cx="52388" cy="182563"/>
            </a:xfrm>
            <a:custGeom>
              <a:avLst/>
              <a:gdLst>
                <a:gd name="T0" fmla="*/ 0 w 18"/>
                <a:gd name="T1" fmla="*/ 0 h 60"/>
                <a:gd name="T2" fmla="*/ 13 w 18"/>
                <a:gd name="T3" fmla="*/ 0 h 60"/>
                <a:gd name="T4" fmla="*/ 13 w 18"/>
                <a:gd name="T5" fmla="*/ 46 h 60"/>
                <a:gd name="T6" fmla="*/ 15 w 18"/>
                <a:gd name="T7" fmla="*/ 50 h 60"/>
                <a:gd name="T8" fmla="*/ 17 w 18"/>
                <a:gd name="T9" fmla="*/ 49 h 60"/>
                <a:gd name="T10" fmla="*/ 18 w 18"/>
                <a:gd name="T11" fmla="*/ 59 h 60"/>
                <a:gd name="T12" fmla="*/ 12 w 18"/>
                <a:gd name="T13" fmla="*/ 60 h 60"/>
                <a:gd name="T14" fmla="*/ 0 w 18"/>
                <a:gd name="T15" fmla="*/ 46 h 60"/>
                <a:gd name="T16" fmla="*/ 0 w 18"/>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60">
                  <a:moveTo>
                    <a:pt x="0" y="0"/>
                  </a:moveTo>
                  <a:cubicBezTo>
                    <a:pt x="13" y="0"/>
                    <a:pt x="13" y="0"/>
                    <a:pt x="13" y="0"/>
                  </a:cubicBezTo>
                  <a:cubicBezTo>
                    <a:pt x="13" y="46"/>
                    <a:pt x="13" y="46"/>
                    <a:pt x="13" y="46"/>
                  </a:cubicBezTo>
                  <a:cubicBezTo>
                    <a:pt x="13" y="49"/>
                    <a:pt x="14" y="50"/>
                    <a:pt x="15" y="50"/>
                  </a:cubicBezTo>
                  <a:cubicBezTo>
                    <a:pt x="16" y="50"/>
                    <a:pt x="16" y="50"/>
                    <a:pt x="17" y="49"/>
                  </a:cubicBezTo>
                  <a:cubicBezTo>
                    <a:pt x="18" y="59"/>
                    <a:pt x="18" y="59"/>
                    <a:pt x="18" y="59"/>
                  </a:cubicBezTo>
                  <a:cubicBezTo>
                    <a:pt x="17" y="59"/>
                    <a:pt x="15" y="60"/>
                    <a:pt x="12" y="60"/>
                  </a:cubicBezTo>
                  <a:cubicBezTo>
                    <a:pt x="3" y="60"/>
                    <a:pt x="0" y="54"/>
                    <a:pt x="0" y="46"/>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1" name="Oval 19"/>
            <p:cNvSpPr>
              <a:spLocks noChangeArrowheads="1"/>
            </p:cNvSpPr>
            <p:nvPr userDrawn="1"/>
          </p:nvSpPr>
          <p:spPr bwMode="auto">
            <a:xfrm>
              <a:off x="2581276" y="7138988"/>
              <a:ext cx="44450" cy="49213"/>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20"/>
            <p:cNvSpPr>
              <a:spLocks noEditPoints="1"/>
            </p:cNvSpPr>
            <p:nvPr userDrawn="1"/>
          </p:nvSpPr>
          <p:spPr bwMode="auto">
            <a:xfrm>
              <a:off x="2646363" y="7054851"/>
              <a:ext cx="122238" cy="180975"/>
            </a:xfrm>
            <a:custGeom>
              <a:avLst/>
              <a:gdLst>
                <a:gd name="T0" fmla="*/ 6 w 41"/>
                <a:gd name="T1" fmla="*/ 41 h 60"/>
                <a:gd name="T2" fmla="*/ 6 w 41"/>
                <a:gd name="T3" fmla="*/ 41 h 60"/>
                <a:gd name="T4" fmla="*/ 3 w 41"/>
                <a:gd name="T5" fmla="*/ 34 h 60"/>
                <a:gd name="T6" fmla="*/ 7 w 41"/>
                <a:gd name="T7" fmla="*/ 26 h 60"/>
                <a:gd name="T8" fmla="*/ 7 w 41"/>
                <a:gd name="T9" fmla="*/ 26 h 60"/>
                <a:gd name="T10" fmla="*/ 2 w 41"/>
                <a:gd name="T11" fmla="*/ 15 h 60"/>
                <a:gd name="T12" fmla="*/ 19 w 41"/>
                <a:gd name="T13" fmla="*/ 0 h 60"/>
                <a:gd name="T14" fmla="*/ 25 w 41"/>
                <a:gd name="T15" fmla="*/ 1 h 60"/>
                <a:gd name="T16" fmla="*/ 41 w 41"/>
                <a:gd name="T17" fmla="*/ 1 h 60"/>
                <a:gd name="T18" fmla="*/ 41 w 41"/>
                <a:gd name="T19" fmla="*/ 10 h 60"/>
                <a:gd name="T20" fmla="*/ 34 w 41"/>
                <a:gd name="T21" fmla="*/ 10 h 60"/>
                <a:gd name="T22" fmla="*/ 35 w 41"/>
                <a:gd name="T23" fmla="*/ 15 h 60"/>
                <a:gd name="T24" fmla="*/ 19 w 41"/>
                <a:gd name="T25" fmla="*/ 29 h 60"/>
                <a:gd name="T26" fmla="*/ 14 w 41"/>
                <a:gd name="T27" fmla="*/ 28 h 60"/>
                <a:gd name="T28" fmla="*/ 12 w 41"/>
                <a:gd name="T29" fmla="*/ 32 h 60"/>
                <a:gd name="T30" fmla="*/ 19 w 41"/>
                <a:gd name="T31" fmla="*/ 35 h 60"/>
                <a:gd name="T32" fmla="*/ 25 w 41"/>
                <a:gd name="T33" fmla="*/ 35 h 60"/>
                <a:gd name="T34" fmla="*/ 41 w 41"/>
                <a:gd name="T35" fmla="*/ 45 h 60"/>
                <a:gd name="T36" fmla="*/ 18 w 41"/>
                <a:gd name="T37" fmla="*/ 60 h 60"/>
                <a:gd name="T38" fmla="*/ 0 w 41"/>
                <a:gd name="T39" fmla="*/ 50 h 60"/>
                <a:gd name="T40" fmla="*/ 6 w 41"/>
                <a:gd name="T41" fmla="*/ 41 h 60"/>
                <a:gd name="T42" fmla="*/ 20 w 41"/>
                <a:gd name="T43" fmla="*/ 52 h 60"/>
                <a:gd name="T44" fmla="*/ 29 w 41"/>
                <a:gd name="T45" fmla="*/ 47 h 60"/>
                <a:gd name="T46" fmla="*/ 23 w 41"/>
                <a:gd name="T47" fmla="*/ 44 h 60"/>
                <a:gd name="T48" fmla="*/ 19 w 41"/>
                <a:gd name="T49" fmla="*/ 44 h 60"/>
                <a:gd name="T50" fmla="*/ 13 w 41"/>
                <a:gd name="T51" fmla="*/ 44 h 60"/>
                <a:gd name="T52" fmla="*/ 11 w 41"/>
                <a:gd name="T53" fmla="*/ 48 h 60"/>
                <a:gd name="T54" fmla="*/ 20 w 41"/>
                <a:gd name="T55" fmla="*/ 52 h 60"/>
                <a:gd name="T56" fmla="*/ 25 w 41"/>
                <a:gd name="T57" fmla="*/ 15 h 60"/>
                <a:gd name="T58" fmla="*/ 19 w 41"/>
                <a:gd name="T59" fmla="*/ 8 h 60"/>
                <a:gd name="T60" fmla="*/ 13 w 41"/>
                <a:gd name="T61" fmla="*/ 15 h 60"/>
                <a:gd name="T62" fmla="*/ 19 w 41"/>
                <a:gd name="T63" fmla="*/ 22 h 60"/>
                <a:gd name="T64" fmla="*/ 25 w 41"/>
                <a:gd name="T65" fmla="*/ 1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1" h="60">
                  <a:moveTo>
                    <a:pt x="6" y="41"/>
                  </a:moveTo>
                  <a:cubicBezTo>
                    <a:pt x="6" y="41"/>
                    <a:pt x="6" y="41"/>
                    <a:pt x="6" y="41"/>
                  </a:cubicBezTo>
                  <a:cubicBezTo>
                    <a:pt x="4" y="39"/>
                    <a:pt x="3" y="37"/>
                    <a:pt x="3" y="34"/>
                  </a:cubicBezTo>
                  <a:cubicBezTo>
                    <a:pt x="3" y="31"/>
                    <a:pt x="5" y="28"/>
                    <a:pt x="7" y="26"/>
                  </a:cubicBezTo>
                  <a:cubicBezTo>
                    <a:pt x="7" y="26"/>
                    <a:pt x="7" y="26"/>
                    <a:pt x="7" y="26"/>
                  </a:cubicBezTo>
                  <a:cubicBezTo>
                    <a:pt x="4" y="24"/>
                    <a:pt x="2" y="20"/>
                    <a:pt x="2" y="15"/>
                  </a:cubicBezTo>
                  <a:cubicBezTo>
                    <a:pt x="2" y="5"/>
                    <a:pt x="10" y="0"/>
                    <a:pt x="19" y="0"/>
                  </a:cubicBezTo>
                  <a:cubicBezTo>
                    <a:pt x="21" y="0"/>
                    <a:pt x="23" y="0"/>
                    <a:pt x="25" y="1"/>
                  </a:cubicBezTo>
                  <a:cubicBezTo>
                    <a:pt x="41" y="1"/>
                    <a:pt x="41" y="1"/>
                    <a:pt x="41" y="1"/>
                  </a:cubicBezTo>
                  <a:cubicBezTo>
                    <a:pt x="41" y="10"/>
                    <a:pt x="41" y="10"/>
                    <a:pt x="41" y="10"/>
                  </a:cubicBezTo>
                  <a:cubicBezTo>
                    <a:pt x="34" y="10"/>
                    <a:pt x="34" y="10"/>
                    <a:pt x="34" y="10"/>
                  </a:cubicBezTo>
                  <a:cubicBezTo>
                    <a:pt x="35" y="11"/>
                    <a:pt x="35" y="13"/>
                    <a:pt x="35" y="15"/>
                  </a:cubicBezTo>
                  <a:cubicBezTo>
                    <a:pt x="35" y="25"/>
                    <a:pt x="28" y="29"/>
                    <a:pt x="19" y="29"/>
                  </a:cubicBezTo>
                  <a:cubicBezTo>
                    <a:pt x="17" y="29"/>
                    <a:pt x="16" y="29"/>
                    <a:pt x="14" y="28"/>
                  </a:cubicBezTo>
                  <a:cubicBezTo>
                    <a:pt x="13" y="29"/>
                    <a:pt x="12" y="30"/>
                    <a:pt x="12" y="32"/>
                  </a:cubicBezTo>
                  <a:cubicBezTo>
                    <a:pt x="12" y="34"/>
                    <a:pt x="14" y="35"/>
                    <a:pt x="19" y="35"/>
                  </a:cubicBezTo>
                  <a:cubicBezTo>
                    <a:pt x="25" y="35"/>
                    <a:pt x="25" y="35"/>
                    <a:pt x="25" y="35"/>
                  </a:cubicBezTo>
                  <a:cubicBezTo>
                    <a:pt x="36" y="35"/>
                    <a:pt x="41" y="38"/>
                    <a:pt x="41" y="45"/>
                  </a:cubicBezTo>
                  <a:cubicBezTo>
                    <a:pt x="41" y="54"/>
                    <a:pt x="32" y="60"/>
                    <a:pt x="18" y="60"/>
                  </a:cubicBezTo>
                  <a:cubicBezTo>
                    <a:pt x="8" y="60"/>
                    <a:pt x="0" y="57"/>
                    <a:pt x="0" y="50"/>
                  </a:cubicBezTo>
                  <a:cubicBezTo>
                    <a:pt x="0" y="46"/>
                    <a:pt x="3" y="43"/>
                    <a:pt x="6" y="41"/>
                  </a:cubicBezTo>
                  <a:close/>
                  <a:moveTo>
                    <a:pt x="20" y="52"/>
                  </a:moveTo>
                  <a:cubicBezTo>
                    <a:pt x="25" y="52"/>
                    <a:pt x="29" y="50"/>
                    <a:pt x="29" y="47"/>
                  </a:cubicBezTo>
                  <a:cubicBezTo>
                    <a:pt x="29" y="45"/>
                    <a:pt x="27" y="44"/>
                    <a:pt x="23" y="44"/>
                  </a:cubicBezTo>
                  <a:cubicBezTo>
                    <a:pt x="19" y="44"/>
                    <a:pt x="19" y="44"/>
                    <a:pt x="19" y="44"/>
                  </a:cubicBezTo>
                  <a:cubicBezTo>
                    <a:pt x="16" y="44"/>
                    <a:pt x="14" y="44"/>
                    <a:pt x="13" y="44"/>
                  </a:cubicBezTo>
                  <a:cubicBezTo>
                    <a:pt x="11" y="45"/>
                    <a:pt x="11" y="46"/>
                    <a:pt x="11" y="48"/>
                  </a:cubicBezTo>
                  <a:cubicBezTo>
                    <a:pt x="11" y="51"/>
                    <a:pt x="14" y="52"/>
                    <a:pt x="20" y="52"/>
                  </a:cubicBezTo>
                  <a:close/>
                  <a:moveTo>
                    <a:pt x="25" y="15"/>
                  </a:moveTo>
                  <a:cubicBezTo>
                    <a:pt x="25" y="11"/>
                    <a:pt x="22" y="8"/>
                    <a:pt x="19" y="8"/>
                  </a:cubicBezTo>
                  <a:cubicBezTo>
                    <a:pt x="16" y="8"/>
                    <a:pt x="13" y="10"/>
                    <a:pt x="13" y="15"/>
                  </a:cubicBezTo>
                  <a:cubicBezTo>
                    <a:pt x="13" y="19"/>
                    <a:pt x="16" y="22"/>
                    <a:pt x="19" y="22"/>
                  </a:cubicBezTo>
                  <a:cubicBezTo>
                    <a:pt x="22" y="22"/>
                    <a:pt x="25" y="19"/>
                    <a:pt x="25" y="1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21"/>
            <p:cNvSpPr>
              <a:spLocks noEditPoints="1"/>
            </p:cNvSpPr>
            <p:nvPr userDrawn="1"/>
          </p:nvSpPr>
          <p:spPr bwMode="auto">
            <a:xfrm>
              <a:off x="2779713" y="7054851"/>
              <a:ext cx="119063" cy="133350"/>
            </a:xfrm>
            <a:custGeom>
              <a:avLst/>
              <a:gdLst>
                <a:gd name="T0" fmla="*/ 20 w 40"/>
                <a:gd name="T1" fmla="*/ 0 h 44"/>
                <a:gd name="T2" fmla="*/ 40 w 40"/>
                <a:gd name="T3" fmla="*/ 22 h 44"/>
                <a:gd name="T4" fmla="*/ 20 w 40"/>
                <a:gd name="T5" fmla="*/ 44 h 44"/>
                <a:gd name="T6" fmla="*/ 0 w 40"/>
                <a:gd name="T7" fmla="*/ 22 h 44"/>
                <a:gd name="T8" fmla="*/ 20 w 40"/>
                <a:gd name="T9" fmla="*/ 0 h 44"/>
                <a:gd name="T10" fmla="*/ 20 w 40"/>
                <a:gd name="T11" fmla="*/ 34 h 44"/>
                <a:gd name="T12" fmla="*/ 28 w 40"/>
                <a:gd name="T13" fmla="*/ 22 h 44"/>
                <a:gd name="T14" fmla="*/ 20 w 40"/>
                <a:gd name="T15" fmla="*/ 10 h 44"/>
                <a:gd name="T16" fmla="*/ 12 w 40"/>
                <a:gd name="T17" fmla="*/ 22 h 44"/>
                <a:gd name="T18" fmla="*/ 20 w 40"/>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4">
                  <a:moveTo>
                    <a:pt x="20" y="0"/>
                  </a:moveTo>
                  <a:cubicBezTo>
                    <a:pt x="30" y="0"/>
                    <a:pt x="40" y="8"/>
                    <a:pt x="40" y="22"/>
                  </a:cubicBezTo>
                  <a:cubicBezTo>
                    <a:pt x="40" y="36"/>
                    <a:pt x="30" y="44"/>
                    <a:pt x="20" y="44"/>
                  </a:cubicBezTo>
                  <a:cubicBezTo>
                    <a:pt x="9" y="44"/>
                    <a:pt x="0" y="36"/>
                    <a:pt x="0" y="22"/>
                  </a:cubicBezTo>
                  <a:cubicBezTo>
                    <a:pt x="0" y="8"/>
                    <a:pt x="9" y="0"/>
                    <a:pt x="20" y="0"/>
                  </a:cubicBezTo>
                  <a:close/>
                  <a:moveTo>
                    <a:pt x="20" y="34"/>
                  </a:moveTo>
                  <a:cubicBezTo>
                    <a:pt x="25" y="34"/>
                    <a:pt x="28" y="29"/>
                    <a:pt x="28" y="22"/>
                  </a:cubicBezTo>
                  <a:cubicBezTo>
                    <a:pt x="28" y="14"/>
                    <a:pt x="25" y="10"/>
                    <a:pt x="20" y="10"/>
                  </a:cubicBezTo>
                  <a:cubicBezTo>
                    <a:pt x="15" y="10"/>
                    <a:pt x="12" y="14"/>
                    <a:pt x="12" y="22"/>
                  </a:cubicBezTo>
                  <a:cubicBezTo>
                    <a:pt x="12" y="29"/>
                    <a:pt x="15" y="34"/>
                    <a:pt x="20" y="3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22"/>
            <p:cNvSpPr>
              <a:spLocks/>
            </p:cNvSpPr>
            <p:nvPr userDrawn="1"/>
          </p:nvSpPr>
          <p:spPr bwMode="auto">
            <a:xfrm>
              <a:off x="2908301" y="7058026"/>
              <a:ext cx="123825" cy="127000"/>
            </a:xfrm>
            <a:custGeom>
              <a:avLst/>
              <a:gdLst>
                <a:gd name="T0" fmla="*/ 0 w 42"/>
                <a:gd name="T1" fmla="*/ 0 h 42"/>
                <a:gd name="T2" fmla="*/ 12 w 42"/>
                <a:gd name="T3" fmla="*/ 0 h 42"/>
                <a:gd name="T4" fmla="*/ 17 w 42"/>
                <a:gd name="T5" fmla="*/ 20 h 42"/>
                <a:gd name="T6" fmla="*/ 21 w 42"/>
                <a:gd name="T7" fmla="*/ 32 h 42"/>
                <a:gd name="T8" fmla="*/ 21 w 42"/>
                <a:gd name="T9" fmla="*/ 32 h 42"/>
                <a:gd name="T10" fmla="*/ 24 w 42"/>
                <a:gd name="T11" fmla="*/ 20 h 42"/>
                <a:gd name="T12" fmla="*/ 30 w 42"/>
                <a:gd name="T13" fmla="*/ 0 h 42"/>
                <a:gd name="T14" fmla="*/ 42 w 42"/>
                <a:gd name="T15" fmla="*/ 0 h 42"/>
                <a:gd name="T16" fmla="*/ 28 w 42"/>
                <a:gd name="T17" fmla="*/ 42 h 42"/>
                <a:gd name="T18" fmla="*/ 14 w 42"/>
                <a:gd name="T19" fmla="*/ 42 h 42"/>
                <a:gd name="T20" fmla="*/ 0 w 42"/>
                <a:gd name="T21"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42">
                  <a:moveTo>
                    <a:pt x="0" y="0"/>
                  </a:moveTo>
                  <a:cubicBezTo>
                    <a:pt x="12" y="0"/>
                    <a:pt x="12" y="0"/>
                    <a:pt x="12" y="0"/>
                  </a:cubicBezTo>
                  <a:cubicBezTo>
                    <a:pt x="17" y="20"/>
                    <a:pt x="17" y="20"/>
                    <a:pt x="17" y="20"/>
                  </a:cubicBezTo>
                  <a:cubicBezTo>
                    <a:pt x="19" y="24"/>
                    <a:pt x="20" y="28"/>
                    <a:pt x="21" y="32"/>
                  </a:cubicBezTo>
                  <a:cubicBezTo>
                    <a:pt x="21" y="32"/>
                    <a:pt x="21" y="32"/>
                    <a:pt x="21" y="32"/>
                  </a:cubicBezTo>
                  <a:cubicBezTo>
                    <a:pt x="22" y="28"/>
                    <a:pt x="23" y="24"/>
                    <a:pt x="24" y="20"/>
                  </a:cubicBezTo>
                  <a:cubicBezTo>
                    <a:pt x="30" y="0"/>
                    <a:pt x="30" y="0"/>
                    <a:pt x="30" y="0"/>
                  </a:cubicBezTo>
                  <a:cubicBezTo>
                    <a:pt x="42" y="0"/>
                    <a:pt x="42" y="0"/>
                    <a:pt x="42" y="0"/>
                  </a:cubicBezTo>
                  <a:cubicBezTo>
                    <a:pt x="28" y="42"/>
                    <a:pt x="28" y="42"/>
                    <a:pt x="28" y="42"/>
                  </a:cubicBezTo>
                  <a:cubicBezTo>
                    <a:pt x="14" y="42"/>
                    <a:pt x="14" y="42"/>
                    <a:pt x="14" y="4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Oval 23"/>
            <p:cNvSpPr>
              <a:spLocks noChangeArrowheads="1"/>
            </p:cNvSpPr>
            <p:nvPr userDrawn="1"/>
          </p:nvSpPr>
          <p:spPr bwMode="auto">
            <a:xfrm>
              <a:off x="3038476" y="7138988"/>
              <a:ext cx="44450" cy="49213"/>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24"/>
            <p:cNvSpPr>
              <a:spLocks/>
            </p:cNvSpPr>
            <p:nvPr userDrawn="1"/>
          </p:nvSpPr>
          <p:spPr bwMode="auto">
            <a:xfrm>
              <a:off x="3109913" y="7058026"/>
              <a:ext cx="109538" cy="130175"/>
            </a:xfrm>
            <a:custGeom>
              <a:avLst/>
              <a:gdLst>
                <a:gd name="T0" fmla="*/ 0 w 37"/>
                <a:gd name="T1" fmla="*/ 0 h 43"/>
                <a:gd name="T2" fmla="*/ 12 w 37"/>
                <a:gd name="T3" fmla="*/ 0 h 43"/>
                <a:gd name="T4" fmla="*/ 12 w 37"/>
                <a:gd name="T5" fmla="*/ 24 h 43"/>
                <a:gd name="T6" fmla="*/ 17 w 37"/>
                <a:gd name="T7" fmla="*/ 32 h 43"/>
                <a:gd name="T8" fmla="*/ 25 w 37"/>
                <a:gd name="T9" fmla="*/ 27 h 43"/>
                <a:gd name="T10" fmla="*/ 25 w 37"/>
                <a:gd name="T11" fmla="*/ 0 h 43"/>
                <a:gd name="T12" fmla="*/ 37 w 37"/>
                <a:gd name="T13" fmla="*/ 0 h 43"/>
                <a:gd name="T14" fmla="*/ 37 w 37"/>
                <a:gd name="T15" fmla="*/ 42 h 43"/>
                <a:gd name="T16" fmla="*/ 27 w 37"/>
                <a:gd name="T17" fmla="*/ 42 h 43"/>
                <a:gd name="T18" fmla="*/ 26 w 37"/>
                <a:gd name="T19" fmla="*/ 36 h 43"/>
                <a:gd name="T20" fmla="*/ 26 w 37"/>
                <a:gd name="T21" fmla="*/ 36 h 43"/>
                <a:gd name="T22" fmla="*/ 13 w 37"/>
                <a:gd name="T23" fmla="*/ 43 h 43"/>
                <a:gd name="T24" fmla="*/ 0 w 37"/>
                <a:gd name="T25" fmla="*/ 26 h 43"/>
                <a:gd name="T26" fmla="*/ 0 w 37"/>
                <a:gd name="T27"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43">
                  <a:moveTo>
                    <a:pt x="0" y="0"/>
                  </a:moveTo>
                  <a:cubicBezTo>
                    <a:pt x="12" y="0"/>
                    <a:pt x="12" y="0"/>
                    <a:pt x="12" y="0"/>
                  </a:cubicBezTo>
                  <a:cubicBezTo>
                    <a:pt x="12" y="24"/>
                    <a:pt x="12" y="24"/>
                    <a:pt x="12" y="24"/>
                  </a:cubicBezTo>
                  <a:cubicBezTo>
                    <a:pt x="12" y="30"/>
                    <a:pt x="14" y="32"/>
                    <a:pt x="17" y="32"/>
                  </a:cubicBezTo>
                  <a:cubicBezTo>
                    <a:pt x="21" y="32"/>
                    <a:pt x="22" y="31"/>
                    <a:pt x="25" y="27"/>
                  </a:cubicBezTo>
                  <a:cubicBezTo>
                    <a:pt x="25" y="0"/>
                    <a:pt x="25" y="0"/>
                    <a:pt x="25" y="0"/>
                  </a:cubicBezTo>
                  <a:cubicBezTo>
                    <a:pt x="37" y="0"/>
                    <a:pt x="37" y="0"/>
                    <a:pt x="37" y="0"/>
                  </a:cubicBezTo>
                  <a:cubicBezTo>
                    <a:pt x="37" y="42"/>
                    <a:pt x="37" y="42"/>
                    <a:pt x="37" y="42"/>
                  </a:cubicBezTo>
                  <a:cubicBezTo>
                    <a:pt x="27" y="42"/>
                    <a:pt x="27" y="42"/>
                    <a:pt x="27" y="42"/>
                  </a:cubicBezTo>
                  <a:cubicBezTo>
                    <a:pt x="26" y="36"/>
                    <a:pt x="26" y="36"/>
                    <a:pt x="26" y="36"/>
                  </a:cubicBezTo>
                  <a:cubicBezTo>
                    <a:pt x="26" y="36"/>
                    <a:pt x="26" y="36"/>
                    <a:pt x="26" y="36"/>
                  </a:cubicBezTo>
                  <a:cubicBezTo>
                    <a:pt x="22" y="40"/>
                    <a:pt x="19" y="43"/>
                    <a:pt x="13" y="43"/>
                  </a:cubicBezTo>
                  <a:cubicBezTo>
                    <a:pt x="4" y="43"/>
                    <a:pt x="0" y="36"/>
                    <a:pt x="0" y="26"/>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5"/>
            <p:cNvSpPr>
              <a:spLocks/>
            </p:cNvSpPr>
            <p:nvPr userDrawn="1"/>
          </p:nvSpPr>
          <p:spPr bwMode="auto">
            <a:xfrm>
              <a:off x="3251201" y="7005638"/>
              <a:ext cx="119063" cy="179388"/>
            </a:xfrm>
            <a:custGeom>
              <a:avLst/>
              <a:gdLst>
                <a:gd name="T0" fmla="*/ 0 w 75"/>
                <a:gd name="T1" fmla="*/ 0 h 113"/>
                <a:gd name="T2" fmla="*/ 23 w 75"/>
                <a:gd name="T3" fmla="*/ 0 h 113"/>
                <a:gd name="T4" fmla="*/ 23 w 75"/>
                <a:gd name="T5" fmla="*/ 63 h 113"/>
                <a:gd name="T6" fmla="*/ 23 w 75"/>
                <a:gd name="T7" fmla="*/ 63 h 113"/>
                <a:gd name="T8" fmla="*/ 47 w 75"/>
                <a:gd name="T9" fmla="*/ 33 h 113"/>
                <a:gd name="T10" fmla="*/ 73 w 75"/>
                <a:gd name="T11" fmla="*/ 33 h 113"/>
                <a:gd name="T12" fmla="*/ 45 w 75"/>
                <a:gd name="T13" fmla="*/ 65 h 113"/>
                <a:gd name="T14" fmla="*/ 75 w 75"/>
                <a:gd name="T15" fmla="*/ 113 h 113"/>
                <a:gd name="T16" fmla="*/ 49 w 75"/>
                <a:gd name="T17" fmla="*/ 113 h 113"/>
                <a:gd name="T18" fmla="*/ 32 w 75"/>
                <a:gd name="T19" fmla="*/ 80 h 113"/>
                <a:gd name="T20" fmla="*/ 23 w 75"/>
                <a:gd name="T21" fmla="*/ 92 h 113"/>
                <a:gd name="T22" fmla="*/ 23 w 75"/>
                <a:gd name="T23" fmla="*/ 113 h 113"/>
                <a:gd name="T24" fmla="*/ 0 w 75"/>
                <a:gd name="T25" fmla="*/ 113 h 113"/>
                <a:gd name="T26" fmla="*/ 0 w 75"/>
                <a:gd name="T2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13">
                  <a:moveTo>
                    <a:pt x="0" y="0"/>
                  </a:moveTo>
                  <a:lnTo>
                    <a:pt x="23" y="0"/>
                  </a:lnTo>
                  <a:lnTo>
                    <a:pt x="23" y="63"/>
                  </a:lnTo>
                  <a:lnTo>
                    <a:pt x="23" y="63"/>
                  </a:lnTo>
                  <a:lnTo>
                    <a:pt x="47" y="33"/>
                  </a:lnTo>
                  <a:lnTo>
                    <a:pt x="73" y="33"/>
                  </a:lnTo>
                  <a:lnTo>
                    <a:pt x="45" y="65"/>
                  </a:lnTo>
                  <a:lnTo>
                    <a:pt x="75" y="113"/>
                  </a:lnTo>
                  <a:lnTo>
                    <a:pt x="49" y="113"/>
                  </a:lnTo>
                  <a:lnTo>
                    <a:pt x="32" y="80"/>
                  </a:lnTo>
                  <a:lnTo>
                    <a:pt x="23" y="92"/>
                  </a:lnTo>
                  <a:lnTo>
                    <a:pt x="23" y="113"/>
                  </a:lnTo>
                  <a:lnTo>
                    <a:pt x="0" y="113"/>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43044" y="4622712"/>
            <a:ext cx="2797231" cy="2540882"/>
          </a:xfrm>
          <a:prstGeom prst="rect">
            <a:avLst/>
          </a:prstGeom>
        </p:spPr>
      </p:pic>
      <p:sp>
        <p:nvSpPr>
          <p:cNvPr id="3" name="MSIPCMContentMarking" descr="{&quot;HashCode&quot;:-2130211288,&quot;Placement&quot;:&quot;Header&quot;,&quot;Top&quot;:0.0,&quot;Left&quot;:652.990051,&quot;SlideWidth&quot;:842,&quot;SlideHeight&quot;:595}">
            <a:extLst>
              <a:ext uri="{FF2B5EF4-FFF2-40B4-BE49-F238E27FC236}">
                <a16:creationId xmlns:a16="http://schemas.microsoft.com/office/drawing/2014/main" id="{7E94259B-C7A1-4DDA-B0AF-08AC1F0EBF6E}"/>
              </a:ext>
            </a:extLst>
          </p:cNvPr>
          <p:cNvSpPr txBox="1"/>
          <p:nvPr userDrawn="1"/>
        </p:nvSpPr>
        <p:spPr>
          <a:xfrm>
            <a:off x="8292974" y="0"/>
            <a:ext cx="2400426" cy="262344"/>
          </a:xfrm>
          <a:prstGeom prst="rect">
            <a:avLst/>
          </a:prstGeom>
          <a:noFill/>
        </p:spPr>
        <p:txBody>
          <a:bodyPr vert="horz" wrap="square" lIns="0" tIns="0" rIns="0" bIns="0" rtlCol="0" anchor="ctr" anchorCtr="1">
            <a:spAutoFit/>
          </a:bodyPr>
          <a:lstStyle/>
          <a:p>
            <a:pPr algn="r">
              <a:spcBef>
                <a:spcPts val="0"/>
              </a:spcBef>
              <a:spcAft>
                <a:spcPts val="0"/>
              </a:spcAft>
            </a:pPr>
            <a:r>
              <a:rPr lang="en-GB" sz="1000">
                <a:solidFill>
                  <a:srgbClr val="FF8C00"/>
                </a:solidFill>
                <a:latin typeface="Calibri" panose="020F0502020204030204" pitchFamily="34" charset="0"/>
              </a:rPr>
              <a:t>Information Classification: CONTROLLED</a:t>
            </a:r>
          </a:p>
        </p:txBody>
      </p:sp>
    </p:spTree>
    <p:extLst>
      <p:ext uri="{BB962C8B-B14F-4D97-AF65-F5344CB8AC3E}">
        <p14:creationId xmlns:p14="http://schemas.microsoft.com/office/powerpoint/2010/main" val="3043708556"/>
      </p:ext>
    </p:extLst>
  </p:cSld>
  <p:clrMap bg1="lt1" tx1="dk1" bg2="lt2" tx2="dk2" accent1="accent1" accent2="accent2" accent3="accent3" accent4="accent4" accent5="accent5" accent6="accent6" hlink="hlink" folHlink="folHlink"/>
  <p:sldLayoutIdLst>
    <p:sldLayoutId id="214748365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9" name="Picture 2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2873" y="108223"/>
            <a:ext cx="1189093" cy="1080120"/>
          </a:xfrm>
          <a:prstGeom prst="rect">
            <a:avLst/>
          </a:prstGeom>
        </p:spPr>
      </p:pic>
      <p:sp>
        <p:nvSpPr>
          <p:cNvPr id="2" name="Title Placeholder 1"/>
          <p:cNvSpPr>
            <a:spLocks noGrp="1"/>
          </p:cNvSpPr>
          <p:nvPr>
            <p:ph type="title"/>
          </p:nvPr>
        </p:nvSpPr>
        <p:spPr>
          <a:xfrm>
            <a:off x="895028" y="303214"/>
            <a:ext cx="9276208" cy="813121"/>
          </a:xfrm>
          <a:prstGeom prst="rect">
            <a:avLst/>
          </a:prstGeom>
        </p:spPr>
        <p:txBody>
          <a:bodyPr vert="horz" lIns="91440" tIns="45720" rIns="91440" bIns="45720" rtlCol="0" anchor="t" anchorCtr="0">
            <a:normAutofit/>
          </a:bodyPr>
          <a:lstStyle/>
          <a:p>
            <a:r>
              <a:rPr lang="en-US" dirty="0"/>
              <a:t>Click to edit Master title style</a:t>
            </a:r>
            <a:endParaRPr lang="en-GB" dirty="0"/>
          </a:p>
        </p:txBody>
      </p:sp>
      <p:grpSp>
        <p:nvGrpSpPr>
          <p:cNvPr id="28" name="Group 27"/>
          <p:cNvGrpSpPr/>
          <p:nvPr userDrawn="1"/>
        </p:nvGrpSpPr>
        <p:grpSpPr>
          <a:xfrm>
            <a:off x="525464" y="6969505"/>
            <a:ext cx="2693988" cy="318708"/>
            <a:chOff x="525463" y="6951663"/>
            <a:chExt cx="2844801" cy="336550"/>
          </a:xfrm>
          <a:solidFill>
            <a:srgbClr val="0087CD"/>
          </a:solidFill>
        </p:grpSpPr>
        <p:sp>
          <p:nvSpPr>
            <p:cNvPr id="5" name="Freeform 5"/>
            <p:cNvSpPr>
              <a:spLocks/>
            </p:cNvSpPr>
            <p:nvPr userDrawn="1"/>
          </p:nvSpPr>
          <p:spPr bwMode="auto">
            <a:xfrm>
              <a:off x="617538" y="7005638"/>
              <a:ext cx="130175" cy="225425"/>
            </a:xfrm>
            <a:custGeom>
              <a:avLst/>
              <a:gdLst>
                <a:gd name="T0" fmla="*/ 0 w 82"/>
                <a:gd name="T1" fmla="*/ 65 h 142"/>
                <a:gd name="T2" fmla="*/ 32 w 82"/>
                <a:gd name="T3" fmla="*/ 71 h 142"/>
                <a:gd name="T4" fmla="*/ 5 w 82"/>
                <a:gd name="T5" fmla="*/ 130 h 142"/>
                <a:gd name="T6" fmla="*/ 30 w 82"/>
                <a:gd name="T7" fmla="*/ 142 h 142"/>
                <a:gd name="T8" fmla="*/ 56 w 82"/>
                <a:gd name="T9" fmla="*/ 80 h 142"/>
                <a:gd name="T10" fmla="*/ 82 w 82"/>
                <a:gd name="T11" fmla="*/ 101 h 142"/>
                <a:gd name="T12" fmla="*/ 76 w 82"/>
                <a:gd name="T13" fmla="*/ 0 h 142"/>
                <a:gd name="T14" fmla="*/ 0 w 82"/>
                <a:gd name="T15" fmla="*/ 65 h 1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 h="142">
                  <a:moveTo>
                    <a:pt x="0" y="65"/>
                  </a:moveTo>
                  <a:lnTo>
                    <a:pt x="32" y="71"/>
                  </a:lnTo>
                  <a:lnTo>
                    <a:pt x="5" y="130"/>
                  </a:lnTo>
                  <a:lnTo>
                    <a:pt x="30" y="142"/>
                  </a:lnTo>
                  <a:lnTo>
                    <a:pt x="56" y="80"/>
                  </a:lnTo>
                  <a:lnTo>
                    <a:pt x="82" y="101"/>
                  </a:lnTo>
                  <a:lnTo>
                    <a:pt x="76" y="0"/>
                  </a:lnTo>
                  <a:lnTo>
                    <a:pt x="0"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Freeform 6"/>
            <p:cNvSpPr>
              <a:spLocks noEditPoints="1"/>
            </p:cNvSpPr>
            <p:nvPr userDrawn="1"/>
          </p:nvSpPr>
          <p:spPr bwMode="auto">
            <a:xfrm>
              <a:off x="525463" y="6951663"/>
              <a:ext cx="328613" cy="336550"/>
            </a:xfrm>
            <a:custGeom>
              <a:avLst/>
              <a:gdLst>
                <a:gd name="T0" fmla="*/ 56 w 111"/>
                <a:gd name="T1" fmla="*/ 111 h 111"/>
                <a:gd name="T2" fmla="*/ 0 w 111"/>
                <a:gd name="T3" fmla="*/ 55 h 111"/>
                <a:gd name="T4" fmla="*/ 56 w 111"/>
                <a:gd name="T5" fmla="*/ 0 h 111"/>
                <a:gd name="T6" fmla="*/ 111 w 111"/>
                <a:gd name="T7" fmla="*/ 55 h 111"/>
                <a:gd name="T8" fmla="*/ 56 w 111"/>
                <a:gd name="T9" fmla="*/ 111 h 111"/>
                <a:gd name="T10" fmla="*/ 56 w 111"/>
                <a:gd name="T11" fmla="*/ 6 h 111"/>
                <a:gd name="T12" fmla="*/ 6 w 111"/>
                <a:gd name="T13" fmla="*/ 55 h 111"/>
                <a:gd name="T14" fmla="*/ 56 w 111"/>
                <a:gd name="T15" fmla="*/ 105 h 111"/>
                <a:gd name="T16" fmla="*/ 105 w 111"/>
                <a:gd name="T17" fmla="*/ 55 h 111"/>
                <a:gd name="T18" fmla="*/ 56 w 111"/>
                <a:gd name="T19" fmla="*/ 6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1" h="111">
                  <a:moveTo>
                    <a:pt x="56" y="111"/>
                  </a:moveTo>
                  <a:cubicBezTo>
                    <a:pt x="25" y="111"/>
                    <a:pt x="0" y="86"/>
                    <a:pt x="0" y="55"/>
                  </a:cubicBezTo>
                  <a:cubicBezTo>
                    <a:pt x="0" y="25"/>
                    <a:pt x="25" y="0"/>
                    <a:pt x="56" y="0"/>
                  </a:cubicBezTo>
                  <a:cubicBezTo>
                    <a:pt x="86" y="0"/>
                    <a:pt x="111" y="25"/>
                    <a:pt x="111" y="55"/>
                  </a:cubicBezTo>
                  <a:cubicBezTo>
                    <a:pt x="111" y="86"/>
                    <a:pt x="86" y="111"/>
                    <a:pt x="56" y="111"/>
                  </a:cubicBezTo>
                  <a:close/>
                  <a:moveTo>
                    <a:pt x="56" y="6"/>
                  </a:moveTo>
                  <a:cubicBezTo>
                    <a:pt x="28" y="6"/>
                    <a:pt x="6" y="28"/>
                    <a:pt x="6" y="55"/>
                  </a:cubicBezTo>
                  <a:cubicBezTo>
                    <a:pt x="6" y="83"/>
                    <a:pt x="28" y="105"/>
                    <a:pt x="56" y="105"/>
                  </a:cubicBezTo>
                  <a:cubicBezTo>
                    <a:pt x="83" y="105"/>
                    <a:pt x="105" y="83"/>
                    <a:pt x="105" y="55"/>
                  </a:cubicBezTo>
                  <a:cubicBezTo>
                    <a:pt x="105" y="28"/>
                    <a:pt x="83" y="6"/>
                    <a:pt x="5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7"/>
            <p:cNvSpPr>
              <a:spLocks/>
            </p:cNvSpPr>
            <p:nvPr userDrawn="1"/>
          </p:nvSpPr>
          <p:spPr bwMode="auto">
            <a:xfrm>
              <a:off x="973138"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1684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4"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1363663"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Oval 10"/>
            <p:cNvSpPr>
              <a:spLocks noChangeArrowheads="1"/>
            </p:cNvSpPr>
            <p:nvPr userDrawn="1"/>
          </p:nvSpPr>
          <p:spPr bwMode="auto">
            <a:xfrm>
              <a:off x="1558926" y="7138988"/>
              <a:ext cx="42863"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1622426" y="7054851"/>
              <a:ext cx="103188" cy="133350"/>
            </a:xfrm>
            <a:custGeom>
              <a:avLst/>
              <a:gdLst>
                <a:gd name="T0" fmla="*/ 22 w 35"/>
                <a:gd name="T1" fmla="*/ 0 h 44"/>
                <a:gd name="T2" fmla="*/ 34 w 35"/>
                <a:gd name="T3" fmla="*/ 5 h 44"/>
                <a:gd name="T4" fmla="*/ 29 w 35"/>
                <a:gd name="T5" fmla="*/ 12 h 44"/>
                <a:gd name="T6" fmla="*/ 23 w 35"/>
                <a:gd name="T7" fmla="*/ 10 h 44"/>
                <a:gd name="T8" fmla="*/ 13 w 35"/>
                <a:gd name="T9" fmla="*/ 22 h 44"/>
                <a:gd name="T10" fmla="*/ 22 w 35"/>
                <a:gd name="T11" fmla="*/ 34 h 44"/>
                <a:gd name="T12" fmla="*/ 30 w 35"/>
                <a:gd name="T13" fmla="*/ 30 h 44"/>
                <a:gd name="T14" fmla="*/ 35 w 35"/>
                <a:gd name="T15" fmla="*/ 38 h 44"/>
                <a:gd name="T16" fmla="*/ 21 w 35"/>
                <a:gd name="T17" fmla="*/ 44 h 44"/>
                <a:gd name="T18" fmla="*/ 0 w 35"/>
                <a:gd name="T19" fmla="*/ 22 h 44"/>
                <a:gd name="T20" fmla="*/ 22 w 35"/>
                <a:gd name="T21"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5" h="44">
                  <a:moveTo>
                    <a:pt x="22" y="0"/>
                  </a:moveTo>
                  <a:cubicBezTo>
                    <a:pt x="27" y="0"/>
                    <a:pt x="31" y="2"/>
                    <a:pt x="34" y="5"/>
                  </a:cubicBezTo>
                  <a:cubicBezTo>
                    <a:pt x="29" y="12"/>
                    <a:pt x="29" y="12"/>
                    <a:pt x="29" y="12"/>
                  </a:cubicBezTo>
                  <a:cubicBezTo>
                    <a:pt x="26" y="11"/>
                    <a:pt x="25" y="10"/>
                    <a:pt x="23" y="10"/>
                  </a:cubicBezTo>
                  <a:cubicBezTo>
                    <a:pt x="17" y="10"/>
                    <a:pt x="13" y="14"/>
                    <a:pt x="13" y="22"/>
                  </a:cubicBezTo>
                  <a:cubicBezTo>
                    <a:pt x="13" y="29"/>
                    <a:pt x="17" y="34"/>
                    <a:pt x="22" y="34"/>
                  </a:cubicBezTo>
                  <a:cubicBezTo>
                    <a:pt x="25" y="34"/>
                    <a:pt x="28" y="32"/>
                    <a:pt x="30" y="30"/>
                  </a:cubicBezTo>
                  <a:cubicBezTo>
                    <a:pt x="35" y="38"/>
                    <a:pt x="35" y="38"/>
                    <a:pt x="35" y="38"/>
                  </a:cubicBezTo>
                  <a:cubicBezTo>
                    <a:pt x="31" y="42"/>
                    <a:pt x="25" y="44"/>
                    <a:pt x="21" y="44"/>
                  </a:cubicBezTo>
                  <a:cubicBezTo>
                    <a:pt x="9" y="44"/>
                    <a:pt x="0" y="36"/>
                    <a:pt x="0" y="22"/>
                  </a:cubicBezTo>
                  <a:cubicBezTo>
                    <a:pt x="0" y="8"/>
                    <a:pt x="10" y="0"/>
                    <a:pt x="2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12"/>
            <p:cNvSpPr>
              <a:spLocks noEditPoints="1"/>
            </p:cNvSpPr>
            <p:nvPr userDrawn="1"/>
          </p:nvSpPr>
          <p:spPr bwMode="auto">
            <a:xfrm>
              <a:off x="1735138" y="7054851"/>
              <a:ext cx="120650" cy="133350"/>
            </a:xfrm>
            <a:custGeom>
              <a:avLst/>
              <a:gdLst>
                <a:gd name="T0" fmla="*/ 20 w 41"/>
                <a:gd name="T1" fmla="*/ 0 h 44"/>
                <a:gd name="T2" fmla="*/ 41 w 41"/>
                <a:gd name="T3" fmla="*/ 22 h 44"/>
                <a:gd name="T4" fmla="*/ 20 w 41"/>
                <a:gd name="T5" fmla="*/ 44 h 44"/>
                <a:gd name="T6" fmla="*/ 0 w 41"/>
                <a:gd name="T7" fmla="*/ 22 h 44"/>
                <a:gd name="T8" fmla="*/ 20 w 41"/>
                <a:gd name="T9" fmla="*/ 0 h 44"/>
                <a:gd name="T10" fmla="*/ 20 w 41"/>
                <a:gd name="T11" fmla="*/ 34 h 44"/>
                <a:gd name="T12" fmla="*/ 28 w 41"/>
                <a:gd name="T13" fmla="*/ 22 h 44"/>
                <a:gd name="T14" fmla="*/ 20 w 41"/>
                <a:gd name="T15" fmla="*/ 10 h 44"/>
                <a:gd name="T16" fmla="*/ 13 w 41"/>
                <a:gd name="T17" fmla="*/ 22 h 44"/>
                <a:gd name="T18" fmla="*/ 20 w 41"/>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4">
                  <a:moveTo>
                    <a:pt x="20" y="0"/>
                  </a:moveTo>
                  <a:cubicBezTo>
                    <a:pt x="31" y="0"/>
                    <a:pt x="41" y="8"/>
                    <a:pt x="41" y="22"/>
                  </a:cubicBezTo>
                  <a:cubicBezTo>
                    <a:pt x="41" y="36"/>
                    <a:pt x="31" y="44"/>
                    <a:pt x="20" y="44"/>
                  </a:cubicBezTo>
                  <a:cubicBezTo>
                    <a:pt x="10" y="44"/>
                    <a:pt x="0" y="36"/>
                    <a:pt x="0" y="22"/>
                  </a:cubicBezTo>
                  <a:cubicBezTo>
                    <a:pt x="0" y="8"/>
                    <a:pt x="10" y="0"/>
                    <a:pt x="20" y="0"/>
                  </a:cubicBezTo>
                  <a:close/>
                  <a:moveTo>
                    <a:pt x="20" y="34"/>
                  </a:moveTo>
                  <a:cubicBezTo>
                    <a:pt x="25" y="34"/>
                    <a:pt x="28" y="29"/>
                    <a:pt x="28" y="22"/>
                  </a:cubicBezTo>
                  <a:cubicBezTo>
                    <a:pt x="28" y="14"/>
                    <a:pt x="25" y="10"/>
                    <a:pt x="20" y="10"/>
                  </a:cubicBezTo>
                  <a:cubicBezTo>
                    <a:pt x="15" y="10"/>
                    <a:pt x="13" y="14"/>
                    <a:pt x="13" y="22"/>
                  </a:cubicBezTo>
                  <a:cubicBezTo>
                    <a:pt x="13" y="29"/>
                    <a:pt x="15" y="34"/>
                    <a:pt x="2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13"/>
            <p:cNvSpPr>
              <a:spLocks/>
            </p:cNvSpPr>
            <p:nvPr userDrawn="1"/>
          </p:nvSpPr>
          <p:spPr bwMode="auto">
            <a:xfrm>
              <a:off x="1879601" y="7054851"/>
              <a:ext cx="82550" cy="130175"/>
            </a:xfrm>
            <a:custGeom>
              <a:avLst/>
              <a:gdLst>
                <a:gd name="T0" fmla="*/ 0 w 28"/>
                <a:gd name="T1" fmla="*/ 1 h 43"/>
                <a:gd name="T2" fmla="*/ 10 w 28"/>
                <a:gd name="T3" fmla="*/ 1 h 43"/>
                <a:gd name="T4" fmla="*/ 11 w 28"/>
                <a:gd name="T5" fmla="*/ 8 h 43"/>
                <a:gd name="T6" fmla="*/ 11 w 28"/>
                <a:gd name="T7" fmla="*/ 8 h 43"/>
                <a:gd name="T8" fmla="*/ 23 w 28"/>
                <a:gd name="T9" fmla="*/ 0 h 43"/>
                <a:gd name="T10" fmla="*/ 28 w 28"/>
                <a:gd name="T11" fmla="*/ 1 h 43"/>
                <a:gd name="T12" fmla="*/ 26 w 28"/>
                <a:gd name="T13" fmla="*/ 11 h 43"/>
                <a:gd name="T14" fmla="*/ 21 w 28"/>
                <a:gd name="T15" fmla="*/ 11 h 43"/>
                <a:gd name="T16" fmla="*/ 12 w 28"/>
                <a:gd name="T17" fmla="*/ 18 h 43"/>
                <a:gd name="T18" fmla="*/ 12 w 28"/>
                <a:gd name="T19" fmla="*/ 43 h 43"/>
                <a:gd name="T20" fmla="*/ 0 w 28"/>
                <a:gd name="T21" fmla="*/ 43 h 43"/>
                <a:gd name="T22" fmla="*/ 0 w 28"/>
                <a:gd name="T23"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43">
                  <a:moveTo>
                    <a:pt x="0" y="1"/>
                  </a:moveTo>
                  <a:cubicBezTo>
                    <a:pt x="10" y="1"/>
                    <a:pt x="10" y="1"/>
                    <a:pt x="10" y="1"/>
                  </a:cubicBezTo>
                  <a:cubicBezTo>
                    <a:pt x="11" y="8"/>
                    <a:pt x="11" y="8"/>
                    <a:pt x="11" y="8"/>
                  </a:cubicBezTo>
                  <a:cubicBezTo>
                    <a:pt x="11" y="8"/>
                    <a:pt x="11" y="8"/>
                    <a:pt x="11" y="8"/>
                  </a:cubicBezTo>
                  <a:cubicBezTo>
                    <a:pt x="14" y="3"/>
                    <a:pt x="19" y="0"/>
                    <a:pt x="23" y="0"/>
                  </a:cubicBezTo>
                  <a:cubicBezTo>
                    <a:pt x="25" y="0"/>
                    <a:pt x="27" y="0"/>
                    <a:pt x="28" y="1"/>
                  </a:cubicBezTo>
                  <a:cubicBezTo>
                    <a:pt x="26" y="11"/>
                    <a:pt x="26" y="11"/>
                    <a:pt x="26" y="11"/>
                  </a:cubicBezTo>
                  <a:cubicBezTo>
                    <a:pt x="24" y="11"/>
                    <a:pt x="23" y="11"/>
                    <a:pt x="21" y="11"/>
                  </a:cubicBezTo>
                  <a:cubicBezTo>
                    <a:pt x="18" y="11"/>
                    <a:pt x="14" y="13"/>
                    <a:pt x="12" y="18"/>
                  </a:cubicBezTo>
                  <a:cubicBezTo>
                    <a:pt x="12" y="43"/>
                    <a:pt x="12" y="43"/>
                    <a:pt x="12" y="43"/>
                  </a:cubicBezTo>
                  <a:cubicBezTo>
                    <a:pt x="0" y="43"/>
                    <a:pt x="0" y="43"/>
                    <a:pt x="0" y="43"/>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4"/>
            <p:cNvSpPr>
              <a:spLocks/>
            </p:cNvSpPr>
            <p:nvPr userDrawn="1"/>
          </p:nvSpPr>
          <p:spPr bwMode="auto">
            <a:xfrm>
              <a:off x="1978026" y="7054851"/>
              <a:ext cx="112713" cy="130175"/>
            </a:xfrm>
            <a:custGeom>
              <a:avLst/>
              <a:gdLst>
                <a:gd name="T0" fmla="*/ 0 w 38"/>
                <a:gd name="T1" fmla="*/ 1 h 43"/>
                <a:gd name="T2" fmla="*/ 10 w 38"/>
                <a:gd name="T3" fmla="*/ 1 h 43"/>
                <a:gd name="T4" fmla="*/ 11 w 38"/>
                <a:gd name="T5" fmla="*/ 6 h 43"/>
                <a:gd name="T6" fmla="*/ 12 w 38"/>
                <a:gd name="T7" fmla="*/ 6 h 43"/>
                <a:gd name="T8" fmla="*/ 25 w 38"/>
                <a:gd name="T9" fmla="*/ 0 h 43"/>
                <a:gd name="T10" fmla="*/ 38 w 38"/>
                <a:gd name="T11" fmla="*/ 17 h 43"/>
                <a:gd name="T12" fmla="*/ 38 w 38"/>
                <a:gd name="T13" fmla="*/ 43 h 43"/>
                <a:gd name="T14" fmla="*/ 26 w 38"/>
                <a:gd name="T15" fmla="*/ 43 h 43"/>
                <a:gd name="T16" fmla="*/ 26 w 38"/>
                <a:gd name="T17" fmla="*/ 18 h 43"/>
                <a:gd name="T18" fmla="*/ 20 w 38"/>
                <a:gd name="T19" fmla="*/ 10 h 43"/>
                <a:gd name="T20" fmla="*/ 13 w 38"/>
                <a:gd name="T21" fmla="*/ 14 h 43"/>
                <a:gd name="T22" fmla="*/ 13 w 38"/>
                <a:gd name="T23" fmla="*/ 43 h 43"/>
                <a:gd name="T24" fmla="*/ 0 w 38"/>
                <a:gd name="T25" fmla="*/ 43 h 43"/>
                <a:gd name="T26" fmla="*/ 0 w 38"/>
                <a:gd name="T27" fmla="*/ 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 h="43">
                  <a:moveTo>
                    <a:pt x="0" y="1"/>
                  </a:moveTo>
                  <a:cubicBezTo>
                    <a:pt x="10" y="1"/>
                    <a:pt x="10" y="1"/>
                    <a:pt x="10" y="1"/>
                  </a:cubicBezTo>
                  <a:cubicBezTo>
                    <a:pt x="11" y="6"/>
                    <a:pt x="11" y="6"/>
                    <a:pt x="11" y="6"/>
                  </a:cubicBezTo>
                  <a:cubicBezTo>
                    <a:pt x="12" y="6"/>
                    <a:pt x="12" y="6"/>
                    <a:pt x="12" y="6"/>
                  </a:cubicBezTo>
                  <a:cubicBezTo>
                    <a:pt x="15" y="3"/>
                    <a:pt x="19" y="0"/>
                    <a:pt x="25" y="0"/>
                  </a:cubicBezTo>
                  <a:cubicBezTo>
                    <a:pt x="34" y="0"/>
                    <a:pt x="38" y="6"/>
                    <a:pt x="38" y="17"/>
                  </a:cubicBezTo>
                  <a:cubicBezTo>
                    <a:pt x="38" y="43"/>
                    <a:pt x="38" y="43"/>
                    <a:pt x="38" y="43"/>
                  </a:cubicBezTo>
                  <a:cubicBezTo>
                    <a:pt x="26" y="43"/>
                    <a:pt x="26" y="43"/>
                    <a:pt x="26" y="43"/>
                  </a:cubicBezTo>
                  <a:cubicBezTo>
                    <a:pt x="26" y="18"/>
                    <a:pt x="26" y="18"/>
                    <a:pt x="26" y="18"/>
                  </a:cubicBezTo>
                  <a:cubicBezTo>
                    <a:pt x="26" y="12"/>
                    <a:pt x="24" y="10"/>
                    <a:pt x="20" y="10"/>
                  </a:cubicBezTo>
                  <a:cubicBezTo>
                    <a:pt x="17" y="10"/>
                    <a:pt x="15" y="12"/>
                    <a:pt x="13" y="14"/>
                  </a:cubicBezTo>
                  <a:cubicBezTo>
                    <a:pt x="13" y="43"/>
                    <a:pt x="13" y="43"/>
                    <a:pt x="13" y="43"/>
                  </a:cubicBezTo>
                  <a:cubicBezTo>
                    <a:pt x="0" y="43"/>
                    <a:pt x="0" y="43"/>
                    <a:pt x="0" y="43"/>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5"/>
            <p:cNvSpPr>
              <a:spLocks/>
            </p:cNvSpPr>
            <p:nvPr userDrawn="1"/>
          </p:nvSpPr>
          <p:spPr bwMode="auto">
            <a:xfrm>
              <a:off x="2108201" y="7058026"/>
              <a:ext cx="180975" cy="127000"/>
            </a:xfrm>
            <a:custGeom>
              <a:avLst/>
              <a:gdLst>
                <a:gd name="T0" fmla="*/ 0 w 61"/>
                <a:gd name="T1" fmla="*/ 0 h 42"/>
                <a:gd name="T2" fmla="*/ 12 w 61"/>
                <a:gd name="T3" fmla="*/ 0 h 42"/>
                <a:gd name="T4" fmla="*/ 16 w 61"/>
                <a:gd name="T5" fmla="*/ 19 h 42"/>
                <a:gd name="T6" fmla="*/ 18 w 61"/>
                <a:gd name="T7" fmla="*/ 32 h 42"/>
                <a:gd name="T8" fmla="*/ 18 w 61"/>
                <a:gd name="T9" fmla="*/ 32 h 42"/>
                <a:gd name="T10" fmla="*/ 21 w 61"/>
                <a:gd name="T11" fmla="*/ 19 h 42"/>
                <a:gd name="T12" fmla="*/ 25 w 61"/>
                <a:gd name="T13" fmla="*/ 0 h 42"/>
                <a:gd name="T14" fmla="*/ 36 w 61"/>
                <a:gd name="T15" fmla="*/ 0 h 42"/>
                <a:gd name="T16" fmla="*/ 41 w 61"/>
                <a:gd name="T17" fmla="*/ 19 h 42"/>
                <a:gd name="T18" fmla="*/ 43 w 61"/>
                <a:gd name="T19" fmla="*/ 32 h 42"/>
                <a:gd name="T20" fmla="*/ 44 w 61"/>
                <a:gd name="T21" fmla="*/ 32 h 42"/>
                <a:gd name="T22" fmla="*/ 46 w 61"/>
                <a:gd name="T23" fmla="*/ 19 h 42"/>
                <a:gd name="T24" fmla="*/ 50 w 61"/>
                <a:gd name="T25" fmla="*/ 0 h 42"/>
                <a:gd name="T26" fmla="*/ 61 w 61"/>
                <a:gd name="T27" fmla="*/ 0 h 42"/>
                <a:gd name="T28" fmla="*/ 51 w 61"/>
                <a:gd name="T29" fmla="*/ 42 h 42"/>
                <a:gd name="T30" fmla="*/ 37 w 61"/>
                <a:gd name="T31" fmla="*/ 42 h 42"/>
                <a:gd name="T32" fmla="*/ 33 w 61"/>
                <a:gd name="T33" fmla="*/ 25 h 42"/>
                <a:gd name="T34" fmla="*/ 31 w 61"/>
                <a:gd name="T35" fmla="*/ 13 h 42"/>
                <a:gd name="T36" fmla="*/ 30 w 61"/>
                <a:gd name="T37" fmla="*/ 13 h 42"/>
                <a:gd name="T38" fmla="*/ 28 w 61"/>
                <a:gd name="T39" fmla="*/ 25 h 42"/>
                <a:gd name="T40" fmla="*/ 24 w 61"/>
                <a:gd name="T41" fmla="*/ 42 h 42"/>
                <a:gd name="T42" fmla="*/ 10 w 61"/>
                <a:gd name="T43" fmla="*/ 42 h 42"/>
                <a:gd name="T44" fmla="*/ 0 w 61"/>
                <a:gd name="T4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1" h="42">
                  <a:moveTo>
                    <a:pt x="0" y="0"/>
                  </a:moveTo>
                  <a:cubicBezTo>
                    <a:pt x="12" y="0"/>
                    <a:pt x="12" y="0"/>
                    <a:pt x="12" y="0"/>
                  </a:cubicBezTo>
                  <a:cubicBezTo>
                    <a:pt x="16" y="19"/>
                    <a:pt x="16" y="19"/>
                    <a:pt x="16" y="19"/>
                  </a:cubicBezTo>
                  <a:cubicBezTo>
                    <a:pt x="17" y="23"/>
                    <a:pt x="17" y="27"/>
                    <a:pt x="18" y="32"/>
                  </a:cubicBezTo>
                  <a:cubicBezTo>
                    <a:pt x="18" y="32"/>
                    <a:pt x="18" y="32"/>
                    <a:pt x="18" y="32"/>
                  </a:cubicBezTo>
                  <a:cubicBezTo>
                    <a:pt x="19" y="27"/>
                    <a:pt x="20" y="23"/>
                    <a:pt x="21" y="19"/>
                  </a:cubicBezTo>
                  <a:cubicBezTo>
                    <a:pt x="25" y="0"/>
                    <a:pt x="25" y="0"/>
                    <a:pt x="25" y="0"/>
                  </a:cubicBezTo>
                  <a:cubicBezTo>
                    <a:pt x="36" y="0"/>
                    <a:pt x="36" y="0"/>
                    <a:pt x="36" y="0"/>
                  </a:cubicBezTo>
                  <a:cubicBezTo>
                    <a:pt x="41" y="19"/>
                    <a:pt x="41" y="19"/>
                    <a:pt x="41" y="19"/>
                  </a:cubicBezTo>
                  <a:cubicBezTo>
                    <a:pt x="42" y="23"/>
                    <a:pt x="43" y="27"/>
                    <a:pt x="43" y="32"/>
                  </a:cubicBezTo>
                  <a:cubicBezTo>
                    <a:pt x="44" y="32"/>
                    <a:pt x="44" y="32"/>
                    <a:pt x="44" y="32"/>
                  </a:cubicBezTo>
                  <a:cubicBezTo>
                    <a:pt x="45" y="27"/>
                    <a:pt x="45" y="23"/>
                    <a:pt x="46" y="19"/>
                  </a:cubicBezTo>
                  <a:cubicBezTo>
                    <a:pt x="50" y="0"/>
                    <a:pt x="50" y="0"/>
                    <a:pt x="50" y="0"/>
                  </a:cubicBezTo>
                  <a:cubicBezTo>
                    <a:pt x="61" y="0"/>
                    <a:pt x="61" y="0"/>
                    <a:pt x="61" y="0"/>
                  </a:cubicBezTo>
                  <a:cubicBezTo>
                    <a:pt x="51" y="42"/>
                    <a:pt x="51" y="42"/>
                    <a:pt x="51" y="42"/>
                  </a:cubicBezTo>
                  <a:cubicBezTo>
                    <a:pt x="37" y="42"/>
                    <a:pt x="37" y="42"/>
                    <a:pt x="37" y="42"/>
                  </a:cubicBezTo>
                  <a:cubicBezTo>
                    <a:pt x="33" y="25"/>
                    <a:pt x="33" y="25"/>
                    <a:pt x="33" y="25"/>
                  </a:cubicBezTo>
                  <a:cubicBezTo>
                    <a:pt x="32" y="21"/>
                    <a:pt x="31" y="17"/>
                    <a:pt x="31" y="13"/>
                  </a:cubicBezTo>
                  <a:cubicBezTo>
                    <a:pt x="30" y="13"/>
                    <a:pt x="30" y="13"/>
                    <a:pt x="30" y="13"/>
                  </a:cubicBezTo>
                  <a:cubicBezTo>
                    <a:pt x="29" y="17"/>
                    <a:pt x="29" y="21"/>
                    <a:pt x="28" y="25"/>
                  </a:cubicBezTo>
                  <a:cubicBezTo>
                    <a:pt x="24" y="42"/>
                    <a:pt x="24" y="42"/>
                    <a:pt x="24" y="42"/>
                  </a:cubicBezTo>
                  <a:cubicBezTo>
                    <a:pt x="10" y="42"/>
                    <a:pt x="10" y="42"/>
                    <a:pt x="10"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16"/>
            <p:cNvSpPr>
              <a:spLocks noEditPoints="1"/>
            </p:cNvSpPr>
            <p:nvPr userDrawn="1"/>
          </p:nvSpPr>
          <p:spPr bwMode="auto">
            <a:xfrm>
              <a:off x="2303463" y="7054851"/>
              <a:ext cx="106363" cy="133350"/>
            </a:xfrm>
            <a:custGeom>
              <a:avLst/>
              <a:gdLst>
                <a:gd name="T0" fmla="*/ 23 w 36"/>
                <a:gd name="T1" fmla="*/ 16 h 44"/>
                <a:gd name="T2" fmla="*/ 17 w 36"/>
                <a:gd name="T3" fmla="*/ 10 h 44"/>
                <a:gd name="T4" fmla="*/ 6 w 36"/>
                <a:gd name="T5" fmla="*/ 13 h 44"/>
                <a:gd name="T6" fmla="*/ 1 w 36"/>
                <a:gd name="T7" fmla="*/ 5 h 44"/>
                <a:gd name="T8" fmla="*/ 19 w 36"/>
                <a:gd name="T9" fmla="*/ 0 h 44"/>
                <a:gd name="T10" fmla="*/ 36 w 36"/>
                <a:gd name="T11" fmla="*/ 19 h 44"/>
                <a:gd name="T12" fmla="*/ 36 w 36"/>
                <a:gd name="T13" fmla="*/ 43 h 44"/>
                <a:gd name="T14" fmla="*/ 26 w 36"/>
                <a:gd name="T15" fmla="*/ 43 h 44"/>
                <a:gd name="T16" fmla="*/ 25 w 36"/>
                <a:gd name="T17" fmla="*/ 38 h 44"/>
                <a:gd name="T18" fmla="*/ 24 w 36"/>
                <a:gd name="T19" fmla="*/ 38 h 44"/>
                <a:gd name="T20" fmla="*/ 12 w 36"/>
                <a:gd name="T21" fmla="*/ 44 h 44"/>
                <a:gd name="T22" fmla="*/ 0 w 36"/>
                <a:gd name="T23" fmla="*/ 31 h 44"/>
                <a:gd name="T24" fmla="*/ 23 w 36"/>
                <a:gd name="T25" fmla="*/ 16 h 44"/>
                <a:gd name="T26" fmla="*/ 16 w 36"/>
                <a:gd name="T27" fmla="*/ 34 h 44"/>
                <a:gd name="T28" fmla="*/ 23 w 36"/>
                <a:gd name="T29" fmla="*/ 30 h 44"/>
                <a:gd name="T30" fmla="*/ 23 w 36"/>
                <a:gd name="T31" fmla="*/ 23 h 44"/>
                <a:gd name="T32" fmla="*/ 12 w 36"/>
                <a:gd name="T33" fmla="*/ 30 h 44"/>
                <a:gd name="T34" fmla="*/ 16 w 36"/>
                <a:gd name="T35"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4">
                  <a:moveTo>
                    <a:pt x="23" y="16"/>
                  </a:moveTo>
                  <a:cubicBezTo>
                    <a:pt x="23" y="12"/>
                    <a:pt x="21" y="10"/>
                    <a:pt x="17" y="10"/>
                  </a:cubicBezTo>
                  <a:cubicBezTo>
                    <a:pt x="13" y="10"/>
                    <a:pt x="10" y="11"/>
                    <a:pt x="6" y="13"/>
                  </a:cubicBezTo>
                  <a:cubicBezTo>
                    <a:pt x="1" y="5"/>
                    <a:pt x="1" y="5"/>
                    <a:pt x="1" y="5"/>
                  </a:cubicBezTo>
                  <a:cubicBezTo>
                    <a:pt x="7" y="2"/>
                    <a:pt x="13" y="0"/>
                    <a:pt x="19" y="0"/>
                  </a:cubicBezTo>
                  <a:cubicBezTo>
                    <a:pt x="30" y="0"/>
                    <a:pt x="36" y="6"/>
                    <a:pt x="36" y="19"/>
                  </a:cubicBezTo>
                  <a:cubicBezTo>
                    <a:pt x="36" y="43"/>
                    <a:pt x="36" y="43"/>
                    <a:pt x="36" y="43"/>
                  </a:cubicBezTo>
                  <a:cubicBezTo>
                    <a:pt x="26" y="43"/>
                    <a:pt x="26" y="43"/>
                    <a:pt x="26" y="43"/>
                  </a:cubicBezTo>
                  <a:cubicBezTo>
                    <a:pt x="25" y="38"/>
                    <a:pt x="25" y="38"/>
                    <a:pt x="25" y="38"/>
                  </a:cubicBezTo>
                  <a:cubicBezTo>
                    <a:pt x="24" y="38"/>
                    <a:pt x="24" y="38"/>
                    <a:pt x="24" y="38"/>
                  </a:cubicBezTo>
                  <a:cubicBezTo>
                    <a:pt x="21" y="41"/>
                    <a:pt x="17" y="44"/>
                    <a:pt x="12" y="44"/>
                  </a:cubicBezTo>
                  <a:cubicBezTo>
                    <a:pt x="5" y="44"/>
                    <a:pt x="0" y="38"/>
                    <a:pt x="0" y="31"/>
                  </a:cubicBezTo>
                  <a:cubicBezTo>
                    <a:pt x="0" y="22"/>
                    <a:pt x="7" y="17"/>
                    <a:pt x="23" y="16"/>
                  </a:cubicBezTo>
                  <a:close/>
                  <a:moveTo>
                    <a:pt x="16" y="34"/>
                  </a:moveTo>
                  <a:cubicBezTo>
                    <a:pt x="19" y="34"/>
                    <a:pt x="21" y="33"/>
                    <a:pt x="23" y="30"/>
                  </a:cubicBezTo>
                  <a:cubicBezTo>
                    <a:pt x="23" y="23"/>
                    <a:pt x="23" y="23"/>
                    <a:pt x="23" y="23"/>
                  </a:cubicBezTo>
                  <a:cubicBezTo>
                    <a:pt x="14" y="24"/>
                    <a:pt x="12" y="27"/>
                    <a:pt x="12" y="30"/>
                  </a:cubicBezTo>
                  <a:cubicBezTo>
                    <a:pt x="12" y="33"/>
                    <a:pt x="13" y="34"/>
                    <a:pt x="1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7"/>
            <p:cNvSpPr>
              <a:spLocks/>
            </p:cNvSpPr>
            <p:nvPr userDrawn="1"/>
          </p:nvSpPr>
          <p:spPr bwMode="auto">
            <a:xfrm>
              <a:off x="2439988" y="7005638"/>
              <a:ext cx="50800" cy="182563"/>
            </a:xfrm>
            <a:custGeom>
              <a:avLst/>
              <a:gdLst>
                <a:gd name="T0" fmla="*/ 0 w 17"/>
                <a:gd name="T1" fmla="*/ 0 h 60"/>
                <a:gd name="T2" fmla="*/ 12 w 17"/>
                <a:gd name="T3" fmla="*/ 0 h 60"/>
                <a:gd name="T4" fmla="*/ 12 w 17"/>
                <a:gd name="T5" fmla="*/ 46 h 60"/>
                <a:gd name="T6" fmla="*/ 14 w 17"/>
                <a:gd name="T7" fmla="*/ 50 h 60"/>
                <a:gd name="T8" fmla="*/ 16 w 17"/>
                <a:gd name="T9" fmla="*/ 49 h 60"/>
                <a:gd name="T10" fmla="*/ 17 w 17"/>
                <a:gd name="T11" fmla="*/ 59 h 60"/>
                <a:gd name="T12" fmla="*/ 11 w 17"/>
                <a:gd name="T13" fmla="*/ 60 h 60"/>
                <a:gd name="T14" fmla="*/ 0 w 17"/>
                <a:gd name="T15" fmla="*/ 46 h 60"/>
                <a:gd name="T16" fmla="*/ 0 w 17"/>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60">
                  <a:moveTo>
                    <a:pt x="0" y="0"/>
                  </a:moveTo>
                  <a:cubicBezTo>
                    <a:pt x="12" y="0"/>
                    <a:pt x="12" y="0"/>
                    <a:pt x="12" y="0"/>
                  </a:cubicBezTo>
                  <a:cubicBezTo>
                    <a:pt x="12" y="46"/>
                    <a:pt x="12" y="46"/>
                    <a:pt x="12" y="46"/>
                  </a:cubicBezTo>
                  <a:cubicBezTo>
                    <a:pt x="12" y="49"/>
                    <a:pt x="13" y="50"/>
                    <a:pt x="14" y="50"/>
                  </a:cubicBezTo>
                  <a:cubicBezTo>
                    <a:pt x="15" y="50"/>
                    <a:pt x="15" y="50"/>
                    <a:pt x="16" y="49"/>
                  </a:cubicBezTo>
                  <a:cubicBezTo>
                    <a:pt x="17" y="59"/>
                    <a:pt x="17" y="59"/>
                    <a:pt x="17" y="59"/>
                  </a:cubicBezTo>
                  <a:cubicBezTo>
                    <a:pt x="16" y="59"/>
                    <a:pt x="14" y="60"/>
                    <a:pt x="11" y="60"/>
                  </a:cubicBezTo>
                  <a:cubicBezTo>
                    <a:pt x="3" y="60"/>
                    <a:pt x="0" y="54"/>
                    <a:pt x="0" y="4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8"/>
            <p:cNvSpPr>
              <a:spLocks/>
            </p:cNvSpPr>
            <p:nvPr userDrawn="1"/>
          </p:nvSpPr>
          <p:spPr bwMode="auto">
            <a:xfrm>
              <a:off x="2508251" y="7005638"/>
              <a:ext cx="52388" cy="182563"/>
            </a:xfrm>
            <a:custGeom>
              <a:avLst/>
              <a:gdLst>
                <a:gd name="T0" fmla="*/ 0 w 18"/>
                <a:gd name="T1" fmla="*/ 0 h 60"/>
                <a:gd name="T2" fmla="*/ 13 w 18"/>
                <a:gd name="T3" fmla="*/ 0 h 60"/>
                <a:gd name="T4" fmla="*/ 13 w 18"/>
                <a:gd name="T5" fmla="*/ 46 h 60"/>
                <a:gd name="T6" fmla="*/ 15 w 18"/>
                <a:gd name="T7" fmla="*/ 50 h 60"/>
                <a:gd name="T8" fmla="*/ 17 w 18"/>
                <a:gd name="T9" fmla="*/ 49 h 60"/>
                <a:gd name="T10" fmla="*/ 18 w 18"/>
                <a:gd name="T11" fmla="*/ 59 h 60"/>
                <a:gd name="T12" fmla="*/ 12 w 18"/>
                <a:gd name="T13" fmla="*/ 60 h 60"/>
                <a:gd name="T14" fmla="*/ 0 w 18"/>
                <a:gd name="T15" fmla="*/ 46 h 60"/>
                <a:gd name="T16" fmla="*/ 0 w 18"/>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60">
                  <a:moveTo>
                    <a:pt x="0" y="0"/>
                  </a:moveTo>
                  <a:cubicBezTo>
                    <a:pt x="13" y="0"/>
                    <a:pt x="13" y="0"/>
                    <a:pt x="13" y="0"/>
                  </a:cubicBezTo>
                  <a:cubicBezTo>
                    <a:pt x="13" y="46"/>
                    <a:pt x="13" y="46"/>
                    <a:pt x="13" y="46"/>
                  </a:cubicBezTo>
                  <a:cubicBezTo>
                    <a:pt x="13" y="49"/>
                    <a:pt x="14" y="50"/>
                    <a:pt x="15" y="50"/>
                  </a:cubicBezTo>
                  <a:cubicBezTo>
                    <a:pt x="16" y="50"/>
                    <a:pt x="16" y="50"/>
                    <a:pt x="17" y="49"/>
                  </a:cubicBezTo>
                  <a:cubicBezTo>
                    <a:pt x="18" y="59"/>
                    <a:pt x="18" y="59"/>
                    <a:pt x="18" y="59"/>
                  </a:cubicBezTo>
                  <a:cubicBezTo>
                    <a:pt x="17" y="59"/>
                    <a:pt x="15" y="60"/>
                    <a:pt x="12" y="60"/>
                  </a:cubicBezTo>
                  <a:cubicBezTo>
                    <a:pt x="3" y="60"/>
                    <a:pt x="0" y="54"/>
                    <a:pt x="0" y="4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Oval 19"/>
            <p:cNvSpPr>
              <a:spLocks noChangeArrowheads="1"/>
            </p:cNvSpPr>
            <p:nvPr userDrawn="1"/>
          </p:nvSpPr>
          <p:spPr bwMode="auto">
            <a:xfrm>
              <a:off x="2581276" y="7138988"/>
              <a:ext cx="44450"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20"/>
            <p:cNvSpPr>
              <a:spLocks noEditPoints="1"/>
            </p:cNvSpPr>
            <p:nvPr userDrawn="1"/>
          </p:nvSpPr>
          <p:spPr bwMode="auto">
            <a:xfrm>
              <a:off x="2646363" y="7054851"/>
              <a:ext cx="122238" cy="180975"/>
            </a:xfrm>
            <a:custGeom>
              <a:avLst/>
              <a:gdLst>
                <a:gd name="T0" fmla="*/ 6 w 41"/>
                <a:gd name="T1" fmla="*/ 41 h 60"/>
                <a:gd name="T2" fmla="*/ 6 w 41"/>
                <a:gd name="T3" fmla="*/ 41 h 60"/>
                <a:gd name="T4" fmla="*/ 3 w 41"/>
                <a:gd name="T5" fmla="*/ 34 h 60"/>
                <a:gd name="T6" fmla="*/ 7 w 41"/>
                <a:gd name="T7" fmla="*/ 26 h 60"/>
                <a:gd name="T8" fmla="*/ 7 w 41"/>
                <a:gd name="T9" fmla="*/ 26 h 60"/>
                <a:gd name="T10" fmla="*/ 2 w 41"/>
                <a:gd name="T11" fmla="*/ 15 h 60"/>
                <a:gd name="T12" fmla="*/ 19 w 41"/>
                <a:gd name="T13" fmla="*/ 0 h 60"/>
                <a:gd name="T14" fmla="*/ 25 w 41"/>
                <a:gd name="T15" fmla="*/ 1 h 60"/>
                <a:gd name="T16" fmla="*/ 41 w 41"/>
                <a:gd name="T17" fmla="*/ 1 h 60"/>
                <a:gd name="T18" fmla="*/ 41 w 41"/>
                <a:gd name="T19" fmla="*/ 10 h 60"/>
                <a:gd name="T20" fmla="*/ 34 w 41"/>
                <a:gd name="T21" fmla="*/ 10 h 60"/>
                <a:gd name="T22" fmla="*/ 35 w 41"/>
                <a:gd name="T23" fmla="*/ 15 h 60"/>
                <a:gd name="T24" fmla="*/ 19 w 41"/>
                <a:gd name="T25" fmla="*/ 29 h 60"/>
                <a:gd name="T26" fmla="*/ 14 w 41"/>
                <a:gd name="T27" fmla="*/ 28 h 60"/>
                <a:gd name="T28" fmla="*/ 12 w 41"/>
                <a:gd name="T29" fmla="*/ 32 h 60"/>
                <a:gd name="T30" fmla="*/ 19 w 41"/>
                <a:gd name="T31" fmla="*/ 35 h 60"/>
                <a:gd name="T32" fmla="*/ 25 w 41"/>
                <a:gd name="T33" fmla="*/ 35 h 60"/>
                <a:gd name="T34" fmla="*/ 41 w 41"/>
                <a:gd name="T35" fmla="*/ 45 h 60"/>
                <a:gd name="T36" fmla="*/ 18 w 41"/>
                <a:gd name="T37" fmla="*/ 60 h 60"/>
                <a:gd name="T38" fmla="*/ 0 w 41"/>
                <a:gd name="T39" fmla="*/ 50 h 60"/>
                <a:gd name="T40" fmla="*/ 6 w 41"/>
                <a:gd name="T41" fmla="*/ 41 h 60"/>
                <a:gd name="T42" fmla="*/ 20 w 41"/>
                <a:gd name="T43" fmla="*/ 52 h 60"/>
                <a:gd name="T44" fmla="*/ 29 w 41"/>
                <a:gd name="T45" fmla="*/ 47 h 60"/>
                <a:gd name="T46" fmla="*/ 23 w 41"/>
                <a:gd name="T47" fmla="*/ 44 h 60"/>
                <a:gd name="T48" fmla="*/ 19 w 41"/>
                <a:gd name="T49" fmla="*/ 44 h 60"/>
                <a:gd name="T50" fmla="*/ 13 w 41"/>
                <a:gd name="T51" fmla="*/ 44 h 60"/>
                <a:gd name="T52" fmla="*/ 11 w 41"/>
                <a:gd name="T53" fmla="*/ 48 h 60"/>
                <a:gd name="T54" fmla="*/ 20 w 41"/>
                <a:gd name="T55" fmla="*/ 52 h 60"/>
                <a:gd name="T56" fmla="*/ 25 w 41"/>
                <a:gd name="T57" fmla="*/ 15 h 60"/>
                <a:gd name="T58" fmla="*/ 19 w 41"/>
                <a:gd name="T59" fmla="*/ 8 h 60"/>
                <a:gd name="T60" fmla="*/ 13 w 41"/>
                <a:gd name="T61" fmla="*/ 15 h 60"/>
                <a:gd name="T62" fmla="*/ 19 w 41"/>
                <a:gd name="T63" fmla="*/ 22 h 60"/>
                <a:gd name="T64" fmla="*/ 25 w 41"/>
                <a:gd name="T65" fmla="*/ 1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1" h="60">
                  <a:moveTo>
                    <a:pt x="6" y="41"/>
                  </a:moveTo>
                  <a:cubicBezTo>
                    <a:pt x="6" y="41"/>
                    <a:pt x="6" y="41"/>
                    <a:pt x="6" y="41"/>
                  </a:cubicBezTo>
                  <a:cubicBezTo>
                    <a:pt x="4" y="39"/>
                    <a:pt x="3" y="37"/>
                    <a:pt x="3" y="34"/>
                  </a:cubicBezTo>
                  <a:cubicBezTo>
                    <a:pt x="3" y="31"/>
                    <a:pt x="5" y="28"/>
                    <a:pt x="7" y="26"/>
                  </a:cubicBezTo>
                  <a:cubicBezTo>
                    <a:pt x="7" y="26"/>
                    <a:pt x="7" y="26"/>
                    <a:pt x="7" y="26"/>
                  </a:cubicBezTo>
                  <a:cubicBezTo>
                    <a:pt x="4" y="24"/>
                    <a:pt x="2" y="20"/>
                    <a:pt x="2" y="15"/>
                  </a:cubicBezTo>
                  <a:cubicBezTo>
                    <a:pt x="2" y="5"/>
                    <a:pt x="10" y="0"/>
                    <a:pt x="19" y="0"/>
                  </a:cubicBezTo>
                  <a:cubicBezTo>
                    <a:pt x="21" y="0"/>
                    <a:pt x="23" y="0"/>
                    <a:pt x="25" y="1"/>
                  </a:cubicBezTo>
                  <a:cubicBezTo>
                    <a:pt x="41" y="1"/>
                    <a:pt x="41" y="1"/>
                    <a:pt x="41" y="1"/>
                  </a:cubicBezTo>
                  <a:cubicBezTo>
                    <a:pt x="41" y="10"/>
                    <a:pt x="41" y="10"/>
                    <a:pt x="41" y="10"/>
                  </a:cubicBezTo>
                  <a:cubicBezTo>
                    <a:pt x="34" y="10"/>
                    <a:pt x="34" y="10"/>
                    <a:pt x="34" y="10"/>
                  </a:cubicBezTo>
                  <a:cubicBezTo>
                    <a:pt x="35" y="11"/>
                    <a:pt x="35" y="13"/>
                    <a:pt x="35" y="15"/>
                  </a:cubicBezTo>
                  <a:cubicBezTo>
                    <a:pt x="35" y="25"/>
                    <a:pt x="28" y="29"/>
                    <a:pt x="19" y="29"/>
                  </a:cubicBezTo>
                  <a:cubicBezTo>
                    <a:pt x="17" y="29"/>
                    <a:pt x="16" y="29"/>
                    <a:pt x="14" y="28"/>
                  </a:cubicBezTo>
                  <a:cubicBezTo>
                    <a:pt x="13" y="29"/>
                    <a:pt x="12" y="30"/>
                    <a:pt x="12" y="32"/>
                  </a:cubicBezTo>
                  <a:cubicBezTo>
                    <a:pt x="12" y="34"/>
                    <a:pt x="14" y="35"/>
                    <a:pt x="19" y="35"/>
                  </a:cubicBezTo>
                  <a:cubicBezTo>
                    <a:pt x="25" y="35"/>
                    <a:pt x="25" y="35"/>
                    <a:pt x="25" y="35"/>
                  </a:cubicBezTo>
                  <a:cubicBezTo>
                    <a:pt x="36" y="35"/>
                    <a:pt x="41" y="38"/>
                    <a:pt x="41" y="45"/>
                  </a:cubicBezTo>
                  <a:cubicBezTo>
                    <a:pt x="41" y="54"/>
                    <a:pt x="32" y="60"/>
                    <a:pt x="18" y="60"/>
                  </a:cubicBezTo>
                  <a:cubicBezTo>
                    <a:pt x="8" y="60"/>
                    <a:pt x="0" y="57"/>
                    <a:pt x="0" y="50"/>
                  </a:cubicBezTo>
                  <a:cubicBezTo>
                    <a:pt x="0" y="46"/>
                    <a:pt x="3" y="43"/>
                    <a:pt x="6" y="41"/>
                  </a:cubicBezTo>
                  <a:close/>
                  <a:moveTo>
                    <a:pt x="20" y="52"/>
                  </a:moveTo>
                  <a:cubicBezTo>
                    <a:pt x="25" y="52"/>
                    <a:pt x="29" y="50"/>
                    <a:pt x="29" y="47"/>
                  </a:cubicBezTo>
                  <a:cubicBezTo>
                    <a:pt x="29" y="45"/>
                    <a:pt x="27" y="44"/>
                    <a:pt x="23" y="44"/>
                  </a:cubicBezTo>
                  <a:cubicBezTo>
                    <a:pt x="19" y="44"/>
                    <a:pt x="19" y="44"/>
                    <a:pt x="19" y="44"/>
                  </a:cubicBezTo>
                  <a:cubicBezTo>
                    <a:pt x="16" y="44"/>
                    <a:pt x="14" y="44"/>
                    <a:pt x="13" y="44"/>
                  </a:cubicBezTo>
                  <a:cubicBezTo>
                    <a:pt x="11" y="45"/>
                    <a:pt x="11" y="46"/>
                    <a:pt x="11" y="48"/>
                  </a:cubicBezTo>
                  <a:cubicBezTo>
                    <a:pt x="11" y="51"/>
                    <a:pt x="14" y="52"/>
                    <a:pt x="20" y="52"/>
                  </a:cubicBezTo>
                  <a:close/>
                  <a:moveTo>
                    <a:pt x="25" y="15"/>
                  </a:moveTo>
                  <a:cubicBezTo>
                    <a:pt x="25" y="11"/>
                    <a:pt x="22" y="8"/>
                    <a:pt x="19" y="8"/>
                  </a:cubicBezTo>
                  <a:cubicBezTo>
                    <a:pt x="16" y="8"/>
                    <a:pt x="13" y="10"/>
                    <a:pt x="13" y="15"/>
                  </a:cubicBezTo>
                  <a:cubicBezTo>
                    <a:pt x="13" y="19"/>
                    <a:pt x="16" y="22"/>
                    <a:pt x="19" y="22"/>
                  </a:cubicBezTo>
                  <a:cubicBezTo>
                    <a:pt x="22" y="22"/>
                    <a:pt x="25" y="19"/>
                    <a:pt x="25"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21"/>
            <p:cNvSpPr>
              <a:spLocks noEditPoints="1"/>
            </p:cNvSpPr>
            <p:nvPr userDrawn="1"/>
          </p:nvSpPr>
          <p:spPr bwMode="auto">
            <a:xfrm>
              <a:off x="2779713" y="7054851"/>
              <a:ext cx="119063" cy="133350"/>
            </a:xfrm>
            <a:custGeom>
              <a:avLst/>
              <a:gdLst>
                <a:gd name="T0" fmla="*/ 20 w 40"/>
                <a:gd name="T1" fmla="*/ 0 h 44"/>
                <a:gd name="T2" fmla="*/ 40 w 40"/>
                <a:gd name="T3" fmla="*/ 22 h 44"/>
                <a:gd name="T4" fmla="*/ 20 w 40"/>
                <a:gd name="T5" fmla="*/ 44 h 44"/>
                <a:gd name="T6" fmla="*/ 0 w 40"/>
                <a:gd name="T7" fmla="*/ 22 h 44"/>
                <a:gd name="T8" fmla="*/ 20 w 40"/>
                <a:gd name="T9" fmla="*/ 0 h 44"/>
                <a:gd name="T10" fmla="*/ 20 w 40"/>
                <a:gd name="T11" fmla="*/ 34 h 44"/>
                <a:gd name="T12" fmla="*/ 28 w 40"/>
                <a:gd name="T13" fmla="*/ 22 h 44"/>
                <a:gd name="T14" fmla="*/ 20 w 40"/>
                <a:gd name="T15" fmla="*/ 10 h 44"/>
                <a:gd name="T16" fmla="*/ 12 w 40"/>
                <a:gd name="T17" fmla="*/ 22 h 44"/>
                <a:gd name="T18" fmla="*/ 20 w 40"/>
                <a:gd name="T19" fmla="*/ 3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44">
                  <a:moveTo>
                    <a:pt x="20" y="0"/>
                  </a:moveTo>
                  <a:cubicBezTo>
                    <a:pt x="30" y="0"/>
                    <a:pt x="40" y="8"/>
                    <a:pt x="40" y="22"/>
                  </a:cubicBezTo>
                  <a:cubicBezTo>
                    <a:pt x="40" y="36"/>
                    <a:pt x="30" y="44"/>
                    <a:pt x="20" y="44"/>
                  </a:cubicBezTo>
                  <a:cubicBezTo>
                    <a:pt x="9" y="44"/>
                    <a:pt x="0" y="36"/>
                    <a:pt x="0" y="22"/>
                  </a:cubicBezTo>
                  <a:cubicBezTo>
                    <a:pt x="0" y="8"/>
                    <a:pt x="9" y="0"/>
                    <a:pt x="20" y="0"/>
                  </a:cubicBezTo>
                  <a:close/>
                  <a:moveTo>
                    <a:pt x="20" y="34"/>
                  </a:moveTo>
                  <a:cubicBezTo>
                    <a:pt x="25" y="34"/>
                    <a:pt x="28" y="29"/>
                    <a:pt x="28" y="22"/>
                  </a:cubicBezTo>
                  <a:cubicBezTo>
                    <a:pt x="28" y="14"/>
                    <a:pt x="25" y="10"/>
                    <a:pt x="20" y="10"/>
                  </a:cubicBezTo>
                  <a:cubicBezTo>
                    <a:pt x="15" y="10"/>
                    <a:pt x="12" y="14"/>
                    <a:pt x="12" y="22"/>
                  </a:cubicBezTo>
                  <a:cubicBezTo>
                    <a:pt x="12" y="29"/>
                    <a:pt x="15" y="34"/>
                    <a:pt x="20"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22"/>
            <p:cNvSpPr>
              <a:spLocks/>
            </p:cNvSpPr>
            <p:nvPr userDrawn="1"/>
          </p:nvSpPr>
          <p:spPr bwMode="auto">
            <a:xfrm>
              <a:off x="2908301" y="7058026"/>
              <a:ext cx="123825" cy="127000"/>
            </a:xfrm>
            <a:custGeom>
              <a:avLst/>
              <a:gdLst>
                <a:gd name="T0" fmla="*/ 0 w 42"/>
                <a:gd name="T1" fmla="*/ 0 h 42"/>
                <a:gd name="T2" fmla="*/ 12 w 42"/>
                <a:gd name="T3" fmla="*/ 0 h 42"/>
                <a:gd name="T4" fmla="*/ 17 w 42"/>
                <a:gd name="T5" fmla="*/ 20 h 42"/>
                <a:gd name="T6" fmla="*/ 21 w 42"/>
                <a:gd name="T7" fmla="*/ 32 h 42"/>
                <a:gd name="T8" fmla="*/ 21 w 42"/>
                <a:gd name="T9" fmla="*/ 32 h 42"/>
                <a:gd name="T10" fmla="*/ 24 w 42"/>
                <a:gd name="T11" fmla="*/ 20 h 42"/>
                <a:gd name="T12" fmla="*/ 30 w 42"/>
                <a:gd name="T13" fmla="*/ 0 h 42"/>
                <a:gd name="T14" fmla="*/ 42 w 42"/>
                <a:gd name="T15" fmla="*/ 0 h 42"/>
                <a:gd name="T16" fmla="*/ 28 w 42"/>
                <a:gd name="T17" fmla="*/ 42 h 42"/>
                <a:gd name="T18" fmla="*/ 14 w 42"/>
                <a:gd name="T19" fmla="*/ 42 h 42"/>
                <a:gd name="T20" fmla="*/ 0 w 42"/>
                <a:gd name="T21"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42">
                  <a:moveTo>
                    <a:pt x="0" y="0"/>
                  </a:moveTo>
                  <a:cubicBezTo>
                    <a:pt x="12" y="0"/>
                    <a:pt x="12" y="0"/>
                    <a:pt x="12" y="0"/>
                  </a:cubicBezTo>
                  <a:cubicBezTo>
                    <a:pt x="17" y="20"/>
                    <a:pt x="17" y="20"/>
                    <a:pt x="17" y="20"/>
                  </a:cubicBezTo>
                  <a:cubicBezTo>
                    <a:pt x="19" y="24"/>
                    <a:pt x="20" y="28"/>
                    <a:pt x="21" y="32"/>
                  </a:cubicBezTo>
                  <a:cubicBezTo>
                    <a:pt x="21" y="32"/>
                    <a:pt x="21" y="32"/>
                    <a:pt x="21" y="32"/>
                  </a:cubicBezTo>
                  <a:cubicBezTo>
                    <a:pt x="22" y="28"/>
                    <a:pt x="23" y="24"/>
                    <a:pt x="24" y="20"/>
                  </a:cubicBezTo>
                  <a:cubicBezTo>
                    <a:pt x="30" y="0"/>
                    <a:pt x="30" y="0"/>
                    <a:pt x="30" y="0"/>
                  </a:cubicBezTo>
                  <a:cubicBezTo>
                    <a:pt x="42" y="0"/>
                    <a:pt x="42" y="0"/>
                    <a:pt x="42" y="0"/>
                  </a:cubicBezTo>
                  <a:cubicBezTo>
                    <a:pt x="28" y="42"/>
                    <a:pt x="28" y="42"/>
                    <a:pt x="28" y="42"/>
                  </a:cubicBezTo>
                  <a:cubicBezTo>
                    <a:pt x="14" y="42"/>
                    <a:pt x="14" y="42"/>
                    <a:pt x="14" y="42"/>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Oval 23"/>
            <p:cNvSpPr>
              <a:spLocks noChangeArrowheads="1"/>
            </p:cNvSpPr>
            <p:nvPr userDrawn="1"/>
          </p:nvSpPr>
          <p:spPr bwMode="auto">
            <a:xfrm>
              <a:off x="3038476" y="7138988"/>
              <a:ext cx="44450" cy="492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24"/>
            <p:cNvSpPr>
              <a:spLocks/>
            </p:cNvSpPr>
            <p:nvPr userDrawn="1"/>
          </p:nvSpPr>
          <p:spPr bwMode="auto">
            <a:xfrm>
              <a:off x="3109913" y="7058026"/>
              <a:ext cx="109538" cy="130175"/>
            </a:xfrm>
            <a:custGeom>
              <a:avLst/>
              <a:gdLst>
                <a:gd name="T0" fmla="*/ 0 w 37"/>
                <a:gd name="T1" fmla="*/ 0 h 43"/>
                <a:gd name="T2" fmla="*/ 12 w 37"/>
                <a:gd name="T3" fmla="*/ 0 h 43"/>
                <a:gd name="T4" fmla="*/ 12 w 37"/>
                <a:gd name="T5" fmla="*/ 24 h 43"/>
                <a:gd name="T6" fmla="*/ 17 w 37"/>
                <a:gd name="T7" fmla="*/ 32 h 43"/>
                <a:gd name="T8" fmla="*/ 25 w 37"/>
                <a:gd name="T9" fmla="*/ 27 h 43"/>
                <a:gd name="T10" fmla="*/ 25 w 37"/>
                <a:gd name="T11" fmla="*/ 0 h 43"/>
                <a:gd name="T12" fmla="*/ 37 w 37"/>
                <a:gd name="T13" fmla="*/ 0 h 43"/>
                <a:gd name="T14" fmla="*/ 37 w 37"/>
                <a:gd name="T15" fmla="*/ 42 h 43"/>
                <a:gd name="T16" fmla="*/ 27 w 37"/>
                <a:gd name="T17" fmla="*/ 42 h 43"/>
                <a:gd name="T18" fmla="*/ 26 w 37"/>
                <a:gd name="T19" fmla="*/ 36 h 43"/>
                <a:gd name="T20" fmla="*/ 26 w 37"/>
                <a:gd name="T21" fmla="*/ 36 h 43"/>
                <a:gd name="T22" fmla="*/ 13 w 37"/>
                <a:gd name="T23" fmla="*/ 43 h 43"/>
                <a:gd name="T24" fmla="*/ 0 w 37"/>
                <a:gd name="T25" fmla="*/ 26 h 43"/>
                <a:gd name="T26" fmla="*/ 0 w 37"/>
                <a:gd name="T27"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43">
                  <a:moveTo>
                    <a:pt x="0" y="0"/>
                  </a:moveTo>
                  <a:cubicBezTo>
                    <a:pt x="12" y="0"/>
                    <a:pt x="12" y="0"/>
                    <a:pt x="12" y="0"/>
                  </a:cubicBezTo>
                  <a:cubicBezTo>
                    <a:pt x="12" y="24"/>
                    <a:pt x="12" y="24"/>
                    <a:pt x="12" y="24"/>
                  </a:cubicBezTo>
                  <a:cubicBezTo>
                    <a:pt x="12" y="30"/>
                    <a:pt x="14" y="32"/>
                    <a:pt x="17" y="32"/>
                  </a:cubicBezTo>
                  <a:cubicBezTo>
                    <a:pt x="21" y="32"/>
                    <a:pt x="22" y="31"/>
                    <a:pt x="25" y="27"/>
                  </a:cubicBezTo>
                  <a:cubicBezTo>
                    <a:pt x="25" y="0"/>
                    <a:pt x="25" y="0"/>
                    <a:pt x="25" y="0"/>
                  </a:cubicBezTo>
                  <a:cubicBezTo>
                    <a:pt x="37" y="0"/>
                    <a:pt x="37" y="0"/>
                    <a:pt x="37" y="0"/>
                  </a:cubicBezTo>
                  <a:cubicBezTo>
                    <a:pt x="37" y="42"/>
                    <a:pt x="37" y="42"/>
                    <a:pt x="37" y="42"/>
                  </a:cubicBezTo>
                  <a:cubicBezTo>
                    <a:pt x="27" y="42"/>
                    <a:pt x="27" y="42"/>
                    <a:pt x="27" y="42"/>
                  </a:cubicBezTo>
                  <a:cubicBezTo>
                    <a:pt x="26" y="36"/>
                    <a:pt x="26" y="36"/>
                    <a:pt x="26" y="36"/>
                  </a:cubicBezTo>
                  <a:cubicBezTo>
                    <a:pt x="26" y="36"/>
                    <a:pt x="26" y="36"/>
                    <a:pt x="26" y="36"/>
                  </a:cubicBezTo>
                  <a:cubicBezTo>
                    <a:pt x="22" y="40"/>
                    <a:pt x="19" y="43"/>
                    <a:pt x="13" y="43"/>
                  </a:cubicBezTo>
                  <a:cubicBezTo>
                    <a:pt x="4" y="43"/>
                    <a:pt x="0" y="36"/>
                    <a:pt x="0" y="26"/>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25"/>
            <p:cNvSpPr>
              <a:spLocks/>
            </p:cNvSpPr>
            <p:nvPr userDrawn="1"/>
          </p:nvSpPr>
          <p:spPr bwMode="auto">
            <a:xfrm>
              <a:off x="3251201" y="7005638"/>
              <a:ext cx="119063" cy="179388"/>
            </a:xfrm>
            <a:custGeom>
              <a:avLst/>
              <a:gdLst>
                <a:gd name="T0" fmla="*/ 0 w 75"/>
                <a:gd name="T1" fmla="*/ 0 h 113"/>
                <a:gd name="T2" fmla="*/ 23 w 75"/>
                <a:gd name="T3" fmla="*/ 0 h 113"/>
                <a:gd name="T4" fmla="*/ 23 w 75"/>
                <a:gd name="T5" fmla="*/ 63 h 113"/>
                <a:gd name="T6" fmla="*/ 23 w 75"/>
                <a:gd name="T7" fmla="*/ 63 h 113"/>
                <a:gd name="T8" fmla="*/ 47 w 75"/>
                <a:gd name="T9" fmla="*/ 33 h 113"/>
                <a:gd name="T10" fmla="*/ 73 w 75"/>
                <a:gd name="T11" fmla="*/ 33 h 113"/>
                <a:gd name="T12" fmla="*/ 45 w 75"/>
                <a:gd name="T13" fmla="*/ 65 h 113"/>
                <a:gd name="T14" fmla="*/ 75 w 75"/>
                <a:gd name="T15" fmla="*/ 113 h 113"/>
                <a:gd name="T16" fmla="*/ 49 w 75"/>
                <a:gd name="T17" fmla="*/ 113 h 113"/>
                <a:gd name="T18" fmla="*/ 32 w 75"/>
                <a:gd name="T19" fmla="*/ 80 h 113"/>
                <a:gd name="T20" fmla="*/ 23 w 75"/>
                <a:gd name="T21" fmla="*/ 92 h 113"/>
                <a:gd name="T22" fmla="*/ 23 w 75"/>
                <a:gd name="T23" fmla="*/ 113 h 113"/>
                <a:gd name="T24" fmla="*/ 0 w 75"/>
                <a:gd name="T25" fmla="*/ 113 h 113"/>
                <a:gd name="T26" fmla="*/ 0 w 75"/>
                <a:gd name="T2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13">
                  <a:moveTo>
                    <a:pt x="0" y="0"/>
                  </a:moveTo>
                  <a:lnTo>
                    <a:pt x="23" y="0"/>
                  </a:lnTo>
                  <a:lnTo>
                    <a:pt x="23" y="63"/>
                  </a:lnTo>
                  <a:lnTo>
                    <a:pt x="23" y="63"/>
                  </a:lnTo>
                  <a:lnTo>
                    <a:pt x="47" y="33"/>
                  </a:lnTo>
                  <a:lnTo>
                    <a:pt x="73" y="33"/>
                  </a:lnTo>
                  <a:lnTo>
                    <a:pt x="45" y="65"/>
                  </a:lnTo>
                  <a:lnTo>
                    <a:pt x="75" y="113"/>
                  </a:lnTo>
                  <a:lnTo>
                    <a:pt x="49" y="113"/>
                  </a:lnTo>
                  <a:lnTo>
                    <a:pt x="32" y="80"/>
                  </a:lnTo>
                  <a:lnTo>
                    <a:pt x="23" y="92"/>
                  </a:lnTo>
                  <a:lnTo>
                    <a:pt x="23" y="113"/>
                  </a:lnTo>
                  <a:lnTo>
                    <a:pt x="0" y="113"/>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4" name="MSIPCMContentMarking" descr="{&quot;HashCode&quot;:-2130211288,&quot;Placement&quot;:&quot;Header&quot;,&quot;Top&quot;:0.0,&quot;Left&quot;:652.990051,&quot;SlideWidth&quot;:842,&quot;SlideHeight&quot;:595}">
            <a:extLst>
              <a:ext uri="{FF2B5EF4-FFF2-40B4-BE49-F238E27FC236}">
                <a16:creationId xmlns:a16="http://schemas.microsoft.com/office/drawing/2014/main" id="{FFC28869-48A1-494A-8F44-6795A276DF2B}"/>
              </a:ext>
            </a:extLst>
          </p:cNvPr>
          <p:cNvSpPr txBox="1"/>
          <p:nvPr userDrawn="1"/>
        </p:nvSpPr>
        <p:spPr>
          <a:xfrm>
            <a:off x="8292974" y="0"/>
            <a:ext cx="2400426" cy="262344"/>
          </a:xfrm>
          <a:prstGeom prst="rect">
            <a:avLst/>
          </a:prstGeom>
          <a:noFill/>
        </p:spPr>
        <p:txBody>
          <a:bodyPr vert="horz" wrap="square" lIns="0" tIns="0" rIns="0" bIns="0" rtlCol="0" anchor="ctr" anchorCtr="1">
            <a:spAutoFit/>
          </a:bodyPr>
          <a:lstStyle/>
          <a:p>
            <a:pPr algn="r">
              <a:spcBef>
                <a:spcPts val="0"/>
              </a:spcBef>
              <a:spcAft>
                <a:spcPts val="0"/>
              </a:spcAft>
            </a:pPr>
            <a:r>
              <a:rPr lang="en-GB" sz="1000">
                <a:solidFill>
                  <a:srgbClr val="FF8C00"/>
                </a:solidFill>
                <a:latin typeface="Calibri" panose="020F0502020204030204" pitchFamily="34" charset="0"/>
              </a:rPr>
              <a:t>Information Classification: CONTROLLED</a:t>
            </a:r>
          </a:p>
        </p:txBody>
      </p:sp>
    </p:spTree>
    <p:extLst>
      <p:ext uri="{BB962C8B-B14F-4D97-AF65-F5344CB8AC3E}">
        <p14:creationId xmlns:p14="http://schemas.microsoft.com/office/powerpoint/2010/main" val="1884936301"/>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spcBef>
          <a:spcPct val="0"/>
        </a:spcBef>
        <a:buNone/>
        <a:defRPr sz="4000" b="1" kern="1200">
          <a:solidFill>
            <a:srgbClr val="0087CD"/>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tasha.Davey-diop@cornwall.gov.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overnment/publications/keeping-children-safe-in-out-of-school-settings-code-of-practice/keeping-children-safe-during-community-activities-after-school-clubs-and-tuition-non-statutory-guidance-for-providers-running-out-of-school-settings" TargetMode="External"/><Relationship Id="rId2" Type="http://schemas.openxmlformats.org/officeDocument/2006/relationships/hyperlink" Target="https://www.gov.uk/guidance/meeting-digital-and-technology-standards-in-schools-and-colleges/cyber-security-standards-for-schools-and-colleges"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8188" y="2580302"/>
            <a:ext cx="6192688" cy="2400657"/>
          </a:xfrm>
          <a:prstGeom prst="rect">
            <a:avLst/>
          </a:prstGeom>
          <a:noFill/>
        </p:spPr>
        <p:txBody>
          <a:bodyPr wrap="square" rtlCol="0">
            <a:spAutoFit/>
          </a:bodyPr>
          <a:lstStyle/>
          <a:p>
            <a:pPr>
              <a:spcAft>
                <a:spcPts val="600"/>
              </a:spcAft>
            </a:pPr>
            <a:r>
              <a:rPr lang="en-US" sz="5000" b="1" dirty="0">
                <a:solidFill>
                  <a:srgbClr val="0087CD"/>
                </a:solidFill>
              </a:rPr>
              <a:t>Education Safeguarding Lead KCSIE 2023 Update</a:t>
            </a:r>
            <a:endParaRPr lang="en-GB" sz="2400" dirty="0">
              <a:solidFill>
                <a:schemeClr val="tx1">
                  <a:lumMod val="65000"/>
                  <a:lumOff val="35000"/>
                </a:schemeClr>
              </a:solidFill>
            </a:endParaRPr>
          </a:p>
        </p:txBody>
      </p:sp>
      <p:sp>
        <p:nvSpPr>
          <p:cNvPr id="2" name="TextBox 1">
            <a:extLst>
              <a:ext uri="{FF2B5EF4-FFF2-40B4-BE49-F238E27FC236}">
                <a16:creationId xmlns:a16="http://schemas.microsoft.com/office/drawing/2014/main" id="{17B0277C-0437-4B32-801B-EB1F3AAD736C}"/>
              </a:ext>
            </a:extLst>
          </p:cNvPr>
          <p:cNvSpPr txBox="1"/>
          <p:nvPr/>
        </p:nvSpPr>
        <p:spPr>
          <a:xfrm>
            <a:off x="522164" y="5364807"/>
            <a:ext cx="7128792" cy="1384995"/>
          </a:xfrm>
          <a:prstGeom prst="rect">
            <a:avLst/>
          </a:prstGeom>
          <a:noFill/>
        </p:spPr>
        <p:txBody>
          <a:bodyPr wrap="square" rtlCol="0">
            <a:spAutoFit/>
          </a:bodyPr>
          <a:lstStyle/>
          <a:p>
            <a:r>
              <a:rPr lang="en-GB" sz="2400" dirty="0"/>
              <a:t>Natasha Davey-Diop</a:t>
            </a:r>
          </a:p>
          <a:p>
            <a:endParaRPr lang="en-GB">
              <a:hlinkClick r:id="rId3"/>
            </a:endParaRPr>
          </a:p>
          <a:p>
            <a:r>
              <a:rPr lang="en-GB">
                <a:hlinkClick r:id="rId3"/>
              </a:rPr>
              <a:t>Natasha</a:t>
            </a:r>
            <a:r>
              <a:rPr lang="en-GB" dirty="0">
                <a:hlinkClick r:id="rId3"/>
              </a:rPr>
              <a:t>.Davey-diop@cornwall.gov.uk</a:t>
            </a:r>
            <a:endParaRPr lang="en-GB" dirty="0"/>
          </a:p>
          <a:p>
            <a:endParaRPr lang="en-GB" dirty="0"/>
          </a:p>
        </p:txBody>
      </p:sp>
    </p:spTree>
    <p:extLst>
      <p:ext uri="{BB962C8B-B14F-4D97-AF65-F5344CB8AC3E}">
        <p14:creationId xmlns:p14="http://schemas.microsoft.com/office/powerpoint/2010/main" val="299209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727AE-F40D-4A4C-A9C8-1D49F1185ADE}"/>
              </a:ext>
            </a:extLst>
          </p:cNvPr>
          <p:cNvSpPr txBox="1">
            <a:spLocks/>
          </p:cNvSpPr>
          <p:nvPr/>
        </p:nvSpPr>
        <p:spPr>
          <a:xfrm>
            <a:off x="954212" y="1980431"/>
            <a:ext cx="7772400" cy="1143000"/>
          </a:xfrm>
          <a:prstGeom prst="rect">
            <a:avLst/>
          </a:prstGeom>
        </p:spPr>
        <p:txBody>
          <a:bodyPr>
            <a:noAutofit/>
          </a:bodyPr>
          <a:lstStyle>
            <a:lvl1pPr algn="ctr" defTabSz="968463" rtl="0" eaLnBrk="1" latinLnBrk="0" hangingPunct="1">
              <a:spcBef>
                <a:spcPct val="0"/>
              </a:spcBef>
              <a:buNone/>
              <a:defRPr sz="4700" kern="1200">
                <a:solidFill>
                  <a:schemeClr val="tx1"/>
                </a:solidFill>
                <a:latin typeface="+mj-lt"/>
                <a:ea typeface="+mj-ea"/>
                <a:cs typeface="+mj-cs"/>
              </a:defRPr>
            </a:lvl1pPr>
          </a:lstStyle>
          <a:p>
            <a:r>
              <a:rPr lang="en-GB" sz="2400" dirty="0">
                <a:cs typeface="Arial" panose="020B0604020202020204" pitchFamily="34" charset="0"/>
              </a:rPr>
              <a:t>Safeguarding and promoting the welfare of children is defined for the purposes of KCSIE (September 2023)  as</a:t>
            </a:r>
            <a:r>
              <a:rPr lang="en-GB" sz="2400" dirty="0">
                <a:cs typeface="Calibri" panose="020F0502020204030204" pitchFamily="34" charset="0"/>
              </a:rPr>
              <a:t>:</a:t>
            </a:r>
            <a:endParaRPr lang="en-GB" sz="2400" dirty="0"/>
          </a:p>
        </p:txBody>
      </p:sp>
      <p:sp>
        <p:nvSpPr>
          <p:cNvPr id="3" name="Content Placeholder 2">
            <a:extLst>
              <a:ext uri="{FF2B5EF4-FFF2-40B4-BE49-F238E27FC236}">
                <a16:creationId xmlns:a16="http://schemas.microsoft.com/office/drawing/2014/main" id="{1DB8D7A0-C15E-46C1-BD4E-2B9FA72CD7F1}"/>
              </a:ext>
            </a:extLst>
          </p:cNvPr>
          <p:cNvSpPr txBox="1">
            <a:spLocks/>
          </p:cNvSpPr>
          <p:nvPr/>
        </p:nvSpPr>
        <p:spPr>
          <a:xfrm>
            <a:off x="522164" y="2545682"/>
            <a:ext cx="7494984" cy="3962400"/>
          </a:xfrm>
          <a:prstGeom prst="rect">
            <a:avLst/>
          </a:prstGeom>
        </p:spPr>
        <p:txBody>
          <a:bodyPr/>
          <a:lstStyle>
            <a:lvl1pPr marL="363174" indent="-363174" algn="l" defTabSz="968463"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1pPr>
            <a:lvl2pPr marL="786876" indent="-302644" algn="l" defTabSz="968463"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2pPr>
            <a:lvl3pPr marL="1210579" indent="-242116" algn="l" defTabSz="96846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694812"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179043"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663274"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147506"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631738"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115970"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marL="0" indent="0">
              <a:buNone/>
            </a:pPr>
            <a:endParaRPr lang="en-GB" dirty="0"/>
          </a:p>
          <a:p>
            <a:r>
              <a:rPr lang="en-GB" sz="2400" dirty="0"/>
              <a:t>Protecting children from maltreatment</a:t>
            </a:r>
          </a:p>
          <a:p>
            <a:r>
              <a:rPr lang="en-GB" sz="2400" dirty="0"/>
              <a:t>Preventing impairment of children’s </a:t>
            </a:r>
            <a:r>
              <a:rPr lang="en-GB" sz="2400" b="1" dirty="0"/>
              <a:t>mental and physical </a:t>
            </a:r>
            <a:r>
              <a:rPr lang="en-GB" sz="2400" dirty="0"/>
              <a:t>health or development</a:t>
            </a:r>
          </a:p>
          <a:p>
            <a:r>
              <a:rPr lang="en-GB" sz="2400" dirty="0"/>
              <a:t>Ensuring that children grow up in circumstances consistent with the provision of safe and effective care; and</a:t>
            </a:r>
          </a:p>
          <a:p>
            <a:r>
              <a:rPr lang="en-GB" sz="2400" dirty="0"/>
              <a:t>Taking action to enable all children to have the best outcomes </a:t>
            </a:r>
          </a:p>
        </p:txBody>
      </p:sp>
    </p:spTree>
    <p:extLst>
      <p:ext uri="{BB962C8B-B14F-4D97-AF65-F5344CB8AC3E}">
        <p14:creationId xmlns:p14="http://schemas.microsoft.com/office/powerpoint/2010/main" val="3672676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3B7EB-9359-4A3A-9217-4B7C0D7447A3}"/>
              </a:ext>
            </a:extLst>
          </p:cNvPr>
          <p:cNvSpPr txBox="1">
            <a:spLocks/>
          </p:cNvSpPr>
          <p:nvPr/>
        </p:nvSpPr>
        <p:spPr>
          <a:xfrm>
            <a:off x="522164" y="2979415"/>
            <a:ext cx="7772400" cy="3742928"/>
          </a:xfrm>
          <a:prstGeom prst="rect">
            <a:avLst/>
          </a:prstGeom>
        </p:spPr>
        <p:txBody>
          <a:bodyPr/>
          <a:lstStyle>
            <a:lvl1pPr marL="363174" indent="-363174" algn="l" defTabSz="968463"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1pPr>
            <a:lvl2pPr marL="786876" indent="-302644" algn="l" defTabSz="968463"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2pPr>
            <a:lvl3pPr marL="1210579" indent="-242116" algn="l" defTabSz="96846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694812"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179043"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663274"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147506"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631738"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115970" indent="-242116" algn="l" defTabSz="96846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5" name="TextBox 4">
            <a:extLst>
              <a:ext uri="{FF2B5EF4-FFF2-40B4-BE49-F238E27FC236}">
                <a16:creationId xmlns:a16="http://schemas.microsoft.com/office/drawing/2014/main" id="{8C6B9205-F5F3-FE03-EE6E-ACD869FBD5AA}"/>
              </a:ext>
            </a:extLst>
          </p:cNvPr>
          <p:cNvSpPr txBox="1"/>
          <p:nvPr/>
        </p:nvSpPr>
        <p:spPr>
          <a:xfrm>
            <a:off x="738188" y="2407915"/>
            <a:ext cx="9433048" cy="4062651"/>
          </a:xfrm>
          <a:prstGeom prst="rect">
            <a:avLst/>
          </a:prstGeom>
          <a:noFill/>
        </p:spPr>
        <p:txBody>
          <a:bodyPr wrap="square">
            <a:spAutoFit/>
          </a:bodyPr>
          <a:lstStyle/>
          <a:p>
            <a:pPr marL="457200" indent="-457200">
              <a:buAutoNum type="arabicPeriod"/>
            </a:pPr>
            <a:r>
              <a:rPr lang="en-GB" sz="2400" b="1" dirty="0">
                <a:solidFill>
                  <a:srgbClr val="212937"/>
                </a:solidFill>
                <a:effectLst/>
                <a:latin typeface="Calibri" panose="020F0502020204030204" pitchFamily="34" charset="0"/>
                <a:ea typeface="Times New Roman" panose="02020603050405020304" pitchFamily="18" charset="0"/>
              </a:rPr>
              <a:t>Inform job applicants about online searches</a:t>
            </a:r>
          </a:p>
          <a:p>
            <a:pPr marL="342900" indent="-342900">
              <a:buAutoNum type="arabicPeriod"/>
            </a:pPr>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Last year a notable update to KCSIE was the recommendation that schools carry out online searches of job candidates to</a:t>
            </a:r>
            <a:r>
              <a:rPr lang="en-GB" sz="2000" b="1" dirty="0">
                <a:solidFill>
                  <a:srgbClr val="212937"/>
                </a:solidFill>
                <a:effectLst/>
                <a:latin typeface="Calibri" panose="020F0502020204030204" pitchFamily="34" charset="0"/>
                <a:ea typeface="Times New Roman" panose="02020603050405020304" pitchFamily="18" charset="0"/>
              </a:rPr>
              <a:t> “</a:t>
            </a:r>
            <a:r>
              <a:rPr lang="en-GB" sz="2000" i="1" dirty="0">
                <a:solidFill>
                  <a:srgbClr val="212937"/>
                </a:solidFill>
                <a:effectLst/>
                <a:latin typeface="Calibri" panose="020F0502020204030204" pitchFamily="34" charset="0"/>
                <a:ea typeface="Times New Roman" panose="02020603050405020304" pitchFamily="18" charset="0"/>
              </a:rPr>
              <a:t>identify any incidents or issues that have happened, and are publicly available online, which the school or college might want to explore with the applicant at interview</a:t>
            </a:r>
            <a:r>
              <a:rPr lang="en-GB" sz="2000" dirty="0">
                <a:solidFill>
                  <a:srgbClr val="212937"/>
                </a:solidFill>
                <a:effectLst/>
                <a:latin typeface="Calibri" panose="020F0502020204030204" pitchFamily="34" charset="0"/>
                <a:ea typeface="Times New Roman" panose="02020603050405020304" pitchFamily="18" charset="0"/>
              </a:rPr>
              <a:t>”.</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For 2023, the guidance states explicitly in paragraph 221 on page 55 that “</a:t>
            </a:r>
            <a:r>
              <a:rPr lang="en-GB" sz="2000" i="1" dirty="0">
                <a:solidFill>
                  <a:srgbClr val="212937"/>
                </a:solidFill>
                <a:effectLst/>
                <a:latin typeface="Calibri" panose="020F0502020204030204" pitchFamily="34" charset="0"/>
                <a:ea typeface="Times New Roman" panose="02020603050405020304" pitchFamily="18" charset="0"/>
              </a:rPr>
              <a:t>schools and colleges should inform shortlisted candidates that online searches may be done as part of due diligence checks</a:t>
            </a:r>
            <a:r>
              <a:rPr lang="en-GB" sz="2000" dirty="0">
                <a:solidFill>
                  <a:srgbClr val="212937"/>
                </a:solidFill>
                <a:effectLst/>
                <a:latin typeface="Calibri" panose="020F0502020204030204" pitchFamily="34" charset="0"/>
                <a:ea typeface="Times New Roman" panose="02020603050405020304" pitchFamily="18" charset="0"/>
              </a:rPr>
              <a:t>”.</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Please refer to HR Safeguarding advice on this and ensure that you are recording any checks on the Single Central Record.</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7112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030A87-796B-7E33-09C4-5CD7CA780E50}"/>
              </a:ext>
            </a:extLst>
          </p:cNvPr>
          <p:cNvSpPr txBox="1"/>
          <p:nvPr/>
        </p:nvSpPr>
        <p:spPr>
          <a:xfrm>
            <a:off x="198128" y="2052439"/>
            <a:ext cx="10297144" cy="5047536"/>
          </a:xfrm>
          <a:prstGeom prst="rect">
            <a:avLst/>
          </a:prstGeom>
          <a:noFill/>
        </p:spPr>
        <p:txBody>
          <a:bodyPr wrap="square">
            <a:spAutoFit/>
          </a:bodyPr>
          <a:lstStyle/>
          <a:p>
            <a:r>
              <a:rPr lang="en-GB" sz="2400" b="1" dirty="0">
                <a:solidFill>
                  <a:srgbClr val="212937"/>
                </a:solidFill>
                <a:effectLst/>
                <a:latin typeface="Calibri" panose="020F0502020204030204" pitchFamily="34" charset="0"/>
                <a:ea typeface="Times New Roman" panose="02020603050405020304" pitchFamily="18" charset="0"/>
              </a:rPr>
              <a:t>2. Filtering and monitoring</a:t>
            </a:r>
            <a:endParaRPr lang="en-GB" sz="24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There are three notable changes regarding online filtering and monitoring software used by schools to keep tabs on what sites pupils are visiting or trying to visit:</a:t>
            </a:r>
          </a:p>
          <a:p>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2000" dirty="0">
                <a:solidFill>
                  <a:srgbClr val="212937"/>
                </a:solidFill>
                <a:effectLst/>
                <a:latin typeface="Calibri" panose="020F0502020204030204" pitchFamily="34" charset="0"/>
                <a:ea typeface="Times New Roman" panose="02020603050405020304" pitchFamily="18" charset="0"/>
              </a:rPr>
              <a:t>Paragraph 103 on page 28 contains new text making it clear that the Designated Safeguarding Lead (DSL) has responsibility for “understanding the filtering and monitoring systems and processes in place” as part of their remit.</a:t>
            </a:r>
            <a:br>
              <a:rPr lang="en-GB" sz="2000" dirty="0">
                <a:solidFill>
                  <a:srgbClr val="212937"/>
                </a:solidFill>
                <a:effectLst/>
                <a:latin typeface="Calibri" panose="020F0502020204030204" pitchFamily="34" charset="0"/>
                <a:ea typeface="Times New Roman" panose="02020603050405020304" pitchFamily="18" charset="0"/>
              </a:rPr>
            </a:br>
            <a:r>
              <a:rPr lang="en-GB" sz="2000" dirty="0">
                <a:solidFill>
                  <a:srgbClr val="212937"/>
                </a:solidFill>
                <a:effectLst/>
                <a:latin typeface="Calibri" panose="020F0502020204030204" pitchFamily="34" charset="0"/>
                <a:ea typeface="Times New Roman" panose="02020603050405020304" pitchFamily="18" charset="0"/>
              </a:rPr>
              <a:t> </a:t>
            </a:r>
            <a:endParaRPr lang="en-GB" sz="1800" dirty="0">
              <a:solidFill>
                <a:srgbClr val="212937"/>
              </a:solidFill>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2000" dirty="0">
                <a:solidFill>
                  <a:srgbClr val="212937"/>
                </a:solidFill>
                <a:effectLst/>
                <a:latin typeface="Calibri" panose="020F0502020204030204" pitchFamily="34" charset="0"/>
                <a:ea typeface="Times New Roman" panose="02020603050405020304" pitchFamily="18" charset="0"/>
              </a:rPr>
              <a:t>Paragraph 124 on page 32 expressly notes that “an understanding of the expectations, applicable roles and responsibilities in relation to filtering and monitoring” should be included in safeguarding and child protection training at induction for </a:t>
            </a:r>
            <a:r>
              <a:rPr lang="en-GB" sz="2000" b="1" dirty="0">
                <a:solidFill>
                  <a:srgbClr val="212937"/>
                </a:solidFill>
                <a:effectLst/>
                <a:latin typeface="Calibri" panose="020F0502020204030204" pitchFamily="34" charset="0"/>
                <a:ea typeface="Times New Roman" panose="02020603050405020304" pitchFamily="18" charset="0"/>
              </a:rPr>
              <a:t>all</a:t>
            </a:r>
            <a:r>
              <a:rPr lang="en-GB" sz="2000" dirty="0">
                <a:solidFill>
                  <a:srgbClr val="212937"/>
                </a:solidFill>
                <a:effectLst/>
                <a:latin typeface="Calibri" panose="020F0502020204030204" pitchFamily="34" charset="0"/>
                <a:ea typeface="Times New Roman" panose="02020603050405020304" pitchFamily="18" charset="0"/>
              </a:rPr>
              <a:t> staff.</a:t>
            </a:r>
            <a:endParaRPr lang="en-GB" sz="1800" dirty="0">
              <a:solidFill>
                <a:srgbClr val="212937"/>
              </a:solidFill>
              <a:effectLst/>
              <a:latin typeface="Times New Roman" panose="02020603050405020304" pitchFamily="18" charset="0"/>
              <a:ea typeface="Times New Roman" panose="02020603050405020304" pitchFamily="18" charset="0"/>
            </a:endParaRPr>
          </a:p>
          <a:p>
            <a:pPr marL="457200"/>
            <a:r>
              <a:rPr lang="en-GB" sz="2000" dirty="0">
                <a:solidFill>
                  <a:srgbClr val="212937"/>
                </a:solidFill>
                <a:effectLst/>
                <a:latin typeface="Calibri" panose="020F050202020403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2000" dirty="0">
                <a:solidFill>
                  <a:srgbClr val="212937"/>
                </a:solidFill>
                <a:effectLst/>
                <a:latin typeface="Calibri" panose="020F0502020204030204" pitchFamily="34" charset="0"/>
                <a:ea typeface="Times New Roman" panose="02020603050405020304" pitchFamily="18" charset="0"/>
              </a:rPr>
              <a:t>Paragraph 138 on page 36 states a school’s child protection policy should include how appropriate filtering and monitoring technology on school devices and school networks links in with its child protection duties. The CAPH CP Policy will be updated to reflect this.</a:t>
            </a:r>
            <a:br>
              <a:rPr lang="en-GB" sz="2000" dirty="0">
                <a:solidFill>
                  <a:srgbClr val="212937"/>
                </a:solidFill>
                <a:effectLst/>
                <a:latin typeface="Calibri" panose="020F0502020204030204" pitchFamily="34" charset="0"/>
                <a:ea typeface="Times New Roman" panose="02020603050405020304" pitchFamily="18" charset="0"/>
              </a:rPr>
            </a:br>
            <a:r>
              <a:rPr lang="en-GB" sz="2000" dirty="0">
                <a:solidFill>
                  <a:srgbClr val="212937"/>
                </a:solidFill>
                <a:effectLst/>
                <a:latin typeface="Calibri" panose="020F0502020204030204" pitchFamily="34" charset="0"/>
                <a:ea typeface="Times New Roman" panose="02020603050405020304" pitchFamily="18" charset="0"/>
              </a:rPr>
              <a:t> </a:t>
            </a:r>
            <a:endParaRPr lang="en-GB" sz="1800" dirty="0">
              <a:solidFill>
                <a:srgbClr val="212937"/>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3652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CF809B-E9E2-9ADF-FA72-FB6BDDEE21EC}"/>
              </a:ext>
            </a:extLst>
          </p:cNvPr>
          <p:cNvSpPr txBox="1"/>
          <p:nvPr/>
        </p:nvSpPr>
        <p:spPr>
          <a:xfrm>
            <a:off x="234132" y="2484487"/>
            <a:ext cx="10225136" cy="3477875"/>
          </a:xfrm>
          <a:prstGeom prst="rect">
            <a:avLst/>
          </a:prstGeom>
          <a:noFill/>
        </p:spPr>
        <p:txBody>
          <a:bodyPr wrap="square">
            <a:spAutoFit/>
          </a:bodyPr>
          <a:lstStyle/>
          <a:p>
            <a:r>
              <a:rPr lang="en-GB" sz="2400" dirty="0">
                <a:solidFill>
                  <a:srgbClr val="212937"/>
                </a:solidFill>
                <a:effectLst/>
                <a:latin typeface="Calibri" panose="020F0502020204030204" pitchFamily="34" charset="0"/>
                <a:ea typeface="Times New Roman" panose="02020603050405020304" pitchFamily="18" charset="0"/>
              </a:rPr>
              <a:t>3. </a:t>
            </a:r>
            <a:r>
              <a:rPr lang="en-GB" sz="2400" b="1" dirty="0">
                <a:solidFill>
                  <a:srgbClr val="212937"/>
                </a:solidFill>
                <a:effectLst/>
                <a:latin typeface="Calibri" panose="020F0502020204030204" pitchFamily="34" charset="0"/>
                <a:ea typeface="Times New Roman" panose="02020603050405020304" pitchFamily="18" charset="0"/>
              </a:rPr>
              <a:t>Allegations against agencies or individuals from external providers</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Another new element of the guidance is found in paragraph 377 on page 91, which details how schools should handle any allegations made against an outside organisations or individual using school premises.</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The guidance says this could relate to the school premises being used by community groups, sports associations or any service providers that run extracurricular activities.</a:t>
            </a:r>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The advice simply states: “As with any safeguarding allegation, schools and colleges should follow their safeguarding policies and procedures, including informing the LADO [local authority designated officer].”</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7566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B3689A-EFE6-F00F-52FB-1ED55235C223}"/>
              </a:ext>
            </a:extLst>
          </p:cNvPr>
          <p:cNvSpPr txBox="1"/>
          <p:nvPr/>
        </p:nvSpPr>
        <p:spPr>
          <a:xfrm>
            <a:off x="90116" y="2505833"/>
            <a:ext cx="10369152" cy="2554545"/>
          </a:xfrm>
          <a:prstGeom prst="rect">
            <a:avLst/>
          </a:prstGeom>
          <a:noFill/>
        </p:spPr>
        <p:txBody>
          <a:bodyPr wrap="square">
            <a:spAutoFit/>
          </a:bodyPr>
          <a:lstStyle/>
          <a:p>
            <a:r>
              <a:rPr lang="en-GB" sz="2400" b="1" dirty="0">
                <a:solidFill>
                  <a:srgbClr val="212937"/>
                </a:solidFill>
                <a:effectLst/>
                <a:latin typeface="Calibri" panose="020F0502020204030204" pitchFamily="34" charset="0"/>
                <a:ea typeface="Times New Roman" panose="02020603050405020304" pitchFamily="18" charset="0"/>
              </a:rPr>
              <a:t>4. Don’t Keep DBS Certificates!</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One small change, but not new information is found in paragraph 276, which states: “Schools and colleges </a:t>
            </a:r>
            <a:r>
              <a:rPr lang="en-GB" sz="2000" b="1" dirty="0">
                <a:solidFill>
                  <a:srgbClr val="212937"/>
                </a:solidFill>
                <a:effectLst/>
                <a:latin typeface="Calibri" panose="020F0502020204030204" pitchFamily="34" charset="0"/>
                <a:ea typeface="Times New Roman" panose="02020603050405020304" pitchFamily="18" charset="0"/>
              </a:rPr>
              <a:t>do not have</a:t>
            </a:r>
            <a:r>
              <a:rPr lang="en-GB" sz="2000" dirty="0">
                <a:solidFill>
                  <a:srgbClr val="212937"/>
                </a:solidFill>
                <a:effectLst/>
                <a:latin typeface="Calibri" panose="020F0502020204030204" pitchFamily="34" charset="0"/>
                <a:ea typeface="Times New Roman" panose="02020603050405020304" pitchFamily="18" charset="0"/>
              </a:rPr>
              <a:t> to keep copies of DBS certificates in order to fulfil the duty of maintaining the single central record.”</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This is not new wording but the bolding of those three words is new and suggests that schools were unclear before whether this was required or not.</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446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C514CA-3B43-1429-25C6-59B3B9F42DB2}"/>
              </a:ext>
            </a:extLst>
          </p:cNvPr>
          <p:cNvSpPr txBox="1"/>
          <p:nvPr/>
        </p:nvSpPr>
        <p:spPr>
          <a:xfrm>
            <a:off x="0" y="2210970"/>
            <a:ext cx="10531276" cy="3477875"/>
          </a:xfrm>
          <a:prstGeom prst="rect">
            <a:avLst/>
          </a:prstGeom>
          <a:noFill/>
        </p:spPr>
        <p:txBody>
          <a:bodyPr wrap="square">
            <a:spAutoFit/>
          </a:bodyPr>
          <a:lstStyle/>
          <a:p>
            <a:r>
              <a:rPr lang="en-GB" sz="2400" b="1" dirty="0">
                <a:solidFill>
                  <a:srgbClr val="212937"/>
                </a:solidFill>
                <a:effectLst/>
                <a:latin typeface="Calibri" panose="020F0502020204030204" pitchFamily="34" charset="0"/>
                <a:ea typeface="Times New Roman" panose="02020603050405020304" pitchFamily="18" charset="0"/>
              </a:rPr>
              <a:t>5. New standards references</a:t>
            </a: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Finally, some sections have been updated with links to new guidance that the DfE has published since the last KCSIE update to help schools in certain areas.</a:t>
            </a:r>
          </a:p>
          <a:p>
            <a:endParaRPr lang="en-GB" dirty="0">
              <a:solidFill>
                <a:srgbClr val="212937"/>
              </a:solidFill>
              <a:latin typeface="Calibri" panose="020F0502020204030204" pitchFamily="34" charset="0"/>
              <a:ea typeface="Times New Roman" panose="02020603050405020304" pitchFamily="18" charset="0"/>
            </a:endParaRPr>
          </a:p>
          <a:p>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For example, paragraph 144 on page 38, which focuses on cyber security standards, suggests schools should work to meet</a:t>
            </a:r>
            <a:r>
              <a:rPr lang="en-GB" sz="2000" b="1" dirty="0">
                <a:solidFill>
                  <a:srgbClr val="212937"/>
                </a:solidFill>
                <a:effectLst/>
                <a:latin typeface="Calibri" panose="020F0502020204030204" pitchFamily="34" charset="0"/>
                <a:ea typeface="Times New Roman" panose="02020603050405020304" pitchFamily="18" charset="0"/>
              </a:rPr>
              <a:t> </a:t>
            </a:r>
            <a:r>
              <a:rPr lang="en-GB" sz="2000" b="1" dirty="0">
                <a:solidFill>
                  <a:srgbClr val="212937"/>
                </a:solidFill>
                <a:effectLst/>
                <a:latin typeface="Calibri" panose="020F0502020204030204" pitchFamily="34" charset="0"/>
                <a:ea typeface="Times New Roman" panose="02020603050405020304" pitchFamily="18" charset="0"/>
                <a:hlinkClick r:id="rId2"/>
              </a:rPr>
              <a:t>the cyber security standards for schools and colleges</a:t>
            </a:r>
            <a:endParaRPr lang="en-GB" sz="1800" dirty="0">
              <a:effectLst/>
              <a:latin typeface="Times New Roman" panose="02020603050405020304" pitchFamily="18" charset="0"/>
              <a:ea typeface="Times New Roman" panose="02020603050405020304" pitchFamily="18" charset="0"/>
            </a:endParaRPr>
          </a:p>
          <a:p>
            <a:r>
              <a:rPr lang="en-GB" sz="2000" dirty="0">
                <a:solidFill>
                  <a:srgbClr val="212937"/>
                </a:solidFill>
                <a:effectLst/>
                <a:latin typeface="Calibri" panose="020F0502020204030204" pitchFamily="34" charset="0"/>
                <a:ea typeface="Times New Roman" panose="02020603050405020304" pitchFamily="18" charset="0"/>
              </a:rPr>
              <a:t>Then on page 167 there is a new link to guidance on </a:t>
            </a:r>
            <a:r>
              <a:rPr lang="en-GB" sz="2000" b="1" dirty="0">
                <a:solidFill>
                  <a:srgbClr val="212937"/>
                </a:solidFill>
                <a:effectLst/>
                <a:latin typeface="Calibri" panose="020F0502020204030204" pitchFamily="34" charset="0"/>
                <a:ea typeface="Times New Roman" panose="02020603050405020304" pitchFamily="18" charset="0"/>
                <a:hlinkClick r:id="rId3"/>
              </a:rPr>
              <a:t>keeping children safe in out-of-school settings</a:t>
            </a:r>
            <a:r>
              <a:rPr lang="en-GB" sz="2000" dirty="0">
                <a:solidFill>
                  <a:srgbClr val="212937"/>
                </a:solidFill>
                <a:effectLst/>
                <a:latin typeface="Calibri" panose="020F0502020204030204" pitchFamily="34" charset="0"/>
                <a:ea typeface="Times New Roman" panose="02020603050405020304" pitchFamily="18" charset="0"/>
              </a:rPr>
              <a:t> that can help schools ensure that providers using their facilities adhere to necessary safeguarding requirements.</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74077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8BCE8A-8138-3A7F-CCB1-BA9709B29F06}"/>
              </a:ext>
            </a:extLst>
          </p:cNvPr>
          <p:cNvSpPr txBox="1"/>
          <p:nvPr/>
        </p:nvSpPr>
        <p:spPr>
          <a:xfrm>
            <a:off x="0" y="2198057"/>
            <a:ext cx="10693400" cy="2616101"/>
          </a:xfrm>
          <a:prstGeom prst="rect">
            <a:avLst/>
          </a:prstGeom>
          <a:noFill/>
        </p:spPr>
        <p:txBody>
          <a:bodyPr wrap="square">
            <a:spAutoFit/>
          </a:bodyPr>
          <a:lstStyle/>
          <a:p>
            <a:pPr marL="342900" lvl="0" indent="-342900">
              <a:buSzPts val="1400"/>
              <a:buFont typeface="Times New Roman" panose="02020603050405020304" pitchFamily="18" charset="0"/>
              <a:buAutoNum type="arabicPeriod"/>
            </a:pPr>
            <a:r>
              <a:rPr lang="en-GB" sz="2400" b="1" dirty="0">
                <a:effectLst/>
                <a:latin typeface="Calibri" panose="020F0502020204030204" pitchFamily="34" charset="0"/>
                <a:ea typeface="Times New Roman" panose="02020603050405020304" pitchFamily="18" charset="0"/>
                <a:cs typeface="Calibri" panose="020F0502020204030204" pitchFamily="34" charset="0"/>
              </a:rPr>
              <a:t>Low level concerns (paragraph 422, page 99) REMINDER!!</a:t>
            </a:r>
            <a:endParaRPr lang="en-GB" sz="2400" dirty="0">
              <a:effectLst/>
              <a:latin typeface="Calibri" panose="020F0502020204030204" pitchFamily="34" charset="0"/>
              <a:ea typeface="Times New Roman" panose="02020603050405020304" pitchFamily="18" charset="0"/>
              <a:cs typeface="Calibri" panose="020F0502020204030204" pitchFamily="34" charset="0"/>
            </a:endParaRPr>
          </a:p>
          <a:p>
            <a:pPr marL="457200"/>
            <a:r>
              <a:rPr lang="en-GB" sz="2000" dirty="0">
                <a:effectLst/>
                <a:latin typeface="Calibri" panose="020F050202020403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457200"/>
            <a:r>
              <a:rPr lang="en-GB" sz="2400" dirty="0">
                <a:effectLst/>
                <a:latin typeface="Calibri" panose="020F0502020204030204" pitchFamily="34" charset="0"/>
                <a:ea typeface="Times New Roman" panose="02020603050405020304" pitchFamily="18" charset="0"/>
              </a:rPr>
              <a:t>There is further emphasis on schools needing to have policies and processes in place for reporting, recording and responding to low level concerns.</a:t>
            </a:r>
            <a:endParaRPr lang="en-GB" sz="2400" dirty="0">
              <a:effectLst/>
              <a:latin typeface="Times New Roman" panose="02020603050405020304" pitchFamily="18" charset="0"/>
              <a:ea typeface="Times New Roman" panose="02020603050405020304" pitchFamily="18" charset="0"/>
            </a:endParaRPr>
          </a:p>
          <a:p>
            <a:pPr marL="457200"/>
            <a:r>
              <a:rPr lang="en-GB" sz="2400" dirty="0">
                <a:effectLst/>
                <a:latin typeface="Calibri" panose="020F0502020204030204" pitchFamily="34" charset="0"/>
                <a:ea typeface="Times New Roman" panose="02020603050405020304" pitchFamily="18" charset="0"/>
              </a:rPr>
              <a:t> </a:t>
            </a:r>
            <a:endParaRPr lang="en-GB" sz="2400" dirty="0">
              <a:effectLst/>
              <a:latin typeface="Times New Roman" panose="02020603050405020304" pitchFamily="18" charset="0"/>
              <a:ea typeface="Times New Roman" panose="02020603050405020304" pitchFamily="18" charset="0"/>
            </a:endParaRPr>
          </a:p>
          <a:p>
            <a:pPr marL="457200"/>
            <a:r>
              <a:rPr lang="en-GB" sz="2400" dirty="0">
                <a:effectLst/>
                <a:latin typeface="Calibri" panose="020F0502020204030204" pitchFamily="34" charset="0"/>
                <a:ea typeface="Times New Roman" panose="02020603050405020304" pitchFamily="18" charset="0"/>
              </a:rPr>
              <a:t>I advise all schools and settings to put in place a low level concerns policy, and ensure that all staff are aware of the policy and processes for reporting.</a:t>
            </a:r>
            <a:endParaRPr lang="en-GB"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86931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292" y="2700511"/>
            <a:ext cx="7560839" cy="1368152"/>
          </a:xfrm>
        </p:spPr>
        <p:txBody>
          <a:bodyPr/>
          <a:lstStyle/>
          <a:p>
            <a:r>
              <a:rPr lang="en-GB" dirty="0"/>
              <a:t>Thank you / </a:t>
            </a:r>
            <a:r>
              <a:rPr lang="en-GB" dirty="0" err="1"/>
              <a:t>Meur</a:t>
            </a:r>
            <a:r>
              <a:rPr lang="en-GB" dirty="0"/>
              <a:t> </a:t>
            </a:r>
            <a:r>
              <a:rPr lang="en-GB" dirty="0" err="1"/>
              <a:t>ras</a:t>
            </a:r>
            <a:endParaRPr lang="en-GB" dirty="0"/>
          </a:p>
        </p:txBody>
      </p:sp>
      <p:sp>
        <p:nvSpPr>
          <p:cNvPr id="3" name="TextBox 2"/>
          <p:cNvSpPr txBox="1"/>
          <p:nvPr/>
        </p:nvSpPr>
        <p:spPr>
          <a:xfrm>
            <a:off x="1786866" y="3802040"/>
            <a:ext cx="7350507" cy="1107996"/>
          </a:xfrm>
          <a:prstGeom prst="rect">
            <a:avLst/>
          </a:prstGeom>
          <a:noFill/>
        </p:spPr>
        <p:txBody>
          <a:bodyPr wrap="square" rtlCol="0">
            <a:spAutoFit/>
          </a:bodyPr>
          <a:lstStyle/>
          <a:p>
            <a:pPr>
              <a:spcAft>
                <a:spcPts val="1200"/>
              </a:spcAft>
            </a:pPr>
            <a:r>
              <a:rPr lang="en-US" sz="2800" dirty="0">
                <a:solidFill>
                  <a:schemeClr val="bg1"/>
                </a:solidFill>
              </a:rPr>
              <a:t>If you have any questions or comments</a:t>
            </a:r>
          </a:p>
          <a:p>
            <a:r>
              <a:rPr lang="en-US" sz="2800" b="1" dirty="0">
                <a:solidFill>
                  <a:schemeClr val="bg1"/>
                </a:solidFill>
              </a:rPr>
              <a:t>Natasha.davey-diop@cornwall.gov.uk</a:t>
            </a:r>
          </a:p>
        </p:txBody>
      </p:sp>
    </p:spTree>
    <p:extLst>
      <p:ext uri="{BB962C8B-B14F-4D97-AF65-F5344CB8AC3E}">
        <p14:creationId xmlns:p14="http://schemas.microsoft.com/office/powerpoint/2010/main" val="410683843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5adb771-9351-4147-905b-3915a53cedf8" xsi:nil="true"/>
    <calendar xmlns="7accd1d5-c566-4dd0-9768-834900462101" xsi:nil="true"/>
    <lcf76f155ced4ddcb4097134ff3c332f xmlns="7accd1d5-c566-4dd0-9768-83490046210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F96639B51EDCD4CA4F50B9D1BCA1435" ma:contentTypeVersion="19" ma:contentTypeDescription="Create a new document." ma:contentTypeScope="" ma:versionID="5dc20b9b1b1db998443260ab192f8a99">
  <xsd:schema xmlns:xsd="http://www.w3.org/2001/XMLSchema" xmlns:xs="http://www.w3.org/2001/XMLSchema" xmlns:p="http://schemas.microsoft.com/office/2006/metadata/properties" xmlns:ns2="15adb771-9351-4147-905b-3915a53cedf8" xmlns:ns3="7accd1d5-c566-4dd0-9768-834900462101" targetNamespace="http://schemas.microsoft.com/office/2006/metadata/properties" ma:root="true" ma:fieldsID="60e16ee324b707a6935181a3d9177c70" ns2:_="" ns3:_="">
    <xsd:import namespace="15adb771-9351-4147-905b-3915a53cedf8"/>
    <xsd:import namespace="7accd1d5-c566-4dd0-9768-834900462101"/>
    <xsd:element name="properties">
      <xsd:complexType>
        <xsd:sequence>
          <xsd:element name="documentManagement">
            <xsd:complexType>
              <xsd:all>
                <xsd:element ref="ns2:SharedWithUsers" minOccurs="0"/>
                <xsd:element ref="ns2:SharedWithDetails" minOccurs="0"/>
                <xsd:element ref="ns3:calendar"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Tags" minOccurs="0"/>
                <xsd:element ref="ns3:MediaServiceOCR"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adb771-9351-4147-905b-3915a53cedf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6" nillable="true" ma:displayName="Taxonomy Catch All Column" ma:hidden="true" ma:list="{2926be3c-21d0-4847-b21f-d65256f23302}" ma:internalName="TaxCatchAll" ma:showField="CatchAllData" ma:web="15adb771-9351-4147-905b-3915a53cedf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ccd1d5-c566-4dd0-9768-834900462101" elementFormDefault="qualified">
    <xsd:import namespace="http://schemas.microsoft.com/office/2006/documentManagement/types"/>
    <xsd:import namespace="http://schemas.microsoft.com/office/infopath/2007/PartnerControls"/>
    <xsd:element name="calendar" ma:index="10" nillable="true" ma:displayName="calendar" ma:list="{1e60e434-3c58-46bb-bc7c-6270f9507213}" ma:internalName="calendar" ma:showField="ID">
      <xsd:simpleType>
        <xsd:restriction base="dms:Lookup"/>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d1e769eb-3a16-4db7-8f91-4e7e089acadd"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F98F04-90F6-4BA3-8623-684F173BB1F7}">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9e2d8619-9dfe-4783-afb7-6b586c9ef9e9"/>
    <ds:schemaRef ds:uri="http://purl.org/dc/dcmitype/"/>
    <ds:schemaRef ds:uri="http://schemas.openxmlformats.org/package/2006/metadata/core-properties"/>
    <ds:schemaRef ds:uri="39eff914-23e2-4f4a-b755-7a5de620d8c5"/>
    <ds:schemaRef ds:uri="http://www.w3.org/XML/1998/namespace"/>
  </ds:schemaRefs>
</ds:datastoreItem>
</file>

<file path=customXml/itemProps2.xml><?xml version="1.0" encoding="utf-8"?>
<ds:datastoreItem xmlns:ds="http://schemas.openxmlformats.org/officeDocument/2006/customXml" ds:itemID="{9A4696C7-3152-43DE-87A0-5C6C42A7EA97}"/>
</file>

<file path=customXml/itemProps3.xml><?xml version="1.0" encoding="utf-8"?>
<ds:datastoreItem xmlns:ds="http://schemas.openxmlformats.org/officeDocument/2006/customXml" ds:itemID="{6387C4C4-C04D-4E74-A01C-7CBB80C835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31672</TotalTime>
  <Words>729</Words>
  <Application>Microsoft Office PowerPoint</Application>
  <PresentationFormat>Custom</PresentationFormat>
  <Paragraphs>51</Paragraphs>
  <Slides>9</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9</vt:i4>
      </vt:variant>
    </vt:vector>
  </HeadingPairs>
  <TitlesOfParts>
    <vt:vector size="17" baseType="lpstr">
      <vt:lpstr>Arial</vt:lpstr>
      <vt:lpstr>Calibri</vt:lpstr>
      <vt:lpstr>Symbol</vt:lpstr>
      <vt:lpstr>Times New Roman</vt:lpstr>
      <vt:lpstr>Verdana</vt:lpstr>
      <vt:lpstr>Blank</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 Meur ras</vt:lpstr>
    </vt:vector>
  </TitlesOfParts>
  <Company>Cornwall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Dave</dc:creator>
  <cp:lastModifiedBy>Natasha Davey-Diop</cp:lastModifiedBy>
  <cp:revision>58</cp:revision>
  <dcterms:created xsi:type="dcterms:W3CDTF">2018-09-21T12:49:40Z</dcterms:created>
  <dcterms:modified xsi:type="dcterms:W3CDTF">2023-06-29T08:47:16Z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0x0101001B210344BE8BEF4599AB21F2C15C2D42</vt:lpwstr>
  </property>
  <property fmtid="{D5CDD505-2E9C-101B-9397-08002B2CF9AE}" pid="3" name="MSIP_Label_65bade86-969a-4cfc-8d70-99d1f0adeaba_Enabled">
    <vt:lpwstr>true</vt:lpwstr>
  </property>
  <property fmtid="{D5CDD505-2E9C-101B-9397-08002B2CF9AE}" pid="4" name="MSIP_Label_65bade86-969a-4cfc-8d70-99d1f0adeaba_SetDate">
    <vt:lpwstr>2023-06-29T08:46:52Z</vt:lpwstr>
  </property>
  <property fmtid="{D5CDD505-2E9C-101B-9397-08002B2CF9AE}" pid="5" name="MSIP_Label_65bade86-969a-4cfc-8d70-99d1f0adeaba_Method">
    <vt:lpwstr>Standard</vt:lpwstr>
  </property>
  <property fmtid="{D5CDD505-2E9C-101B-9397-08002B2CF9AE}" pid="6" name="MSIP_Label_65bade86-969a-4cfc-8d70-99d1f0adeaba_Name">
    <vt:lpwstr>65bade86-969a-4cfc-8d70-99d1f0adeaba</vt:lpwstr>
  </property>
  <property fmtid="{D5CDD505-2E9C-101B-9397-08002B2CF9AE}" pid="7" name="MSIP_Label_65bade86-969a-4cfc-8d70-99d1f0adeaba_SiteId">
    <vt:lpwstr>efaa16aa-d1de-4d58-ba2e-2833fdfdd29f</vt:lpwstr>
  </property>
  <property fmtid="{D5CDD505-2E9C-101B-9397-08002B2CF9AE}" pid="8" name="MSIP_Label_65bade86-969a-4cfc-8d70-99d1f0adeaba_ActionId">
    <vt:lpwstr>660f3145-ee21-4a4d-a6ed-d44344da76b7</vt:lpwstr>
  </property>
  <property fmtid="{D5CDD505-2E9C-101B-9397-08002B2CF9AE}" pid="9" name="MSIP_Label_65bade86-969a-4cfc-8d70-99d1f0adeaba_ContentBits">
    <vt:lpwstr>1</vt:lpwstr>
  </property>
</Properties>
</file>